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4.xml" ContentType="application/vnd.openxmlformats-officedocument.presentationml.tags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drawings/drawing1.xml" ContentType="application/vnd.openxmlformats-officedocument.drawingml.chartshapes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12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7" Type="http://schemas.microsoft.com/office/2020/02/relationships/classificationlabels" Target="docMetadata/LabelInfo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571" r:id="rId4"/>
  </p:sldMasterIdLst>
  <p:notesMasterIdLst>
    <p:notesMasterId r:id="rId19"/>
  </p:notesMasterIdLst>
  <p:handoutMasterIdLst>
    <p:handoutMasterId r:id="rId20"/>
  </p:handoutMasterIdLst>
  <p:sldIdLst>
    <p:sldId id="2146850512" r:id="rId5"/>
    <p:sldId id="2146850513" r:id="rId6"/>
    <p:sldId id="2146850514" r:id="rId7"/>
    <p:sldId id="2146850515" r:id="rId8"/>
    <p:sldId id="2146850516" r:id="rId9"/>
    <p:sldId id="2146850517" r:id="rId10"/>
    <p:sldId id="2146850520" r:id="rId11"/>
    <p:sldId id="2146850523" r:id="rId12"/>
    <p:sldId id="2146850522" r:id="rId13"/>
    <p:sldId id="332" r:id="rId14"/>
    <p:sldId id="2146850460" r:id="rId15"/>
    <p:sldId id="2146850507" r:id="rId16"/>
    <p:sldId id="2146850502" r:id="rId17"/>
    <p:sldId id="2146850531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1EC3D01-4693-444F-BDBE-72F72D41FF59}">
          <p14:sldIdLst>
            <p14:sldId id="2146850512"/>
            <p14:sldId id="2146850513"/>
            <p14:sldId id="2146850514"/>
            <p14:sldId id="2146850515"/>
            <p14:sldId id="2146850516"/>
            <p14:sldId id="2146850517"/>
            <p14:sldId id="2146850520"/>
            <p14:sldId id="2146850523"/>
            <p14:sldId id="2146850522"/>
            <p14:sldId id="332"/>
            <p14:sldId id="2146850460"/>
            <p14:sldId id="2146850507"/>
            <p14:sldId id="2146850502"/>
            <p14:sldId id="2146850531"/>
          </p14:sldIdLst>
        </p14:section>
        <p14:section name="Custom Question Section" id="{51AC5FD1-691E-4EA0-839F-C20BD3EBF563}">
          <p14:sldIdLst/>
        </p14:section>
        <p14:section name="FOR INTERNAL REF ONLY" id="{B41D2178-B58E-4E19-A817-23F0B842F0A8}">
          <p14:sldIdLst/>
        </p14:section>
      </p14:sectionLst>
    </p:ex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3203" userDrawn="1">
          <p15:clr>
            <a:srgbClr val="A4A3A4"/>
          </p15:clr>
        </p15:guide>
        <p15:guide id="5" pos="1436" userDrawn="1">
          <p15:clr>
            <a:srgbClr val="A4A3A4"/>
          </p15:clr>
        </p15:guide>
        <p15:guide id="7" orient="horz" pos="686" userDrawn="1">
          <p15:clr>
            <a:srgbClr val="A4A3A4"/>
          </p15:clr>
        </p15:guide>
        <p15:guide id="8" orient="horz" pos="3566" userDrawn="1">
          <p15:clr>
            <a:srgbClr val="A4A3A4"/>
          </p15:clr>
        </p15:guide>
        <p15:guide id="9" orient="horz" pos="1434" userDrawn="1">
          <p15:clr>
            <a:srgbClr val="A4A3A4"/>
          </p15:clr>
        </p15:guide>
        <p15:guide id="11" pos="6539" userDrawn="1">
          <p15:clr>
            <a:srgbClr val="A4A3A4"/>
          </p15:clr>
        </p15:guide>
        <p15:guide id="12" pos="6698" userDrawn="1">
          <p15:clr>
            <a:srgbClr val="A4A3A4"/>
          </p15:clr>
        </p15:guide>
        <p15:guide id="13" pos="3613" userDrawn="1">
          <p15:clr>
            <a:srgbClr val="A4A3A4"/>
          </p15:clr>
        </p15:guide>
        <p15:guide id="14" pos="4067" userDrawn="1">
          <p15:clr>
            <a:srgbClr val="A4A3A4"/>
          </p15:clr>
        </p15:guide>
        <p15:guide id="15" orient="horz" pos="1094" userDrawn="1">
          <p15:clr>
            <a:srgbClr val="A4A3A4"/>
          </p15:clr>
        </p15:guide>
        <p15:guide id="16" pos="168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BA60038-AADA-DFD0-DC2B-83D7B0C76C07}" name="Timothy Frewin" initials="TF" userId="S::timothy.frewin@system1group.com::f8fc491d-a400-4400-a227-28885a9af57c" providerId="AD"/>
  <p188:author id="{5339AD3B-2B25-ED6E-267E-059D93E0C7D3}" name="Marcus Rose" initials="MR" userId="S::marcus.rose@system1group.com::48e98077-8613-48a2-bc8a-4d66888fb026" providerId="AD"/>
  <p188:author id="{B7ACD568-B6C4-3C88-735D-9952BB80F6E4}" name="Shravan Sampath Kumar" initials="SK" userId="S::shravan.kumar@system1group.com::407ba456-8c37-449a-b181-3018be8d208e" providerId="AD"/>
  <p188:author id="{780CCA8F-1B00-1046-4A00-59270C6C6F15}" name="Nina Holland" initials="NH" userId="S::nina.holland@system1group.com::cf0cf2f1-0574-4258-b2e5-48b63f80f678" providerId="AD"/>
  <p188:author id="{9D9B5397-4561-4DB9-F882-8B93096B0B50}" name="Jamie Blackham" initials="JB" userId="S::jamie.blackham@system1group.com::bc753731-7330-42ea-82e6-0c9167ef9e60" providerId="AD"/>
  <p188:author id="{ED12EED8-AEEF-5015-1E2E-F0D03B03BC83}" name="Sophie Saunders" initials="SS" userId="S::sophie.saunders@system1group.com::440a3e8f-a6db-4067-9281-d1096fabe0ee" providerId="AD"/>
  <p188:author id="{3D4B40DE-2FA5-E3ED-6264-E59474D622DA}" name="Dawit Habte" initials="DH" userId="S::dawit.habte@system1group.com::4130aa60-5e4a-4d9e-b238-6d8bb92a677b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na Holland" initials="NH" lastIdx="227" clrIdx="0">
    <p:extLst>
      <p:ext uri="{19B8F6BF-5375-455C-9EA6-DF929625EA0E}">
        <p15:presenceInfo xmlns:p15="http://schemas.microsoft.com/office/powerpoint/2012/main" userId="S::nina.holland@system1group.com::cf0cf2f1-0574-4258-b2e5-48b63f80f678" providerId="AD"/>
      </p:ext>
    </p:extLst>
  </p:cmAuthor>
  <p:cmAuthor id="2" name="Antony Martinez" initials="AM" lastIdx="28" clrIdx="1">
    <p:extLst>
      <p:ext uri="{19B8F6BF-5375-455C-9EA6-DF929625EA0E}">
        <p15:presenceInfo xmlns:p15="http://schemas.microsoft.com/office/powerpoint/2012/main" userId="S::antony.martinez@system1group.com::a54e03ff-b0a3-49d4-9e64-e317d3764605" providerId="AD"/>
      </p:ext>
    </p:extLst>
  </p:cmAuthor>
  <p:cmAuthor id="3" name="Sophie Saunders" initials="" lastIdx="16" clrIdx="2">
    <p:extLst>
      <p:ext uri="{19B8F6BF-5375-455C-9EA6-DF929625EA0E}">
        <p15:presenceInfo xmlns:p15="http://schemas.microsoft.com/office/powerpoint/2012/main" userId="S::sophie.saunders@system1group.com::440a3e8f-a6db-4067-9281-d1096fabe0e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FF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DDDDD"/>
    <a:srgbClr val="9B70B3"/>
    <a:srgbClr val="724E8D"/>
    <a:srgbClr val="F698C9"/>
    <a:srgbClr val="FBD6E9"/>
    <a:srgbClr val="F2F2F2"/>
    <a:srgbClr val="C0ABD0"/>
    <a:srgbClr val="D5C7E0"/>
    <a:srgbClr val="C0C0C0"/>
    <a:srgbClr val="2929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CE0BE4-0B7A-48FA-8A4C-95B06865EF22}" v="34" dt="2025-06-05T11:40:08.524"/>
    <p1510:client id="{6D52BEFF-A552-4B92-8BC4-873D07B8DD6D}" v="22" dt="2025-06-05T11:41:47.714"/>
    <p1510:client id="{CD6FD5FF-00C9-478D-A67A-BBB5F98F3666}" v="3" dt="2025-06-05T14:35:09.757"/>
  </p1510:revLst>
</p1510:revInfo>
</file>

<file path=ppt/tableStyles.xml><?xml version="1.0" encoding="utf-8"?>
<a:tblStyleLst xmlns:a="http://schemas.openxmlformats.org/drawingml/2006/main" def="{69012ECD-51FC-41F1-AA8D-1B2483CD663E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>
        <p:guide pos="3840"/>
        <p:guide orient="horz" pos="3203"/>
        <p:guide pos="1436"/>
        <p:guide orient="horz" pos="686"/>
        <p:guide orient="horz" pos="3566"/>
        <p:guide orient="horz" pos="1434"/>
        <p:guide pos="6539"/>
        <p:guide pos="6698"/>
        <p:guide pos="3613"/>
        <p:guide pos="4067"/>
        <p:guide orient="horz" pos="1094"/>
        <p:guide pos="1685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8/10/relationships/authors" Target="author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svg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openxmlformats.org/officeDocument/2006/relationships/image" Target="../media/image42.svg"/><Relationship Id="rId1" Type="http://schemas.openxmlformats.org/officeDocument/2006/relationships/image" Target="../media/image41.svg"/><Relationship Id="rId4" Type="http://schemas.openxmlformats.org/officeDocument/2006/relationships/chartUserShapes" Target="../drawings/drawing1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1865403618903174E-2"/>
          <c:y val="4.4747730542024161E-2"/>
          <c:w val="0.93242025544962714"/>
          <c:h val="0.81651611057627815"/>
        </c:manualLayout>
      </c:layout>
      <c:areaChart>
        <c:grouping val="standard"/>
        <c:varyColors val="0"/>
        <c:ser>
          <c:idx val="9"/>
          <c:order val="0"/>
          <c:tx>
            <c:strRef>
              <c:f>Sheet1!$A$4</c:f>
              <c:strCache>
                <c:ptCount val="1"/>
                <c:pt idx="0">
                  <c:v>Dwell %</c:v>
                </c:pt>
              </c:strCache>
            </c:strRef>
          </c:tx>
          <c:spPr>
            <a:gradFill flip="none" rotWithShape="1">
              <a:gsLst>
                <a:gs pos="0">
                  <a:srgbClr val="9B70B3"/>
                </a:gs>
                <a:gs pos="100000">
                  <a:srgbClr val="392A41"/>
                </a:gs>
              </a:gsLst>
              <a:lin ang="0" scaled="1"/>
              <a:tileRect/>
            </a:gradFill>
            <a:ln w="12700">
              <a:noFill/>
              <a:headEnd type="none"/>
              <a:tailEnd type="none"/>
            </a:ln>
          </c:spPr>
          <c:dPt>
            <c:idx val="0"/>
            <c:bubble3D val="0"/>
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    <c:ext xmlns:c16="http://schemas.microsoft.com/office/drawing/2014/chart" uri="{C3380CC4-5D6E-409C-BE32-E72D297353CC}">
                <c16:uniqueId val="{00000000-F046-4EDA-8573-8EFB718854AF}"/>
              </c:ext>
            </c:extLst>
          </c:dPt>
          <c:cat>
            <c:strRef>
              <c:f>Sheet1!$B$3:$Q$3</c:f>
              <c:strCache>
                <c:ptCount val="16"/>
                <c:pt idx="0">
                  <c:v>00:00s</c:v>
                </c:pt>
                <c:pt idx="1">
                  <c:v>00:01s</c:v>
                </c:pt>
                <c:pt idx="2">
                  <c:v>00:02s</c:v>
                </c:pt>
                <c:pt idx="3">
                  <c:v>00:03s</c:v>
                </c:pt>
                <c:pt idx="4">
                  <c:v>00:04s</c:v>
                </c:pt>
                <c:pt idx="5">
                  <c:v>00:05s</c:v>
                </c:pt>
                <c:pt idx="6">
                  <c:v>00:06s</c:v>
                </c:pt>
                <c:pt idx="7">
                  <c:v>00:07s</c:v>
                </c:pt>
                <c:pt idx="8">
                  <c:v>00:08s</c:v>
                </c:pt>
                <c:pt idx="9">
                  <c:v>00:09s</c:v>
                </c:pt>
                <c:pt idx="10">
                  <c:v>00:10s</c:v>
                </c:pt>
                <c:pt idx="11">
                  <c:v>00:11s</c:v>
                </c:pt>
                <c:pt idx="12">
                  <c:v>00:12s</c:v>
                </c:pt>
                <c:pt idx="13">
                  <c:v>00:13s</c:v>
                </c:pt>
                <c:pt idx="14">
                  <c:v>00:14s</c:v>
                </c:pt>
                <c:pt idx="15">
                  <c:v>00:15s</c:v>
                </c:pt>
              </c:strCache>
            </c:strRef>
          </c:cat>
          <c:val>
            <c:numRef>
              <c:f>Sheet1!$B$4:$Q$4</c:f>
              <c:numCache>
                <c:formatCode>0%</c:formatCode>
                <c:ptCount val="1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0.98</c:v>
                </c:pt>
                <c:pt idx="4">
                  <c:v>0.85329999999999995</c:v>
                </c:pt>
                <c:pt idx="5">
                  <c:v>0.76</c:v>
                </c:pt>
                <c:pt idx="6">
                  <c:v>0.61329999999999996</c:v>
                </c:pt>
                <c:pt idx="7">
                  <c:v>0.52</c:v>
                </c:pt>
                <c:pt idx="8">
                  <c:v>0.38670000000000004</c:v>
                </c:pt>
                <c:pt idx="9">
                  <c:v>0.29340000000000005</c:v>
                </c:pt>
                <c:pt idx="10">
                  <c:v>0.21340000000000003</c:v>
                </c:pt>
                <c:pt idx="11">
                  <c:v>0.18010000000000004</c:v>
                </c:pt>
                <c:pt idx="12">
                  <c:v>0.15340000000000006</c:v>
                </c:pt>
                <c:pt idx="13">
                  <c:v>0.15340000000000006</c:v>
                </c:pt>
                <c:pt idx="14">
                  <c:v>0.13340000000000005</c:v>
                </c:pt>
                <c:pt idx="15">
                  <c:v>0.10670000000000006</c:v>
                </c:pt>
              </c:numCache>
            </c:numRef>
          </c:val>
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  <c:ext xmlns:c16="http://schemas.microsoft.com/office/drawing/2014/chart" uri="{C3380CC4-5D6E-409C-BE32-E72D297353CC}">
              <c16:uniqueId val="{00000001-F046-4EDA-8573-8EFB718854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39533056"/>
        <c:axId val="239813376"/>
      </c:areaChart>
      <c:catAx>
        <c:axId val="239533056"/>
        <c:scaling>
          <c:orientation val="minMax"/>
        </c:scaling>
        <c:delete val="0"/>
        <c:axPos val="b"/>
        <c:numFmt formatCode="hh:mm:ss;@" sourceLinked="0"/>
        <c:majorTickMark val="out"/>
        <c:minorTickMark val="none"/>
        <c:tickLblPos val="nextTo"/>
        <c:spPr>
          <a:ln w="9823">
            <a:noFill/>
          </a:ln>
        </c:spPr>
        <c:txPr>
          <a:bodyPr rot="0" vert="horz"/>
          <a:lstStyle/>
          <a:p>
            <a:pPr>
              <a:defRPr>
                <a:solidFill>
                  <a:schemeClr val="tx1"/>
                </a:solidFill>
              </a:defRPr>
            </a:pPr>
            <a:endParaRPr lang="en-US"/>
          </a:p>
        </c:txPr>
        <c:crossAx val="239813376"/>
        <c:crossesAt val="0"/>
        <c:auto val="1"/>
        <c:lblAlgn val="ctr"/>
        <c:lblOffset val="100"/>
        <c:tickLblSkip val="5"/>
        <c:noMultiLvlLbl val="0"/>
      </c:catAx>
      <c:valAx>
        <c:axId val="239813376"/>
        <c:scaling>
          <c:orientation val="minMax"/>
          <c:max val="1"/>
          <c:min val="0"/>
        </c:scaling>
        <c:delete val="0"/>
        <c:axPos val="l"/>
        <c:numFmt formatCode="0%" sourceLinked="0"/>
        <c:majorTickMark val="none"/>
        <c:minorTickMark val="none"/>
        <c:tickLblPos val="none"/>
        <c:spPr>
          <a:ln w="15875">
            <a:noFill/>
          </a:ln>
        </c:spPr>
        <c:txPr>
          <a:bodyPr/>
          <a:lstStyle/>
          <a:p>
            <a:pPr>
              <a:defRPr>
                <a:solidFill>
                  <a:schemeClr val="tx1"/>
                </a:solidFill>
              </a:defRPr>
            </a:pPr>
            <a:endParaRPr lang="en-US"/>
          </a:p>
        </c:txPr>
        <c:crossAx val="239533056"/>
        <c:crosses val="autoZero"/>
        <c:crossBetween val="midCat"/>
        <c:majorUnit val="0.2"/>
      </c:valAx>
      <c:spPr>
        <a:solidFill>
          <a:srgbClr val="292929"/>
        </a:solidFill>
        <a:ln w="26194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800" b="0" i="0" u="none" strike="noStrike" baseline="0">
          <a:solidFill>
            <a:schemeClr val="bg1">
              <a:lumMod val="50000"/>
            </a:schemeClr>
          </a:solidFill>
          <a:latin typeface="+mn-lt"/>
          <a:ea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378252962812982E-2"/>
          <c:y val="1.3355586829342049E-2"/>
          <c:w val="0.95709286209519695"/>
          <c:h val="0.89433932632915381"/>
        </c:manualLayout>
      </c:layout>
      <c:barChart>
        <c:barDir val="col"/>
        <c:grouping val="percentStacked"/>
        <c:varyColors val="0"/>
        <c:ser>
          <c:idx val="8"/>
          <c:order val="0"/>
          <c:tx>
            <c:strRef>
              <c:f>Sheet1!$A$2</c:f>
              <c:strCache>
                <c:ptCount val="1"/>
                <c:pt idx="0">
                  <c:v>Surprise</c:v>
                </c:pt>
              </c:strCache>
            </c:strRef>
          </c:tx>
          <c:spPr>
            <a:solidFill>
              <a:srgbClr val="008000"/>
            </a:solidFill>
            <a:ln w="23929"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008000">
                  <a:alpha val="50000"/>
                </a:srgbClr>
              </a:solidFill>
              <a:ln w="23929">
                <a:noFill/>
              </a:ln>
            </c:spPr>
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    <c:ext xmlns:c16="http://schemas.microsoft.com/office/drawing/2014/chart" uri="{C3380CC4-5D6E-409C-BE32-E72D297353CC}">
                <c16:uniqueId val="{00000001-5A43-4422-85F6-8959D4553FA9}"/>
              </c:ext>
            </c:extLst>
          </c:dPt>
          <c:cat>
            <c:strRef>
              <c:f>Sheet1!$B$1:$C$1</c:f>
              <c:strCache>
                <c:ptCount val="2"/>
                <c:pt idx="0">
                  <c:v>UK OUTDOOR IMAGE AVERAGE</c:v>
                </c:pt>
                <c:pt idx="1">
                  <c:v>YOUR AD</c:v>
                </c:pt>
              </c:strCache>
            </c:strRef>
          </c:cat>
          <c:val>
            <c:numRef>
              <c:f>Sheet1!$B$2:$C$2</c:f>
              <c:numCache>
                <c:formatCode>General</c:formatCode>
                <c:ptCount val="2"/>
                <c:pt idx="0">
                  <c:v>12</c:v>
                </c:pt>
                <c:pt idx="1">
                  <c:v>8</c:v>
                </c:pt>
              </c:numCache>
            </c:numRef>
          </c:val>
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  <c:ext xmlns:c16="http://schemas.microsoft.com/office/drawing/2014/chart" uri="{C3380CC4-5D6E-409C-BE32-E72D297353CC}">
              <c16:uniqueId val="{00000002-5A43-4422-85F6-8959D4553FA9}"/>
            </c:ext>
          </c:extLst>
        </c:ser>
        <c:ser>
          <c:idx val="9"/>
          <c:order val="1"/>
          <c:tx>
            <c:strRef>
              <c:f>Sheet1!$A$3</c:f>
              <c:strCache>
                <c:ptCount val="1"/>
                <c:pt idx="0">
                  <c:v>Happiness</c:v>
                </c:pt>
              </c:strCache>
            </c:strRef>
          </c:tx>
          <c:spPr>
            <a:solidFill>
              <a:srgbClr val="99CC00"/>
            </a:solidFill>
            <a:ln w="23929"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99CC00">
                  <a:alpha val="50000"/>
                </a:srgbClr>
              </a:solidFill>
              <a:ln w="23929">
                <a:noFill/>
              </a:ln>
            </c:spPr>
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    <c:ext xmlns:c16="http://schemas.microsoft.com/office/drawing/2014/chart" uri="{C3380CC4-5D6E-409C-BE32-E72D297353CC}">
                <c16:uniqueId val="{00000004-5A43-4422-85F6-8959D4553FA9}"/>
              </c:ext>
            </c:extLst>
          </c:dPt>
          <c:cat>
            <c:strRef>
              <c:f>Sheet1!$B$1:$C$1</c:f>
              <c:strCache>
                <c:ptCount val="2"/>
                <c:pt idx="0">
                  <c:v>UK OUTDOOR IMAGE AVERAGE</c:v>
                </c:pt>
                <c:pt idx="1">
                  <c:v>YOUR AD</c:v>
                </c:pt>
              </c:strCache>
            </c:strRef>
          </c:cat>
          <c:val>
            <c:numRef>
              <c:f>Sheet1!$B$3:$C$3</c:f>
              <c:numCache>
                <c:formatCode>General</c:formatCode>
                <c:ptCount val="2"/>
                <c:pt idx="0">
                  <c:v>30</c:v>
                </c:pt>
                <c:pt idx="1">
                  <c:v>58</c:v>
                </c:pt>
              </c:numCache>
            </c:numRef>
          </c:val>
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  <c:ext xmlns:c16="http://schemas.microsoft.com/office/drawing/2014/chart" uri="{C3380CC4-5D6E-409C-BE32-E72D297353CC}">
              <c16:uniqueId val="{00000005-5A43-4422-85F6-8959D4553FA9}"/>
            </c:ext>
          </c:extLst>
        </c:ser>
        <c:ser>
          <c:idx val="6"/>
          <c:order val="2"/>
          <c:tx>
            <c:strRef>
              <c:f>Sheet1!$A$4</c:f>
              <c:strCache>
                <c:ptCount val="1"/>
                <c:pt idx="0">
                  <c:v>Neutral</c:v>
                </c:pt>
              </c:strCache>
            </c:strRef>
          </c:tx>
          <c:spPr>
            <a:solidFill>
              <a:srgbClr val="DDDDDD"/>
            </a:solidFill>
            <a:ln w="23929"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DDDDDD">
                  <a:alpha val="50000"/>
                </a:srgbClr>
              </a:solidFill>
              <a:ln w="23929">
                <a:noFill/>
              </a:ln>
            </c:spPr>
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    <c:ext xmlns:c16="http://schemas.microsoft.com/office/drawing/2014/chart" uri="{C3380CC4-5D6E-409C-BE32-E72D297353CC}">
                <c16:uniqueId val="{00000007-5A43-4422-85F6-8959D4553FA9}"/>
              </c:ext>
            </c:extLst>
          </c:dPt>
          <c:cat>
            <c:strRef>
              <c:f>Sheet1!$B$1:$C$1</c:f>
              <c:strCache>
                <c:ptCount val="2"/>
                <c:pt idx="0">
                  <c:v>UK OUTDOOR IMAGE AVERAGE</c:v>
                </c:pt>
                <c:pt idx="1">
                  <c:v>YOUR AD</c:v>
                </c:pt>
              </c:strCache>
            </c:strRef>
          </c:cat>
          <c:val>
            <c:numRef>
              <c:f>Sheet1!$B$4:$C$4</c:f>
              <c:numCache>
                <c:formatCode>General</c:formatCode>
                <c:ptCount val="2"/>
                <c:pt idx="0">
                  <c:v>52</c:v>
                </c:pt>
                <c:pt idx="1">
                  <c:v>32</c:v>
                </c:pt>
              </c:numCache>
            </c:numRef>
          </c:val>
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  <c:ext xmlns:c16="http://schemas.microsoft.com/office/drawing/2014/chart" uri="{C3380CC4-5D6E-409C-BE32-E72D297353CC}">
              <c16:uniqueId val="{00000008-5A43-4422-85F6-8959D4553FA9}"/>
            </c:ext>
          </c:extLst>
        </c:ser>
        <c:ser>
          <c:idx val="0"/>
          <c:order val="3"/>
          <c:tx>
            <c:strRef>
              <c:f>Sheet1!$A$5</c:f>
              <c:strCache>
                <c:ptCount val="1"/>
                <c:pt idx="0">
                  <c:v>Sadness</c:v>
                </c:pt>
              </c:strCache>
            </c:strRef>
          </c:tx>
          <c:spPr>
            <a:solidFill>
              <a:srgbClr val="99CCFF"/>
            </a:solidFill>
            <a:ln w="23929"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99CCFF">
                  <a:alpha val="50000"/>
                </a:srgbClr>
              </a:solidFill>
              <a:ln w="23929">
                <a:noFill/>
              </a:ln>
            </c:spPr>
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    <c:ext xmlns:c16="http://schemas.microsoft.com/office/drawing/2014/chart" uri="{C3380CC4-5D6E-409C-BE32-E72D297353CC}">
                <c16:uniqueId val="{0000000A-5A43-4422-85F6-8959D4553FA9}"/>
              </c:ext>
            </c:extLst>
          </c:dPt>
          <c:cat>
            <c:strRef>
              <c:f>Sheet1!$B$1:$C$1</c:f>
              <c:strCache>
                <c:ptCount val="2"/>
                <c:pt idx="0">
                  <c:v>UK OUTDOOR IMAGE AVERAGE</c:v>
                </c:pt>
                <c:pt idx="1">
                  <c:v>YOUR AD</c:v>
                </c:pt>
              </c:strCache>
            </c:strRef>
          </c:cat>
          <c:val>
            <c:numRef>
              <c:f>Sheet1!$B$5:$C$5</c:f>
              <c:numCache>
                <c:formatCode>General</c:formatCode>
                <c:ptCount val="2"/>
                <c:pt idx="0">
                  <c:v>1</c:v>
                </c:pt>
                <c:pt idx="1">
                  <c:v>0</c:v>
                </c:pt>
              </c:numCache>
            </c:numRef>
          </c:val>
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  <c:ext xmlns:c16="http://schemas.microsoft.com/office/drawing/2014/chart" uri="{C3380CC4-5D6E-409C-BE32-E72D297353CC}">
              <c16:uniqueId val="{0000000B-5A43-4422-85F6-8959D4553FA9}"/>
            </c:ext>
          </c:extLst>
        </c:ser>
        <c:ser>
          <c:idx val="1"/>
          <c:order val="4"/>
          <c:tx>
            <c:strRef>
              <c:f>Sheet1!$A$6</c:f>
              <c:strCache>
                <c:ptCount val="1"/>
                <c:pt idx="0">
                  <c:v>Fear</c:v>
                </c:pt>
              </c:strCache>
            </c:strRef>
          </c:tx>
          <c:spPr>
            <a:solidFill>
              <a:srgbClr val="FCC600"/>
            </a:solidFill>
            <a:ln w="23929"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FCC600">
                  <a:alpha val="50000"/>
                </a:srgbClr>
              </a:solidFill>
              <a:ln w="23929">
                <a:noFill/>
              </a:ln>
            </c:spPr>
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    <c:ext xmlns:c16="http://schemas.microsoft.com/office/drawing/2014/chart" uri="{C3380CC4-5D6E-409C-BE32-E72D297353CC}">
                <c16:uniqueId val="{0000000D-5A43-4422-85F6-8959D4553FA9}"/>
              </c:ext>
            </c:extLst>
          </c:dPt>
          <c:cat>
            <c:strRef>
              <c:f>Sheet1!$B$1:$C$1</c:f>
              <c:strCache>
                <c:ptCount val="2"/>
                <c:pt idx="0">
                  <c:v>UK OUTDOOR IMAGE AVERAGE</c:v>
                </c:pt>
                <c:pt idx="1">
                  <c:v>YOUR AD</c:v>
                </c:pt>
              </c:strCache>
            </c:strRef>
          </c:cat>
          <c:val>
            <c:numRef>
              <c:f>Sheet1!$B$6:$C$6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  <c:ext xmlns:c16="http://schemas.microsoft.com/office/drawing/2014/chart" uri="{C3380CC4-5D6E-409C-BE32-E72D297353CC}">
              <c16:uniqueId val="{0000000E-5A43-4422-85F6-8959D4553FA9}"/>
            </c:ext>
          </c:extLst>
        </c:ser>
        <c:ser>
          <c:idx val="3"/>
          <c:order val="5"/>
          <c:tx>
            <c:strRef>
              <c:f>Sheet1!$A$7</c:f>
              <c:strCache>
                <c:ptCount val="1"/>
                <c:pt idx="0">
                  <c:v>Anger</c:v>
                </c:pt>
              </c:strCache>
            </c:strRef>
          </c:tx>
          <c:spPr>
            <a:solidFill>
              <a:srgbClr val="FF9933"/>
            </a:solidFill>
            <a:ln w="23929"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FF9933">
                  <a:alpha val="50000"/>
                </a:srgbClr>
              </a:solidFill>
              <a:ln w="23929">
                <a:noFill/>
              </a:ln>
            </c:spPr>
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    <c:ext xmlns:c16="http://schemas.microsoft.com/office/drawing/2014/chart" uri="{C3380CC4-5D6E-409C-BE32-E72D297353CC}">
                <c16:uniqueId val="{00000010-5A43-4422-85F6-8959D4553FA9}"/>
              </c:ext>
            </c:extLst>
          </c:dPt>
          <c:cat>
            <c:strRef>
              <c:f>Sheet1!$B$1:$C$1</c:f>
              <c:strCache>
                <c:ptCount val="2"/>
                <c:pt idx="0">
                  <c:v>UK OUTDOOR IMAGE AVERAGE</c:v>
                </c:pt>
                <c:pt idx="1">
                  <c:v>YOUR AD</c:v>
                </c:pt>
              </c:strCache>
            </c:strRef>
          </c:cat>
          <c:val>
            <c:numRef>
              <c:f>Sheet1!$B$7:$C$7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  <c:ext xmlns:c16="http://schemas.microsoft.com/office/drawing/2014/chart" uri="{C3380CC4-5D6E-409C-BE32-E72D297353CC}">
              <c16:uniqueId val="{00000011-5A43-4422-85F6-8959D4553FA9}"/>
            </c:ext>
          </c:extLst>
        </c:ser>
        <c:ser>
          <c:idx val="4"/>
          <c:order val="6"/>
          <c:tx>
            <c:strRef>
              <c:f>Sheet1!$A$8</c:f>
              <c:strCache>
                <c:ptCount val="1"/>
                <c:pt idx="0">
                  <c:v>Disgust</c:v>
                </c:pt>
              </c:strCache>
            </c:strRef>
          </c:tx>
          <c:spPr>
            <a:solidFill>
              <a:srgbClr val="FF3300"/>
            </a:solidFill>
            <a:ln w="23929"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FF3300">
                  <a:alpha val="50000"/>
                </a:srgbClr>
              </a:solidFill>
              <a:ln w="23929">
                <a:noFill/>
              </a:ln>
            </c:spPr>
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    <c:ext xmlns:c16="http://schemas.microsoft.com/office/drawing/2014/chart" uri="{C3380CC4-5D6E-409C-BE32-E72D297353CC}">
                <c16:uniqueId val="{00000013-5A43-4422-85F6-8959D4553FA9}"/>
              </c:ext>
            </c:extLst>
          </c:dPt>
          <c:cat>
            <c:strRef>
              <c:f>Sheet1!$B$1:$C$1</c:f>
              <c:strCache>
                <c:ptCount val="2"/>
                <c:pt idx="0">
                  <c:v>UK OUTDOOR IMAGE AVERAGE</c:v>
                </c:pt>
                <c:pt idx="1">
                  <c:v>YOUR AD</c:v>
                </c:pt>
              </c:strCache>
            </c:strRef>
          </c:cat>
          <c:val>
            <c:numRef>
              <c:f>Sheet1!$B$8:$C$8</c:f>
              <c:numCache>
                <c:formatCode>General</c:formatCode>
                <c:ptCount val="2"/>
                <c:pt idx="0">
                  <c:v>1</c:v>
                </c:pt>
                <c:pt idx="1">
                  <c:v>1</c:v>
                </c:pt>
              </c:numCache>
            </c:numRef>
          </c:val>
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  <c:ext xmlns:c16="http://schemas.microsoft.com/office/drawing/2014/chart" uri="{C3380CC4-5D6E-409C-BE32-E72D297353CC}">
              <c16:uniqueId val="{00000014-5A43-4422-85F6-8959D4553FA9}"/>
            </c:ext>
          </c:extLst>
        </c:ser>
        <c:ser>
          <c:idx val="5"/>
          <c:order val="7"/>
          <c:tx>
            <c:strRef>
              <c:f>Sheet1!$A$9</c:f>
              <c:strCache>
                <c:ptCount val="1"/>
                <c:pt idx="0">
                  <c:v>Contempt</c:v>
                </c:pt>
              </c:strCache>
            </c:strRef>
          </c:tx>
          <c:spPr>
            <a:solidFill>
              <a:srgbClr val="990000"/>
            </a:solidFill>
            <a:ln w="23929"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990000">
                  <a:alpha val="50000"/>
                </a:srgbClr>
              </a:solidFill>
              <a:ln w="23929">
                <a:noFill/>
              </a:ln>
            </c:spPr>
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    <c:ext xmlns:c16="http://schemas.microsoft.com/office/drawing/2014/chart" uri="{C3380CC4-5D6E-409C-BE32-E72D297353CC}">
                <c16:uniqueId val="{00000016-5A43-4422-85F6-8959D4553FA9}"/>
              </c:ext>
            </c:extLst>
          </c:dPt>
          <c:cat>
            <c:strRef>
              <c:f>Sheet1!$B$1:$C$1</c:f>
              <c:strCache>
                <c:ptCount val="2"/>
                <c:pt idx="0">
                  <c:v>UK OUTDOOR IMAGE AVERAGE</c:v>
                </c:pt>
                <c:pt idx="1">
                  <c:v>YOUR AD</c:v>
                </c:pt>
              </c:strCache>
            </c:strRef>
          </c:cat>
          <c:val>
            <c:numRef>
              <c:f>Sheet1!$B$9:$C$9</c:f>
              <c:numCache>
                <c:formatCode>General</c:formatCode>
                <c:ptCount val="2"/>
                <c:pt idx="0">
                  <c:v>5</c:v>
                </c:pt>
                <c:pt idx="1">
                  <c:v>1</c:v>
                </c:pt>
              </c:numCache>
            </c:numRef>
          </c:val>
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  <c:ext xmlns:c16="http://schemas.microsoft.com/office/drawing/2014/chart" uri="{C3380CC4-5D6E-409C-BE32-E72D297353CC}">
              <c16:uniqueId val="{00000017-5A43-4422-85F6-8959D4553F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36917888"/>
        <c:axId val="236919424"/>
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<c:ext xmlns:c15="http://schemas.microsoft.com/office/drawing/2012/chart" uri="{02D57815-91ED-43cb-92C2-25804820EDAC}">
            <c15:filteredBarSeries>
              <c15:ser>
                <c:idx val="7"/>
                <c:order val="8"/>
                <c:tx>
                  <c:strRef>
                    <c:extLst xmlns:mc="http://schemas.openxmlformats.org/markup-compatibility/2006" xmlns:c14="http://schemas.microsoft.com/office/drawing/2007/8/2/chart" xmlns:c16="http://schemas.microsoft.com/office/drawing/2014/chart">
                      <c:ext uri="{02D57815-91ED-43cb-92C2-25804820EDAC}">
                        <c15:formulaRef>
                          <c15:sqref>Sheet1!$A$10</c15:sqref>
                        </c15:formulaRef>
                      </c:ext>
                    </c:extLst>
                    <c:strCache>
                      <c:ptCount val="1"/>
                      <c:pt idx="0">
                        <c:v>Intensity Score (0 to +3)</c:v>
                      </c:pt>
                    </c:strCache>
                  </c:strRef>
                </c:tx>
                <c:spPr>
                  <a:noFill/>
                  <a:ln w="23929">
                    <a:noFill/>
                  </a:ln>
                </c:spPr>
                <c:invertIfNegative val="0"/>
                <c:cat>
                  <c:strRef>
                    <c:extLst xmlns:mc="http://schemas.openxmlformats.org/markup-compatibility/2006" xmlns:c14="http://schemas.microsoft.com/office/drawing/2007/8/2/chart" xmlns:c16="http://schemas.microsoft.com/office/drawing/2014/chart">
                      <c:ext uri="{02D57815-91ED-43cb-92C2-25804820EDAC}">
                        <c15:formulaRef>
                          <c15:sqref>Sheet1!$B$1:$C$1</c15:sqref>
                        </c15:formulaRef>
                      </c:ext>
                    </c:extLst>
                    <c:strCache>
                      <c:ptCount val="2"/>
                      <c:pt idx="0">
                        <c:v>UK OUTDOOR IMAGE AVERAGE</c:v>
                      </c:pt>
                      <c:pt idx="1">
                        <c:v>YOUR AD</c:v>
                      </c:pt>
                    </c:strCache>
                  </c:strRef>
                </c:cat>
                <c:val>
                  <c:numRef>
                    <c:extLst xmlns:mc="http://schemas.openxmlformats.org/markup-compatibility/2006" xmlns:c14="http://schemas.microsoft.com/office/drawing/2007/8/2/chart" xmlns:c16="http://schemas.microsoft.com/office/drawing/2014/chart">
                      <c:ext uri="{02D57815-91ED-43cb-92C2-25804820EDAC}">
                        <c15:formulaRef>
                          <c15:sqref>Sheet1!$B$10:$C$10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2.5</c:v>
                      </c:pt>
                      <c:pt idx="1">
                        <c:v>1.5866666666666667</c:v>
                      </c:pt>
                    </c:numCache>
                  </c:numRef>
                </c:val>
                <c:extLst xmlns:mc="http://schemas.openxmlformats.org/markup-compatibility/2006" xmlns:c14="http://schemas.microsoft.com/office/drawing/2007/8/2/chart" xmlns:c16="http://schemas.microsoft.com/office/drawing/2014/chart">
                  <c:ext xmlns:c16="http://schemas.microsoft.com/office/drawing/2014/chart" uri="{C3380CC4-5D6E-409C-BE32-E72D297353CC}">
                    <c16:uniqueId val="{00000018-5A43-4422-85F6-8959D4553FA9}"/>
                  </c:ext>
                </c:extLst>
              </c15:ser>
            </c15:filteredBarSeries>
          </c:ext>
        </c:extLst>
      </c:barChart>
      <c:catAx>
        <c:axId val="236917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8973">
            <a:noFill/>
          </a:ln>
        </c:spPr>
        <c:txPr>
          <a:bodyPr rot="0" vert="horz"/>
          <a:lstStyle/>
          <a:p>
            <a:pPr>
              <a:defRPr sz="800" b="0">
                <a:latin typeface="Arial Black" panose="020B0A040201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236919424"/>
        <c:crosses val="autoZero"/>
        <c:auto val="1"/>
        <c:lblAlgn val="ctr"/>
        <c:lblOffset val="0"/>
        <c:tickLblSkip val="1"/>
        <c:tickMarkSkip val="1"/>
        <c:noMultiLvlLbl val="0"/>
      </c:catAx>
      <c:valAx>
        <c:axId val="236919424"/>
        <c:scaling>
          <c:orientation val="minMax"/>
          <c:max val="1.04"/>
          <c:min val="0"/>
        </c:scaling>
        <c:delete val="0"/>
        <c:axPos val="l"/>
        <c:numFmt formatCode="0%" sourceLinked="1"/>
        <c:majorTickMark val="none"/>
        <c:minorTickMark val="none"/>
        <c:tickLblPos val="none"/>
        <c:spPr>
          <a:ln w="8973">
            <a:noFill/>
          </a:ln>
        </c:spPr>
        <c:crossAx val="236917888"/>
        <c:crosses val="autoZero"/>
        <c:crossBetween val="between"/>
        <c:majorUnit val="0.1"/>
      </c:valAx>
      <c:spPr>
        <a:noFill/>
        <a:ln w="2392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0" b="0" i="0" u="none" strike="noStrike" baseline="0">
          <a:solidFill>
            <a:schemeClr val="tx1"/>
          </a:solidFill>
          <a:latin typeface="+mn-lt"/>
          <a:ea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433321168575337E-2"/>
          <c:y val="0.38624467560013459"/>
          <c:w val="0.92603087073302615"/>
          <c:h val="0.57277958884675928"/>
        </c:manualLayout>
      </c:layout>
      <c:barChart>
        <c:barDir val="col"/>
        <c:grouping val="percentStacked"/>
        <c:varyColors val="0"/>
        <c:ser>
          <c:idx val="2"/>
          <c:order val="0"/>
          <c:tx>
            <c:strRef>
              <c:f>Sheet1!$A$2</c:f>
              <c:strCache>
                <c:ptCount val="1"/>
                <c:pt idx="0">
                  <c:v>Surprise</c:v>
                </c:pt>
              </c:strCache>
            </c:strRef>
          </c:tx>
          <c:spPr>
            <a:noFill/>
            <a:ln>
              <a:noFill/>
            </a:ln>
          </c:spPr>
          <c:invertIfNegative val="0"/>
          <c:dLbls>
            <c:dLbl>
              <c:idx val="0"/>
              <c:tx>
                <c:rich>
                  <a:bodyPr wrap="none" anchorCtr="0"/>
                  <a:lstStyle/>
                  <a:p>
                    <a:pPr algn="l">
                      <a:defRPr b="1">
                        <a:latin typeface="+mn-lt"/>
                      </a:defRPr>
                    </a:pPr>
                    <a:r>
                      <a:rPr lang="en-US" sz="1400" b="1" i="0" u="none" strike="noStrike" baseline="0">
                        <a:solidFill>
                          <a:srgbClr val="008000"/>
                        </a:solidFill>
                      </a:rPr>
                      <a:t>●</a:t>
                    </a:r>
                    <a:r>
                      <a:rPr lang="en-US" sz="1000" b="1" i="0" u="none" strike="noStrike" baseline="0"/>
                      <a:t> </a:t>
                    </a:r>
                    <a:fld id="{D7FE5A60-BC4E-49A9-ADDD-62F31A7B8BD1}" type="CELLRANGE">
                      <a:rPr lang="en-US" b="1" smtClean="0"/>
                      <a:pPr algn="l">
                        <a:defRPr b="1">
                          <a:latin typeface="+mn-lt"/>
                        </a:defRPr>
                      </a:pPr>
                      <a:t>[CELLRANGE]</a:t>
                    </a:fld>
                    <a:endParaRPr lang="en-US" sz="1000" b="1" i="0" u="none" strike="noStrike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>
                    <c:manualLayout>
                      <c:w val="0.32765638311040562"/>
                      <c:h val="6.3879490158861782E-2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4219-4902-BE91-CEC5F8628306}"/>
                </c:ext>
              </c:extLst>
            </c:dLbl>
            <c:dLbl>
              <c:idx val="1"/>
              <c:tx>
                <c:rich>
                  <a:bodyPr wrap="none"/>
                  <a:lstStyle/>
                  <a:p>
                    <a:pPr>
                      <a:defRPr>
                        <a:solidFill>
                          <a:srgbClr val="FFFFFF"/>
                        </a:solidFill>
                      </a:defRPr>
                    </a:pPr>
                    <a:fld id="{A25E6320-83AF-4FDC-B4D9-22828E028012}" type="CELLRANGE">
                      <a:rPr lang="en-US" smtClean="0">
                        <a:solidFill>
                          <a:srgbClr val="FFFFFF"/>
                        </a:solidFill>
                      </a:rPr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  <a:t>[CELLRANGE]</a:t>
                    </a:fld>
                    <a:r>
                      <a:rPr lang="en-US">
                        <a:solidFill>
                          <a:srgbClr val="FFFFFF"/>
                        </a:solidFill>
                        <a:latin typeface="+mn-lt"/>
                      </a:rPr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4219-4902-BE91-CEC5F862830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A25E6320-83AF-4FDC-B4D9-22828E028012}" type="CELLRANGE">
                      <a:rPr lang="en-US" smtClean="0"/>
                      <a:pPr/>
                      <a:t>[CELLRANGE]</a:t>
                    </a:fld>
                    <a:r>
                      <a:rPr lang="en-US">
                        <a:latin typeface="+mn-lt"/>
                      </a:rPr>
                      <a:t>%</a:t>
                    </a:r>
                  </a:p>
                </c:rich>
              </c:tx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2-4219-4902-BE91-CEC5F862830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none"/>
              <a:lstStyle/>
              <a:p>
                <a:pPr>
                  <a:defRPr/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DataLabelsRange val="1"/>
                <c15:showLeaderLines val="0"/>
              </c:ext>
            </c:extLst>
          </c:dLbls>
          <c:cat>
            <c:strRef>
              <c:f>Sheet1!$D$1:$F$1</c:f>
              <c:strCache>
                <c:ptCount val="3"/>
                <c:pt idx="1">
                  <c:v>UK OUTDOOR IMAGE AVERAGE</c:v>
                </c:pt>
                <c:pt idx="2">
                  <c:v>YOUR
AD</c:v>
                </c:pt>
              </c:strCache>
            </c:strRef>
          </c:cat>
          <c:val>
            <c:numRef>
              <c:f>Sheet1!$D$2:$F$2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<c:ext xmlns:c15="http://schemas.microsoft.com/office/drawing/2012/chart" uri="{02D57815-91ED-43cb-92C2-25804820EDAC}">
              <c15:datalabelsRange>
                <c15:f>Sheet1!$A$2:$C$2</c15:f>
                <c15:dlblRangeCache>
                  <c:ptCount val="3"/>
                  <c:pt idx="0">
                    <c:v>Surprise</c:v>
                  </c:pt>
                  <c:pt idx="1">
                    <c:v>12</c:v>
                  </c:pt>
                  <c:pt idx="2">
                    <c:v>8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3-4219-4902-BE91-CEC5F8628306}"/>
            </c:ext>
          </c:extLst>
        </c:ser>
        <c:ser>
          <c:idx val="0"/>
          <c:order val="1"/>
          <c:tx>
            <c:strRef>
              <c:f>Sheet1!$A$3</c:f>
              <c:strCache>
                <c:ptCount val="1"/>
                <c:pt idx="0">
                  <c:v>Happiness</c:v>
                </c:pt>
              </c:strCache>
            </c:strRef>
          </c:tx>
          <c:spPr>
            <a:noFill/>
            <a:ln>
              <a:noFill/>
            </a:ln>
          </c:spPr>
          <c:invertIfNegative val="0"/>
          <c:dLbls>
            <c:dLbl>
              <c:idx val="0"/>
              <c:tx>
                <c:rich>
                  <a:bodyPr wrap="square" lIns="38100" tIns="19050" rIns="38100" bIns="19050" anchor="ctr" anchorCtr="0">
                    <a:noAutofit/>
                  </a:bodyPr>
                  <a:lstStyle/>
                  <a:p>
                    <a:pPr algn="l">
                      <a:defRPr b="1">
                        <a:latin typeface="+mn-lt"/>
                      </a:defRPr>
                    </a:pPr>
                    <a:r>
                      <a:rPr lang="en-US" sz="1400" b="1" i="0" u="none" strike="noStrike" baseline="0">
                        <a:solidFill>
                          <a:srgbClr val="97CA00"/>
                        </a:solidFill>
                      </a:rPr>
                      <a:t>●</a:t>
                    </a:r>
                    <a:r>
                      <a:rPr lang="en-US" sz="1000" b="1" i="0" u="none" strike="noStrike" baseline="0"/>
                      <a:t> </a:t>
                    </a:r>
                    <a:fld id="{66055074-8010-4AFA-AC6B-86D99EDAEAA1}" type="CELLRANGE">
                      <a:rPr lang="en-US" b="1" smtClean="0"/>
                      <a:pPr algn="l">
                        <a:defRPr b="1">
                          <a:latin typeface="+mn-lt"/>
                        </a:defRPr>
                      </a:pPr>
                      <a:t>[CELLRANGE]</a:t>
                    </a:fld>
                    <a:endParaRPr lang="en-US" sz="1000" b="1" i="0" u="none" strike="noStrike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2765638311040562"/>
                      <c:h val="6.3879490158861782E-2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4-4219-4902-BE91-CEC5F8628306}"/>
                </c:ext>
              </c:extLst>
            </c:dLbl>
            <c:dLbl>
              <c:idx val="1"/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>
                        <a:solidFill>
                          <a:srgbClr val="FFFFFF"/>
                        </a:solidFill>
                      </a:defRPr>
                    </a:pPr>
                    <a:fld id="{FC93C510-724F-43F7-B319-3A63B2E40081}" type="CELLRANGE">
                      <a:rPr lang="en-US" smtClean="0">
                        <a:solidFill>
                          <a:srgbClr val="FFFFFF"/>
                        </a:solidFill>
                      </a:rPr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  <a:t>[CELLRANGE]</a:t>
                    </a:fld>
                    <a:r>
                      <a:rPr lang="en-US">
                        <a:solidFill>
                          <a:srgbClr val="FFFFFF"/>
                        </a:solidFill>
                        <a:latin typeface="+mn-lt"/>
                      </a:rPr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5-4219-4902-BE91-CEC5F862830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FC93C510-724F-43F7-B319-3A63B2E40081}" type="CELLRANGE">
                      <a:rPr lang="en-US" smtClean="0"/>
                      <a:pPr/>
                      <a:t>[CELLRANGE]</a:t>
                    </a:fld>
                    <a:r>
                      <a:rPr lang="en-US">
                        <a:latin typeface="+mn-lt"/>
                      </a:rPr>
                      <a:t>%</a:t>
                    </a:r>
                  </a:p>
                </c:rich>
              </c:tx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6-4219-4902-BE91-CEC5F862830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/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  <c:ext xmlns:c15="http://schemas.microsoft.com/office/drawing/2012/chart" uri="{CE6537A1-D6FC-4f65-9D91-7224C49458BB}">
                <c15:showDataLabelsRange val="1"/>
                <c15:showLeaderLines val="1"/>
              </c:ext>
            </c:extLst>
          </c:dLbls>
          <c:cat>
            <c:strRef>
              <c:f>Sheet1!$D$1:$F$1</c:f>
              <c:strCache>
                <c:ptCount val="3"/>
                <c:pt idx="1">
                  <c:v>UK OUTDOOR IMAGE AVERAGE</c:v>
                </c:pt>
                <c:pt idx="2">
                  <c:v>YOUR
AD</c:v>
                </c:pt>
              </c:strCache>
            </c:strRef>
          </c:cat>
          <c:val>
            <c:numRef>
              <c:f>Sheet1!$D$3:$F$3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<c:ext xmlns:c15="http://schemas.microsoft.com/office/drawing/2012/chart" uri="{02D57815-91ED-43cb-92C2-25804820EDAC}">
              <c15:datalabelsRange>
                <c15:f>Sheet1!$A$3:$C$3</c15:f>
                <c15:dlblRangeCache>
                  <c:ptCount val="3"/>
                  <c:pt idx="0">
                    <c:v>Happiness</c:v>
                  </c:pt>
                  <c:pt idx="1">
                    <c:v>30</c:v>
                  </c:pt>
                  <c:pt idx="2">
                    <c:v>58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7-4219-4902-BE91-CEC5F8628306}"/>
            </c:ext>
          </c:extLst>
        </c:ser>
        <c:ser>
          <c:idx val="1"/>
          <c:order val="2"/>
          <c:tx>
            <c:strRef>
              <c:f>Sheet1!$A$4</c:f>
              <c:strCache>
                <c:ptCount val="1"/>
                <c:pt idx="0">
                  <c:v>Neutral</c:v>
                </c:pt>
              </c:strCache>
            </c:strRef>
          </c:tx>
          <c:spPr>
            <a:noFill/>
            <a:ln>
              <a:noFill/>
            </a:ln>
          </c:spPr>
          <c:invertIfNegative val="0"/>
          <c:dLbls>
            <c:dLbl>
              <c:idx val="0"/>
              <c:tx>
                <c:rich>
                  <a:bodyPr wrap="square" lIns="38100" tIns="19050" rIns="38100" bIns="19050" anchor="ctr" anchorCtr="0">
                    <a:noAutofit/>
                  </a:bodyPr>
                  <a:lstStyle/>
                  <a:p>
                    <a:pPr algn="l">
                      <a:defRPr b="1">
                        <a:latin typeface="+mn-lt"/>
                      </a:defRPr>
                    </a:pPr>
                    <a:r>
                      <a:rPr lang="en-US" sz="1400" b="1" i="0" u="none" strike="noStrike" baseline="0">
                        <a:solidFill>
                          <a:srgbClr val="DDDDDD"/>
                        </a:solidFill>
                      </a:rPr>
                      <a:t>●</a:t>
                    </a:r>
                    <a:r>
                      <a:rPr lang="en-US" sz="1000" b="1" i="0" u="none" strike="noStrike" baseline="0"/>
                      <a:t> </a:t>
                    </a:r>
                    <a:fld id="{C4C929A0-0CD5-4A06-ABD3-9A1A26FEF758}" type="CELLRANGE">
                      <a:rPr lang="en-US" b="1" smtClean="0"/>
                      <a:pPr algn="l">
                        <a:defRPr b="1">
                          <a:latin typeface="+mn-lt"/>
                        </a:defRPr>
                      </a:pPr>
                      <a:t>[CELLRANGE]</a:t>
                    </a:fld>
                    <a:endParaRPr lang="en-US" sz="1000" b="1" i="0" u="none" strike="noStrike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2765638311040562"/>
                      <c:h val="6.3879490158861782E-2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8-4219-4902-BE91-CEC5F8628306}"/>
                </c:ext>
              </c:extLst>
            </c:dLbl>
            <c:dLbl>
              <c:idx val="1"/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>
                        <a:solidFill>
                          <a:srgbClr val="FFFFFF"/>
                        </a:solidFill>
                      </a:defRPr>
                    </a:pPr>
                    <a:fld id="{54DA272E-A5B5-402F-821C-44CF3C541FF3}" type="CELLRANGE">
                      <a:rPr lang="en-US" smtClean="0">
                        <a:solidFill>
                          <a:srgbClr val="FFFFFF"/>
                        </a:solidFill>
                      </a:rPr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  <a:t>[CELLRANGE]</a:t>
                    </a:fld>
                    <a:r>
                      <a:rPr lang="en-US">
                        <a:solidFill>
                          <a:srgbClr val="FFFFFF"/>
                        </a:solidFill>
                        <a:latin typeface="+mn-lt"/>
                      </a:rPr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9-4219-4902-BE91-CEC5F862830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54DA272E-A5B5-402F-821C-44CF3C541FF3}" type="CELLRANGE">
                      <a:rPr lang="en-US" smtClean="0"/>
                      <a:pPr/>
                      <a:t>[CELLRANGE]</a:t>
                    </a:fld>
                    <a:r>
                      <a:rPr lang="en-US">
                        <a:latin typeface="+mn-lt"/>
                      </a:rPr>
                      <a:t>%</a:t>
                    </a:r>
                  </a:p>
                </c:rich>
              </c:tx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A-4219-4902-BE91-CEC5F862830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/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  <c:ext xmlns:c15="http://schemas.microsoft.com/office/drawing/2012/chart" uri="{CE6537A1-D6FC-4f65-9D91-7224C49458BB}">
                <c15:showDataLabelsRange val="1"/>
                <c15:showLeaderLines val="1"/>
              </c:ext>
            </c:extLst>
          </c:dLbls>
          <c:cat>
            <c:strRef>
              <c:f>Sheet1!$D$1:$F$1</c:f>
              <c:strCache>
                <c:ptCount val="3"/>
                <c:pt idx="1">
                  <c:v>UK OUTDOOR IMAGE AVERAGE</c:v>
                </c:pt>
                <c:pt idx="2">
                  <c:v>YOUR
AD</c:v>
                </c:pt>
              </c:strCache>
            </c:strRef>
          </c:cat>
          <c:val>
            <c:numRef>
              <c:f>Sheet1!$D$4:$F$4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<c:ext xmlns:c15="http://schemas.microsoft.com/office/drawing/2012/chart" uri="{02D57815-91ED-43cb-92C2-25804820EDAC}">
              <c15:datalabelsRange>
                <c15:f>Sheet1!$A$4:$C$4</c15:f>
                <c15:dlblRangeCache>
                  <c:ptCount val="3"/>
                  <c:pt idx="0">
                    <c:v>Neutral</c:v>
                  </c:pt>
                  <c:pt idx="1">
                    <c:v>52</c:v>
                  </c:pt>
                  <c:pt idx="2">
                    <c:v>32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B-4219-4902-BE91-CEC5F8628306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Sadness</c:v>
                </c:pt>
              </c:strCache>
            </c:strRef>
          </c:tx>
          <c:spPr>
            <a:noFill/>
            <a:ln>
              <a:noFill/>
            </a:ln>
          </c:spPr>
          <c:invertIfNegative val="0"/>
          <c:dLbls>
            <c:dLbl>
              <c:idx val="0"/>
              <c:tx>
                <c:rich>
                  <a:bodyPr wrap="square" lIns="38100" tIns="19050" rIns="38100" bIns="19050" anchor="ctr" anchorCtr="0">
                    <a:noAutofit/>
                  </a:bodyPr>
                  <a:lstStyle/>
                  <a:p>
                    <a:pPr algn="l">
                      <a:defRPr b="1">
                        <a:latin typeface="+mn-lt"/>
                      </a:defRPr>
                    </a:pPr>
                    <a:r>
                      <a:rPr lang="en-US" sz="1400" b="1" i="0" u="none" strike="noStrike" baseline="0">
                        <a:solidFill>
                          <a:srgbClr val="99CCFF"/>
                        </a:solidFill>
                      </a:rPr>
                      <a:t>●</a:t>
                    </a:r>
                    <a:r>
                      <a:rPr lang="en-US" sz="1000" b="1" i="0" u="none" strike="noStrike" baseline="0"/>
                      <a:t> </a:t>
                    </a:r>
                    <a:fld id="{C3DB5A1D-F5EE-4F62-B7DD-B158CFCE8BE2}" type="CELLRANGE">
                      <a:rPr lang="en-US" b="1" smtClean="0"/>
                      <a:pPr algn="l">
                        <a:defRPr b="1">
                          <a:latin typeface="+mn-lt"/>
                        </a:defRPr>
                      </a:pPr>
                      <a:t>[CELLRANGE]</a:t>
                    </a:fld>
                    <a:endParaRPr lang="en-US" sz="1000" b="1" i="0" u="none" strike="noStrike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2765638311040562"/>
                      <c:h val="6.3879490158861782E-2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C-4219-4902-BE91-CEC5F8628306}"/>
                </c:ext>
              </c:extLst>
            </c:dLbl>
            <c:dLbl>
              <c:idx val="1"/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>
                        <a:solidFill>
                          <a:srgbClr val="FFFFFF"/>
                        </a:solidFill>
                      </a:defRPr>
                    </a:pPr>
                    <a:fld id="{37022C81-92D5-4985-A662-75C0EC753DAF}" type="CELLRANGE">
                      <a:rPr lang="en-US" smtClean="0">
                        <a:solidFill>
                          <a:srgbClr val="FFFFFF"/>
                        </a:solidFill>
                      </a:rPr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  <a:t>[CELLRANGE]</a:t>
                    </a:fld>
                    <a:r>
                      <a:rPr lang="en-US">
                        <a:solidFill>
                          <a:srgbClr val="FFFFFF"/>
                        </a:solidFill>
                        <a:latin typeface="+mn-lt"/>
                      </a:rPr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D-4219-4902-BE91-CEC5F862830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37022C81-92D5-4985-A662-75C0EC753DAF}" type="CELLRANGE">
                      <a:rPr lang="en-US" smtClean="0"/>
                      <a:pPr/>
                      <a:t>[CELLRANGE]</a:t>
                    </a:fld>
                    <a:r>
                      <a:rPr lang="en-US">
                        <a:latin typeface="+mn-lt"/>
                      </a:rPr>
                      <a:t>%</a:t>
                    </a:r>
                  </a:p>
                </c:rich>
              </c:tx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E-4219-4902-BE91-CEC5F862830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/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  <c:ext xmlns:c15="http://schemas.microsoft.com/office/drawing/2012/chart" uri="{CE6537A1-D6FC-4f65-9D91-7224C49458BB}">
                <c15:showDataLabelsRange val="1"/>
                <c15:showLeaderLines val="1"/>
              </c:ext>
            </c:extLst>
          </c:dLbls>
          <c:cat>
            <c:strRef>
              <c:f>Sheet1!$D$1:$F$1</c:f>
              <c:strCache>
                <c:ptCount val="3"/>
                <c:pt idx="1">
                  <c:v>UK OUTDOOR IMAGE AVERAGE</c:v>
                </c:pt>
                <c:pt idx="2">
                  <c:v>YOUR
AD</c:v>
                </c:pt>
              </c:strCache>
            </c:strRef>
          </c:cat>
          <c:val>
            <c:numRef>
              <c:f>Sheet1!$D$5:$F$5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<c:ext xmlns:c15="http://schemas.microsoft.com/office/drawing/2012/chart" uri="{02D57815-91ED-43cb-92C2-25804820EDAC}">
              <c15:datalabelsRange>
                <c15:f>Sheet1!$A$5:$C$5</c15:f>
                <c15:dlblRangeCache>
                  <c:ptCount val="3"/>
                  <c:pt idx="0">
                    <c:v>Sadness</c:v>
                  </c:pt>
                  <c:pt idx="1">
                    <c:v>1</c:v>
                  </c:pt>
                  <c:pt idx="2">
                    <c:v>0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F-4219-4902-BE91-CEC5F8628306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Fear</c:v>
                </c:pt>
              </c:strCache>
            </c:strRef>
          </c:tx>
          <c:spPr>
            <a:noFill/>
            <a:ln>
              <a:noFill/>
            </a:ln>
          </c:spPr>
          <c:invertIfNegative val="0"/>
          <c:dLbls>
            <c:dLbl>
              <c:idx val="0"/>
              <c:tx>
                <c:rich>
                  <a:bodyPr wrap="square" lIns="38100" tIns="19050" rIns="38100" bIns="19050" anchor="ctr" anchorCtr="0">
                    <a:noAutofit/>
                  </a:bodyPr>
                  <a:lstStyle/>
                  <a:p>
                    <a:pPr algn="l">
                      <a:defRPr b="1">
                        <a:latin typeface="+mn-lt"/>
                      </a:defRPr>
                    </a:pPr>
                    <a:r>
                      <a:rPr lang="en-US" sz="1400" b="1" i="0" u="none" strike="noStrike" baseline="0">
                        <a:solidFill>
                          <a:srgbClr val="FCC600"/>
                        </a:solidFill>
                      </a:rPr>
                      <a:t>●</a:t>
                    </a:r>
                    <a:r>
                      <a:rPr lang="en-US" sz="1000" b="1" i="0" u="none" strike="noStrike" baseline="0"/>
                      <a:t> </a:t>
                    </a:r>
                    <a:fld id="{FB54BCFF-957C-47D4-9FEE-75402BAECC2F}" type="CELLRANGE">
                      <a:rPr lang="en-US" smtClean="0"/>
                      <a:pPr algn="l">
                        <a:defRPr b="1">
                          <a:latin typeface="+mn-lt"/>
                        </a:defRPr>
                      </a:pPr>
                      <a:t>[CELLRANGE]</a:t>
                    </a:fld>
                    <a:endParaRPr lang="en-US" sz="1000" b="1" i="0" u="none" strike="noStrike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2765638311040562"/>
                      <c:h val="6.3879490158861782E-2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0-4219-4902-BE91-CEC5F8628306}"/>
                </c:ext>
              </c:extLst>
            </c:dLbl>
            <c:dLbl>
              <c:idx val="1"/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>
                        <a:solidFill>
                          <a:srgbClr val="FFFFFF"/>
                        </a:solidFill>
                      </a:defRPr>
                    </a:pPr>
                    <a:fld id="{2B5C2AB1-0AFE-4CFA-A968-A5AFC9784248}" type="CELLRANGE">
                      <a:rPr lang="en-US" smtClean="0">
                        <a:solidFill>
                          <a:srgbClr val="FFFFFF"/>
                        </a:solidFill>
                      </a:rPr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  <a:t>[CELLRANGE]</a:t>
                    </a:fld>
                    <a:r>
                      <a:rPr lang="en-US">
                        <a:solidFill>
                          <a:srgbClr val="FFFFFF"/>
                        </a:solidFill>
                        <a:latin typeface="+mn-lt"/>
                      </a:rPr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1-4219-4902-BE91-CEC5F862830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2B5C2AB1-0AFE-4CFA-A968-A5AFC9784248}" type="CELLRANGE">
                      <a:rPr lang="en-US" smtClean="0"/>
                      <a:pPr/>
                      <a:t>[CELLRANGE]</a:t>
                    </a:fld>
                    <a:r>
                      <a:rPr lang="en-US">
                        <a:latin typeface="+mn-lt"/>
                      </a:rPr>
                      <a:t>%</a:t>
                    </a:r>
                  </a:p>
                </c:rich>
              </c:tx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2-4219-4902-BE91-CEC5F862830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/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  <c:ext xmlns:c15="http://schemas.microsoft.com/office/drawing/2012/chart" uri="{CE6537A1-D6FC-4f65-9D91-7224C49458BB}">
                <c15:showDataLabelsRange val="1"/>
                <c15:showLeaderLines val="1"/>
              </c:ext>
            </c:extLst>
          </c:dLbls>
          <c:cat>
            <c:strRef>
              <c:f>Sheet1!$D$1:$F$1</c:f>
              <c:strCache>
                <c:ptCount val="3"/>
                <c:pt idx="1">
                  <c:v>UK OUTDOOR IMAGE AVERAGE</c:v>
                </c:pt>
                <c:pt idx="2">
                  <c:v>YOUR
AD</c:v>
                </c:pt>
              </c:strCache>
            </c:strRef>
          </c:cat>
          <c:val>
            <c:numRef>
              <c:f>Sheet1!$D$6:$F$6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<c:ext xmlns:c15="http://schemas.microsoft.com/office/drawing/2012/chart" uri="{02D57815-91ED-43cb-92C2-25804820EDAC}">
              <c15:datalabelsRange>
                <c15:f>Sheet1!$A$6:$C$6</c15:f>
                <c15:dlblRangeCache>
                  <c:ptCount val="3"/>
                  <c:pt idx="0">
                    <c:v>Fear</c:v>
                  </c:pt>
                  <c:pt idx="1">
                    <c:v>0</c:v>
                  </c:pt>
                  <c:pt idx="2">
                    <c:v>0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13-4219-4902-BE91-CEC5F8628306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Anger</c:v>
                </c:pt>
              </c:strCache>
            </c:strRef>
          </c:tx>
          <c:spPr>
            <a:noFill/>
            <a:ln>
              <a:noFill/>
            </a:ln>
          </c:spPr>
          <c:invertIfNegative val="0"/>
          <c:dLbls>
            <c:dLbl>
              <c:idx val="0"/>
              <c:tx>
                <c:rich>
                  <a:bodyPr wrap="square" lIns="38100" tIns="19050" rIns="38100" bIns="19050" anchor="ctr" anchorCtr="0">
                    <a:noAutofit/>
                  </a:bodyPr>
                  <a:lstStyle/>
                  <a:p>
                    <a:pPr algn="l">
                      <a:defRPr b="1">
                        <a:latin typeface="+mn-lt"/>
                      </a:defRPr>
                    </a:pPr>
                    <a:r>
                      <a:rPr lang="en-US" sz="1400" b="1" i="0" u="none" strike="noStrike" baseline="0">
                        <a:solidFill>
                          <a:srgbClr val="FF9933"/>
                        </a:solidFill>
                      </a:rPr>
                      <a:t>●</a:t>
                    </a:r>
                    <a:r>
                      <a:rPr lang="en-US" sz="1000" b="1" i="0" u="none" strike="noStrike" baseline="0"/>
                      <a:t> </a:t>
                    </a:r>
                    <a:fld id="{A5B0F0B8-D768-42DA-A699-51C3B6C71DD0}" type="CELLRANGE">
                      <a:rPr lang="en-US" b="1" smtClean="0"/>
                      <a:pPr algn="l">
                        <a:defRPr b="1">
                          <a:latin typeface="+mn-lt"/>
                        </a:defRPr>
                      </a:pPr>
                      <a:t>[CELLRANGE]</a:t>
                    </a:fld>
                    <a:endParaRPr lang="en-US" sz="1000" b="1" i="0" u="none" strike="noStrike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2765638311040562"/>
                      <c:h val="6.3879490158861782E-2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4-4219-4902-BE91-CEC5F8628306}"/>
                </c:ext>
              </c:extLst>
            </c:dLbl>
            <c:dLbl>
              <c:idx val="1"/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>
                        <a:solidFill>
                          <a:srgbClr val="FFFFFF"/>
                        </a:solidFill>
                      </a:defRPr>
                    </a:pPr>
                    <a:fld id="{86C6B0A9-CC62-47CB-8D3C-4E665326554C}" type="CELLRANGE">
                      <a:rPr lang="en-US" smtClean="0">
                        <a:solidFill>
                          <a:srgbClr val="FFFFFF"/>
                        </a:solidFill>
                      </a:rPr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  <a:t>[CELLRANGE]</a:t>
                    </a:fld>
                    <a:r>
                      <a:rPr lang="en-US">
                        <a:solidFill>
                          <a:srgbClr val="FFFFFF"/>
                        </a:solidFill>
                        <a:latin typeface="+mn-lt"/>
                      </a:rPr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5-4219-4902-BE91-CEC5F862830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86C6B0A9-CC62-47CB-8D3C-4E665326554C}" type="CELLRANGE">
                      <a:rPr lang="en-US" smtClean="0"/>
                      <a:pPr/>
                      <a:t>[CELLRANGE]</a:t>
                    </a:fld>
                    <a:r>
                      <a:rPr lang="en-US">
                        <a:latin typeface="+mn-lt"/>
                      </a:rPr>
                      <a:t>%</a:t>
                    </a:r>
                  </a:p>
                </c:rich>
              </c:tx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6-4219-4902-BE91-CEC5F862830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/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  <c:ext xmlns:c15="http://schemas.microsoft.com/office/drawing/2012/chart" uri="{CE6537A1-D6FC-4f65-9D91-7224C49458BB}">
                <c15:showDataLabelsRange val="1"/>
                <c15:showLeaderLines val="1"/>
              </c:ext>
            </c:extLst>
          </c:dLbls>
          <c:cat>
            <c:strRef>
              <c:f>Sheet1!$D$1:$F$1</c:f>
              <c:strCache>
                <c:ptCount val="3"/>
                <c:pt idx="1">
                  <c:v>UK OUTDOOR IMAGE AVERAGE</c:v>
                </c:pt>
                <c:pt idx="2">
                  <c:v>YOUR
AD</c:v>
                </c:pt>
              </c:strCache>
            </c:strRef>
          </c:cat>
          <c:val>
            <c:numRef>
              <c:f>Sheet1!$D$7:$F$7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<c:ext xmlns:c15="http://schemas.microsoft.com/office/drawing/2012/chart" uri="{02D57815-91ED-43cb-92C2-25804820EDAC}">
              <c15:datalabelsRange>
                <c15:f>Sheet1!$A$7:$C$7</c15:f>
                <c15:dlblRangeCache>
                  <c:ptCount val="3"/>
                  <c:pt idx="0">
                    <c:v>Anger</c:v>
                  </c:pt>
                  <c:pt idx="1">
                    <c:v>0</c:v>
                  </c:pt>
                  <c:pt idx="2">
                    <c:v>0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17-4219-4902-BE91-CEC5F8628306}"/>
            </c:ext>
          </c:extLst>
        </c:ser>
        <c:ser>
          <c:idx val="6"/>
          <c:order val="6"/>
          <c:tx>
            <c:strRef>
              <c:f>Sheet1!$A$8</c:f>
              <c:strCache>
                <c:ptCount val="1"/>
                <c:pt idx="0">
                  <c:v>Disgust</c:v>
                </c:pt>
              </c:strCache>
            </c:strRef>
          </c:tx>
          <c:spPr>
            <a:noFill/>
            <a:ln>
              <a:noFill/>
            </a:ln>
          </c:spPr>
          <c:invertIfNegative val="0"/>
          <c:dLbls>
            <c:dLbl>
              <c:idx val="0"/>
              <c:tx>
                <c:rich>
                  <a:bodyPr wrap="square" lIns="38100" tIns="19050" rIns="38100" bIns="19050" anchor="ctr" anchorCtr="0">
                    <a:spAutoFit/>
                  </a:bodyPr>
                  <a:lstStyle/>
                  <a:p>
                    <a:pPr algn="l">
                      <a:defRPr b="1">
                        <a:latin typeface="+mn-lt"/>
                      </a:defRPr>
                    </a:pPr>
                    <a:r>
                      <a:rPr lang="en-US" sz="1400" b="1" i="0" u="none" strike="noStrike" baseline="0">
                        <a:solidFill>
                          <a:srgbClr val="FF3300"/>
                        </a:solidFill>
                      </a:rPr>
                      <a:t>●</a:t>
                    </a:r>
                    <a:r>
                      <a:rPr lang="en-US" sz="1000" b="1" i="0" u="none" strike="noStrike" baseline="0"/>
                      <a:t> </a:t>
                    </a:r>
                    <a:fld id="{AA9EFF5C-C894-431A-A7DC-A17B8ACFE44A}" type="CELLRANGE">
                      <a:rPr lang="en-US" b="1" smtClean="0"/>
                      <a:pPr algn="l">
                        <a:defRPr b="1">
                          <a:latin typeface="+mn-lt"/>
                        </a:defRPr>
                      </a:pPr>
                      <a:t>[CELLRANGE]</a:t>
                    </a:fld>
                    <a:endParaRPr lang="en-US" sz="1000" b="1" i="0" u="none" strike="noStrike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2765638311040562"/>
                      <c:h val="5.4460222744233323E-2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8-4219-4902-BE91-CEC5F8628306}"/>
                </c:ext>
              </c:extLst>
            </c:dLbl>
            <c:dLbl>
              <c:idx val="1"/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>
                        <a:solidFill>
                          <a:srgbClr val="FFFFFF"/>
                        </a:solidFill>
                      </a:defRPr>
                    </a:pPr>
                    <a:fld id="{FCE1912A-4059-4922-90EB-563BF8E42FC8}" type="CELLRANGE">
                      <a:rPr lang="en-US" smtClean="0">
                        <a:solidFill>
                          <a:srgbClr val="FFFFFF"/>
                        </a:solidFill>
                      </a:rPr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  <a:t>[CELLRANGE]</a:t>
                    </a:fld>
                    <a:r>
                      <a:rPr lang="en-US">
                        <a:solidFill>
                          <a:srgbClr val="FFFFFF"/>
                        </a:solidFill>
                        <a:latin typeface="+mn-lt"/>
                      </a:rPr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9-4219-4902-BE91-CEC5F862830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FCE1912A-4059-4922-90EB-563BF8E42FC8}" type="CELLRANGE">
                      <a:rPr lang="en-US" smtClean="0"/>
                      <a:pPr/>
                      <a:t>[CELLRANGE]</a:t>
                    </a:fld>
                    <a:r>
                      <a:rPr lang="en-US">
                        <a:latin typeface="+mn-lt"/>
                      </a:rPr>
                      <a:t>%</a:t>
                    </a:r>
                  </a:p>
                </c:rich>
              </c:tx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A-4219-4902-BE91-CEC5F862830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/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  <c:ext xmlns:c15="http://schemas.microsoft.com/office/drawing/2012/chart" uri="{CE6537A1-D6FC-4f65-9D91-7224C49458BB}">
                <c15:showDataLabelsRange val="1"/>
                <c15:showLeaderLines val="1"/>
              </c:ext>
            </c:extLst>
          </c:dLbls>
          <c:cat>
            <c:strRef>
              <c:f>Sheet1!$D$1:$F$1</c:f>
              <c:strCache>
                <c:ptCount val="3"/>
                <c:pt idx="1">
                  <c:v>UK OUTDOOR IMAGE AVERAGE</c:v>
                </c:pt>
                <c:pt idx="2">
                  <c:v>YOUR
AD</c:v>
                </c:pt>
              </c:strCache>
            </c:strRef>
          </c:cat>
          <c:val>
            <c:numRef>
              <c:f>Sheet1!$D$8:$F$8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<c:ext xmlns:c15="http://schemas.microsoft.com/office/drawing/2012/chart" uri="{02D57815-91ED-43cb-92C2-25804820EDAC}">
              <c15:datalabelsRange>
                <c15:f>Sheet1!$A$8:$C$8</c15:f>
                <c15:dlblRangeCache>
                  <c:ptCount val="3"/>
                  <c:pt idx="0">
                    <c:v>Disgust</c:v>
                  </c:pt>
                  <c:pt idx="1">
                    <c:v>1</c:v>
                  </c:pt>
                  <c:pt idx="2">
                    <c:v>1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1B-4219-4902-BE91-CEC5F8628306}"/>
            </c:ext>
          </c:extLst>
        </c:ser>
        <c:ser>
          <c:idx val="7"/>
          <c:order val="7"/>
          <c:tx>
            <c:strRef>
              <c:f>Sheet1!$A$9</c:f>
              <c:strCache>
                <c:ptCount val="1"/>
                <c:pt idx="0">
                  <c:v>Contempt</c:v>
                </c:pt>
              </c:strCache>
            </c:strRef>
          </c:tx>
          <c:spPr>
            <a:noFill/>
            <a:ln>
              <a:noFill/>
            </a:ln>
          </c:spPr>
          <c:invertIfNegative val="0"/>
          <c:dLbls>
            <c:dLbl>
              <c:idx val="0"/>
              <c:tx>
                <c:rich>
                  <a:bodyPr wrap="square" lIns="38100" tIns="19050" rIns="38100" bIns="19050" anchor="ctr" anchorCtr="0">
                    <a:noAutofit/>
                  </a:bodyPr>
                  <a:lstStyle/>
                  <a:p>
                    <a:pPr algn="l">
                      <a:defRPr b="1">
                        <a:latin typeface="+mn-lt"/>
                      </a:defRPr>
                    </a:pPr>
                    <a:r>
                      <a:rPr lang="en-US" sz="1400" b="1" i="0" u="none" strike="noStrike" baseline="0">
                        <a:solidFill>
                          <a:srgbClr val="990000"/>
                        </a:solidFill>
                      </a:rPr>
                      <a:t>●</a:t>
                    </a:r>
                    <a:r>
                      <a:rPr lang="en-US"/>
                      <a:t> </a:t>
                    </a:r>
                    <a:fld id="{2D0CC1DC-0058-4D80-A140-FC755FC5581D}" type="CELLRANGE">
                      <a:rPr lang="en-US" smtClean="0"/>
                      <a:pPr algn="l">
                        <a:defRPr b="1">
                          <a:latin typeface="+mn-lt"/>
                        </a:defRPr>
                      </a:pPr>
                      <a:t>[CELLRANGE]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2765638311040562"/>
                      <c:h val="6.3879490158861782E-2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C-4219-4902-BE91-CEC5F8628306}"/>
                </c:ext>
              </c:extLst>
            </c:dLbl>
            <c:dLbl>
              <c:idx val="1"/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>
                        <a:solidFill>
                          <a:srgbClr val="FFFFFF"/>
                        </a:solidFill>
                      </a:defRPr>
                    </a:pPr>
                    <a:fld id="{2D0CC1DC-0058-4D80-A140-FC755FC5581D}" type="CELLRANGE">
                      <a:rPr lang="en-US" smtClean="0">
                        <a:solidFill>
                          <a:srgbClr val="FFFFFF"/>
                        </a:solidFill>
                      </a:rPr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  <a:t>[CELLRANGE]</a:t>
                    </a:fld>
                    <a:r>
                      <a:rPr lang="en-US">
                        <a:solidFill>
                          <a:srgbClr val="FFFFFF"/>
                        </a:solidFill>
                        <a:latin typeface="+mn-lt"/>
                      </a:rPr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D-4219-4902-BE91-CEC5F8628306}"/>
                </c:ext>
              </c:extLst>
            </c:dLbl>
            <c:dLbl>
              <c:idx val="2"/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>
                        <a:solidFill>
                          <a:srgbClr val="FFFFFF"/>
                        </a:solidFill>
                      </a:defRPr>
                    </a:pPr>
                    <a:fld id="{2D0CC1DC-0058-4D80-A140-FC755FC5581D}" type="CELLRANGE">
                      <a:rPr lang="en-US" smtClean="0">
                        <a:solidFill>
                          <a:srgbClr val="FFFFFF"/>
                        </a:solidFill>
                      </a:rPr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  <a:t>[CELLRANGE]</a:t>
                    </a:fld>
                    <a:r>
                      <a:rPr lang="en-US">
                        <a:solidFill>
                          <a:srgbClr val="FFFFFF"/>
                        </a:solidFill>
                        <a:latin typeface="+mn-lt"/>
                      </a:rPr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E-4219-4902-BE91-CEC5F862830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/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  <c:ext xmlns:c15="http://schemas.microsoft.com/office/drawing/2012/chart" uri="{CE6537A1-D6FC-4f65-9D91-7224C49458BB}">
                <c15:showDataLabelsRange val="1"/>
                <c15:showLeaderLines val="1"/>
              </c:ext>
            </c:extLst>
          </c:dLbls>
          <c:cat>
            <c:strRef>
              <c:f>Sheet1!$D$1:$F$1</c:f>
              <c:strCache>
                <c:ptCount val="3"/>
                <c:pt idx="1">
                  <c:v>UK OUTDOOR IMAGE AVERAGE</c:v>
                </c:pt>
                <c:pt idx="2">
                  <c:v>YOUR
AD</c:v>
                </c:pt>
              </c:strCache>
            </c:strRef>
          </c:cat>
          <c:val>
            <c:numRef>
              <c:f>Sheet1!$D$9:$F$9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<c:ext xmlns:c15="http://schemas.microsoft.com/office/drawing/2012/chart" uri="{02D57815-91ED-43cb-92C2-25804820EDAC}">
              <c15:datalabelsRange>
                <c15:f>Sheet1!$A$9:$C$9</c15:f>
                <c15:dlblRangeCache>
                  <c:ptCount val="3"/>
                  <c:pt idx="0">
                    <c:v>Contempt</c:v>
                  </c:pt>
                  <c:pt idx="1">
                    <c:v>5</c:v>
                  </c:pt>
                  <c:pt idx="2">
                    <c:v>1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1F-4219-4902-BE91-CEC5F8628306}"/>
            </c:ext>
          </c:extLst>
        </c:ser>
        <c:ser>
          <c:idx val="8"/>
          <c:order val="8"/>
          <c:tx>
            <c:strRef>
              <c:f>Sheet1!$A$10</c:f>
              <c:strCache>
                <c:ptCount val="1"/>
                <c:pt idx="0">
                  <c:v>Intensity Score (0 to +3)</c:v>
                </c:pt>
              </c:strCache>
            </c:strRef>
          </c:tx>
          <c:spPr>
            <a:noFill/>
            <a:ln>
              <a:noFill/>
            </a:ln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4219-4902-BE91-CEC5F8628306}"/>
                </c:ext>
              </c:extLst>
            </c:dLbl>
            <c:dLbl>
              <c:idx val="1"/>
              <c:delete val="1"/>
    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4219-4902-BE91-CEC5F8628306}"/>
                </c:ext>
              </c:extLst>
            </c:dLbl>
            <c:dLbl>
              <c:idx val="2"/>
              <c:layout>
                <c:manualLayout>
                  <c:x val="-0.16644944262008607"/>
                  <c:y val="-0.26666729757521146"/>
                </c:manualLayout>
              </c:layout>
              <c:tx>
                <c:rich>
                  <a:bodyPr/>
                  <a:lstStyle/>
                  <a:p>
                    <a:fld id="{9BBB014F-F6F0-45E1-9432-D675B5586953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22-4219-4902-BE91-CEC5F8628306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wrap="none"/>
              <a:lstStyle/>
              <a:p>
                <a:pPr>
                  <a:defRPr sz="2400" b="0">
                    <a:solidFill>
                      <a:srgbClr val="ED3293"/>
                    </a:solidFill>
                    <a:latin typeface="+mn-lt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DataLabelsRange val="1"/>
                <c15:showLeaderLines val="0"/>
              </c:ext>
            </c:extLst>
          </c:dLbls>
          <c:cat>
            <c:strRef>
              <c:f>Sheet1!$D$1:$F$1</c:f>
              <c:strCache>
                <c:ptCount val="3"/>
                <c:pt idx="1">
                  <c:v>UK OUTDOOR IMAGE AVERAGE</c:v>
                </c:pt>
                <c:pt idx="2">
                  <c:v>YOUR
AD</c:v>
                </c:pt>
              </c:strCache>
            </c:strRef>
          </c:cat>
          <c:val>
            <c:numRef>
              <c:f>Sheet1!$D$10:$F$10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<c:ext xmlns:c15="http://schemas.microsoft.com/office/drawing/2012/chart" uri="{02D57815-91ED-43cb-92C2-25804820EDAC}">
              <c15:datalabelsRange>
                <c15:f>Sheet1!$A$10:$C$10</c15:f>
                <c15:dlblRangeCache>
                  <c:ptCount val="3"/>
                  <c:pt idx="0">
                    <c:v>Intensity Score (0 to +3)</c:v>
                  </c:pt>
                  <c:pt idx="2">
                    <c:v>1.59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23-4219-4902-BE91-CEC5F8628306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236917888"/>
        <c:axId val="236919424"/>
      </c:barChart>
      <c:catAx>
        <c:axId val="236917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high"/>
        <c:spPr>
          <a:ln w="8973">
            <a:noFill/>
          </a:ln>
        </c:spPr>
        <c:txPr>
          <a:bodyPr rot="0" vert="horz"/>
          <a:lstStyle/>
          <a:p>
            <a:pPr>
              <a:defRPr sz="800" b="1">
                <a:solidFill>
                  <a:schemeClr val="tx1"/>
                </a:solidFill>
                <a:latin typeface="+mn-lt"/>
              </a:defRPr>
            </a:pPr>
            <a:endParaRPr lang="en-US"/>
          </a:p>
        </c:txPr>
        <c:crossAx val="236919424"/>
        <c:crosses val="autoZero"/>
        <c:auto val="1"/>
        <c:lblAlgn val="ctr"/>
        <c:lblOffset val="200"/>
        <c:noMultiLvlLbl val="0"/>
      </c:catAx>
      <c:valAx>
        <c:axId val="236919424"/>
        <c:scaling>
          <c:orientation val="minMax"/>
          <c:max val="1"/>
          <c:min val="0"/>
        </c:scaling>
        <c:delete val="0"/>
        <c:axPos val="l"/>
        <c:numFmt formatCode="0%" sourceLinked="1"/>
        <c:majorTickMark val="none"/>
        <c:minorTickMark val="none"/>
        <c:tickLblPos val="none"/>
        <c:spPr>
          <a:ln w="8973">
            <a:noFill/>
          </a:ln>
        </c:spPr>
        <c:crossAx val="236917888"/>
        <c:crosses val="autoZero"/>
        <c:crossBetween val="between"/>
        <c:majorUnit val="0.1"/>
      </c:valAx>
      <c:spPr>
        <a:noFill/>
        <a:ln w="2392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0" b="0" i="0" u="none" strike="noStrike" baseline="0">
          <a:solidFill>
            <a:schemeClr val="tx1"/>
          </a:solidFill>
          <a:latin typeface="+mj-lt"/>
          <a:ea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0958991860392071"/>
          <c:y val="9.5005165931366112E-2"/>
          <c:w val="0.41400021335496295"/>
          <c:h val="0.82775345689271418"/>
        </c:manualLayout>
      </c:layout>
      <c:radarChart>
        <c:radarStyle val="filled"/>
        <c:varyColors val="0"/>
        <c:ser>
          <c:idx val="13"/>
          <c:order val="0"/>
          <c:tx>
            <c:strRef>
              <c:f>Sheet1!$B$1</c:f>
              <c:strCache>
                <c:ptCount val="1"/>
                <c:pt idx="0">
                  <c:v>UK Outdoor Image</c:v>
                </c:pt>
              </c:strCache>
            </c:strRef>
          </c:tx>
          <c:spPr>
            <a:gradFill>
              <a:gsLst>
                <a:gs pos="100000">
                  <a:srgbClr val="DDDDDD">
                    <a:alpha val="70000"/>
                  </a:srgbClr>
                </a:gs>
                <a:gs pos="0">
                  <a:srgbClr val="7F7F7F">
                    <a:alpha val="70000"/>
                  </a:srgbClr>
                </a:gs>
              </a:gsLst>
              <a:lin ang="5400000" scaled="1"/>
            </a:gradFill>
            <a:ln w="19050">
              <a:solidFill>
                <a:srgbClr val="949494"/>
              </a:solidFill>
            </a:ln>
            <a:effectLst/>
          </c:spPr>
          <c:cat>
            <c:strRef>
              <c:f>Sheet1!$A$4:$A$15</c:f>
              <c:strCache>
                <c:ptCount val="12"/>
                <c:pt idx="0">
                  <c:v>Schadenfreude</c:v>
                </c:pt>
                <c:pt idx="1">
                  <c:v>Amused</c:v>
                </c:pt>
                <c:pt idx="2">
                  <c:v>Ecstatic</c:v>
                </c:pt>
                <c:pt idx="3">
                  <c:v>Relieved</c:v>
                </c:pt>
                <c:pt idx="4">
                  <c:v>Sensory Pleasure</c:v>
                </c:pt>
                <c:pt idx="5">
                  <c:v>Pleased For Others</c:v>
                </c:pt>
                <c:pt idx="6">
                  <c:v>Proud</c:v>
                </c:pt>
                <c:pt idx="7">
                  <c:v>Contented</c:v>
                </c:pt>
                <c:pt idx="8">
                  <c:v>Excited</c:v>
                </c:pt>
                <c:pt idx="9">
                  <c:v>Appreciative</c:v>
                </c:pt>
                <c:pt idx="10">
                  <c:v>Uplifted</c:v>
                </c:pt>
                <c:pt idx="11">
                  <c:v>Awe-inspired</c:v>
                </c:pt>
              </c:strCache>
            </c:strRef>
          </c:cat>
          <c:val>
            <c:numRef>
              <c:f>Sheet1!$B$4:$B$15</c:f>
              <c:numCache>
                <c:formatCode>General</c:formatCode>
                <c:ptCount val="12"/>
                <c:pt idx="0">
                  <c:v>1</c:v>
                </c:pt>
                <c:pt idx="1">
                  <c:v>7.0000000000000009</c:v>
                </c:pt>
                <c:pt idx="2">
                  <c:v>4</c:v>
                </c:pt>
                <c:pt idx="3">
                  <c:v>3</c:v>
                </c:pt>
                <c:pt idx="4">
                  <c:v>5</c:v>
                </c:pt>
                <c:pt idx="5">
                  <c:v>5</c:v>
                </c:pt>
                <c:pt idx="6">
                  <c:v>6</c:v>
                </c:pt>
                <c:pt idx="7">
                  <c:v>6</c:v>
                </c:pt>
                <c:pt idx="8">
                  <c:v>13</c:v>
                </c:pt>
                <c:pt idx="9">
                  <c:v>4</c:v>
                </c:pt>
                <c:pt idx="10">
                  <c:v>12</c:v>
                </c:pt>
                <c:pt idx="11">
                  <c:v>5</c:v>
                </c:pt>
              </c:numCache>
            </c:numRef>
          </c:val>
          <c:extLst xmlns:mc="http://schemas.openxmlformats.org/markup-compatibility/2006" xmlns:c14="http://schemas.microsoft.com/office/drawing/2007/8/2/chart" xmlns:c16="http://schemas.microsoft.com/office/drawing/2014/chart">
            <c:ext xmlns:c16="http://schemas.microsoft.com/office/drawing/2014/chart" uri="{C3380CC4-5D6E-409C-BE32-E72D297353CC}">
              <c16:uniqueId val="{00000000-309F-45C1-8AAB-974470022D0D}"/>
            </c:ext>
          </c:extLst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Toad in the Hole</c:v>
                </c:pt>
              </c:strCache>
            </c:strRef>
          </c:tx>
          <c:spPr>
            <a:gradFill flip="none" rotWithShape="1">
              <a:gsLst>
                <a:gs pos="100000">
                  <a:srgbClr val="E6F0CF">
                    <a:alpha val="70000"/>
                  </a:srgbClr>
                </a:gs>
                <a:gs pos="0">
                  <a:srgbClr val="9DCE09">
                    <a:alpha val="70000"/>
                  </a:srgbClr>
                </a:gs>
              </a:gsLst>
              <a:lin ang="5400000" scaled="1"/>
              <a:tileRect/>
            </a:gradFill>
            <a:ln w="25400">
              <a:solidFill>
                <a:srgbClr val="99CC00"/>
              </a:solidFill>
            </a:ln>
            <a:effectLst/>
          </c:spPr>
          <c:cat>
            <c:strRef>
              <c:f>Sheet1!$A$4:$A$15</c:f>
              <c:strCache>
                <c:ptCount val="12"/>
                <c:pt idx="0">
                  <c:v>Schadenfreude</c:v>
                </c:pt>
                <c:pt idx="1">
                  <c:v>Amused</c:v>
                </c:pt>
                <c:pt idx="2">
                  <c:v>Ecstatic</c:v>
                </c:pt>
                <c:pt idx="3">
                  <c:v>Relieved</c:v>
                </c:pt>
                <c:pt idx="4">
                  <c:v>Sensory Pleasure</c:v>
                </c:pt>
                <c:pt idx="5">
                  <c:v>Pleased For Others</c:v>
                </c:pt>
                <c:pt idx="6">
                  <c:v>Proud</c:v>
                </c:pt>
                <c:pt idx="7">
                  <c:v>Contented</c:v>
                </c:pt>
                <c:pt idx="8">
                  <c:v>Excited</c:v>
                </c:pt>
                <c:pt idx="9">
                  <c:v>Appreciative</c:v>
                </c:pt>
                <c:pt idx="10">
                  <c:v>Uplifted</c:v>
                </c:pt>
                <c:pt idx="11">
                  <c:v>Awe-inspired</c:v>
                </c:pt>
              </c:strCache>
            </c:strRef>
          </c:cat>
          <c:val>
            <c:numRef>
              <c:f>Sheet1!$C$4:$C$15</c:f>
              <c:numCache>
                <c:formatCode>General</c:formatCode>
                <c:ptCount val="12"/>
                <c:pt idx="0">
                  <c:v>4</c:v>
                </c:pt>
                <c:pt idx="1">
                  <c:v>9.3333333333333339</c:v>
                </c:pt>
                <c:pt idx="2">
                  <c:v>8.6666666666666679</c:v>
                </c:pt>
                <c:pt idx="3">
                  <c:v>6</c:v>
                </c:pt>
                <c:pt idx="4">
                  <c:v>22</c:v>
                </c:pt>
                <c:pt idx="5">
                  <c:v>10.666666666666668</c:v>
                </c:pt>
                <c:pt idx="6">
                  <c:v>8.6666666666666679</c:v>
                </c:pt>
                <c:pt idx="7">
                  <c:v>19.333333333333332</c:v>
                </c:pt>
                <c:pt idx="8">
                  <c:v>20</c:v>
                </c:pt>
                <c:pt idx="9">
                  <c:v>11.333333333333332</c:v>
                </c:pt>
                <c:pt idx="10">
                  <c:v>25.333333333333336</c:v>
                </c:pt>
                <c:pt idx="11">
                  <c:v>6.666666666666667</c:v>
                </c:pt>
              </c:numCache>
            </c:numRef>
          </c:val>
          <c:extLst xmlns:mc="http://schemas.openxmlformats.org/markup-compatibility/2006" xmlns:c14="http://schemas.microsoft.com/office/drawing/2007/8/2/chart" xmlns:c16="http://schemas.microsoft.com/office/drawing/2014/chart">
            <c:ext xmlns:c16="http://schemas.microsoft.com/office/drawing/2014/chart" uri="{C3380CC4-5D6E-409C-BE32-E72D297353CC}">
              <c16:uniqueId val="{00000001-309F-45C1-8AAB-974470022D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43415680"/>
        <c:axId val="243429760"/>
        <c:extLst xmlns:mc="http://schemas.openxmlformats.org/markup-compatibility/2006" xmlns:c14="http://schemas.microsoft.com/office/drawing/2007/8/2/chart" xmlns:c16="http://schemas.microsoft.com/office/drawing/2014/chart"/>
      </c:radarChart>
      <c:catAx>
        <c:axId val="243415680"/>
        <c:scaling>
          <c:orientation val="minMax"/>
        </c:scaling>
        <c:delete val="0"/>
        <c:axPos val="b"/>
        <c:majorGridlines>
          <c:spPr>
            <a:ln w="3175" cap="flat" cmpd="sng" algn="ctr">
              <a:solidFill>
                <a:srgbClr val="969696"/>
              </a:solidFill>
              <a:prstDash val="solid"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0" spcFirstLastPara="1" vertOverflow="ellipsis" wrap="square" anchor="ctr" anchorCtr="0"/>
          <a:lstStyle/>
          <a:p>
            <a:pPr>
              <a:defRPr sz="1200" b="0" i="0" u="none" strike="noStrike" kern="1200" baseline="0">
                <a:solidFill>
                  <a:srgbClr val="669900"/>
                </a:solidFill>
                <a:latin typeface="+mn-lt"/>
                <a:ea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243429760"/>
        <c:crosses val="autoZero"/>
        <c:auto val="0"/>
        <c:lblAlgn val="ctr"/>
        <c:lblOffset val="100"/>
        <c:noMultiLvlLbl val="0"/>
      </c:catAx>
      <c:valAx>
        <c:axId val="243429760"/>
        <c:scaling>
          <c:orientation val="minMax"/>
          <c:max val="56"/>
          <c:min val="0"/>
        </c:scaling>
        <c:delete val="0"/>
        <c:axPos val="l"/>
        <c:majorGridlines>
          <c:spPr>
            <a:ln w="0" cap="flat" cmpd="sng" algn="ctr">
              <a:solidFill>
                <a:srgbClr val="DDDDDD"/>
              </a:solidFill>
              <a:prstDash val="solid"/>
              <a:round/>
            </a:ln>
            <a:effectLst/>
          </c:spPr>
        </c:majorGridlines>
        <c:numFmt formatCode="General" sourceLinked="0"/>
        <c:majorTickMark val="cross"/>
        <c:minorTickMark val="none"/>
        <c:tickLblPos val="nextTo"/>
        <c:spPr>
          <a:noFill/>
          <a:ln w="6350" cap="flat" cmpd="sng" algn="ctr">
            <a:solidFill>
              <a:srgbClr val="DDDDDD"/>
            </a:solidFill>
            <a:prstDash val="solid"/>
            <a:round/>
            <a:headEnd type="oval"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800" b="0" i="0" u="none" strike="noStrike" kern="1200" baseline="0">
                <a:solidFill>
                  <a:srgbClr val="3E3E3E"/>
                </a:solidFill>
                <a:latin typeface="+mn-lt"/>
                <a:ea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243415680"/>
        <c:crosses val="autoZero"/>
        <c:crossBetween val="between"/>
        <c:majorUnit val="10"/>
      </c:valAx>
      <c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25400"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000" b="0" i="0" u="none" strike="noStrike" baseline="0">
          <a:solidFill>
            <a:srgbClr val="848484"/>
          </a:solidFill>
          <a:latin typeface="+mn-lt"/>
          <a:ea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2158052212491317E-2"/>
          <c:y val="0.16553991293177817"/>
          <c:w val="0.88238437787869106"/>
          <c:h val="0.79774261113778233"/>
        </c:manualLayout>
      </c:layout>
      <c:areaChart>
        <c:grouping val="standard"/>
        <c:varyColors val="0"/>
        <c:ser>
          <c:idx val="4"/>
          <c:order val="0"/>
          <c:tx>
            <c:strRef>
              <c:f>Sheet1!$A$5</c:f>
              <c:strCache>
                <c:ptCount val="1"/>
                <c:pt idx="0">
                  <c:v>Fluency</c:v>
                </c:pt>
              </c:strCache>
            </c:strRef>
          </c:tx>
          <c:spPr>
            <a:solidFill>
              <a:srgbClr val="ED3293"/>
            </a:solidFill>
            <a:ln>
              <a:noFill/>
            </a:ln>
          </c:spPr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0-1FF9-4D20-B505-87E02198777B}"/>
              </c:ext>
            </c:extLst>
          </c:dPt>
          <c:cat>
            <c:strRef>
              <c:f>Sheet1!$B$4:$I$4</c:f>
              <c:strCache>
                <c:ptCount val="8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</c:strCache>
            </c:strRef>
          </c:cat>
          <c:val>
            <c:numRef>
              <c:f>Sheet1!$B$5:$I$5</c:f>
              <c:numCache>
                <c:formatCode>0.00E+00</c:formatCode>
                <c:ptCount val="8"/>
                <c:pt idx="0">
                  <c:v>0</c:v>
                </c:pt>
                <c:pt idx="1">
                  <c:v>0.41</c:v>
                </c:pt>
                <c:pt idx="2" formatCode="General">
                  <c:v>0.82</c:v>
                </c:pt>
                <c:pt idx="3" formatCode="General">
                  <c:v>0.84461937155814715</c:v>
                </c:pt>
                <c:pt idx="4" formatCode="General">
                  <c:v>0.86923874311629423</c:v>
                </c:pt>
                <c:pt idx="5" formatCode="General">
                  <c:v>0.89385811467444132</c:v>
                </c:pt>
                <c:pt idx="6" formatCode="General">
                  <c:v>0.9184774862325884</c:v>
                </c:pt>
                <c:pt idx="7" formatCode="General">
                  <c:v>0.94309685779073549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FF9-4D20-B505-87E02198777B}"/>
            </c:ext>
          </c:extLst>
        </c:ser>
        <c:ser>
          <c:idx val="3"/>
          <c:order val="1"/>
          <c:tx>
            <c:strRef>
              <c:f>Sheet1!$A$7</c:f>
              <c:strCache>
                <c:ptCount val="1"/>
                <c:pt idx="0">
                  <c:v>2 sec shaded</c:v>
                </c:pt>
              </c:strCache>
            </c:strRef>
          </c:tx>
          <c:spPr>
            <a:solidFill>
              <a:srgbClr val="F484BE">
                <a:alpha val="50000"/>
              </a:srgbClr>
            </a:solidFill>
          </c:spPr>
          <c:cat>
            <c:strRef>
              <c:f>Sheet1!$B$4:$N$4</c:f>
              <c:strCache>
                <c:ptCount val="8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</c:strCache>
            </c:strRef>
          </c:cat>
          <c:val>
            <c:numRef>
              <c:f>Sheet1!$B$7:$D$7</c:f>
              <c:numCache>
                <c:formatCode>0.00E+00</c:formatCode>
                <c:ptCount val="3"/>
                <c:pt idx="0">
                  <c:v>0</c:v>
                </c:pt>
                <c:pt idx="1">
                  <c:v>0.41</c:v>
                </c:pt>
                <c:pt idx="2">
                  <c:v>0.82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FF9-4D20-B505-87E0219877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39533056"/>
        <c:axId val="239813376"/>
      </c:areaChart>
      <c:scatterChart>
        <c:scatterStyle val="lineMarker"/>
        <c:varyColors val="0"/>
        <c:ser>
          <c:idx val="0"/>
          <c:order val="2"/>
          <c:tx>
            <c:strRef>
              <c:f>Sheet1!$A$10</c:f>
              <c:strCache>
                <c:ptCount val="1"/>
                <c:pt idx="0">
                  <c:v>Fast Fluency</c:v>
                </c:pt>
              </c:strCache>
            </c:strRef>
          </c:tx>
          <c:spPr>
            <a:ln w="28575">
              <a:noFill/>
            </a:ln>
          </c:spPr>
          <c:marker>
            <c:symbol val="circle"/>
            <c:size val="5"/>
            <c:spPr>
              <a:noFill/>
              <a:ln w="12700">
                <a:noFill/>
              </a:ln>
            </c:spPr>
          </c:marke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4-1FF9-4D20-B505-87E02198777B}"/>
              </c:ext>
            </c:extLst>
          </c:dPt>
          <c:dPt>
            <c:idx val="1"/>
            <c:marker>
              <c:symbol val="none"/>
            </c:marker>
            <c:bubble3D val="0"/>
            <c:spPr>
              <a:ln w="12700">
                <a:solidFill>
                  <a:srgbClr val="F484BE"/>
                </a:solidFill>
              </a:ln>
            </c:spPr>
            <c:extLst>
              <c:ext xmlns:c16="http://schemas.microsoft.com/office/drawing/2014/chart" uri="{C3380CC4-5D6E-409C-BE32-E72D297353CC}">
                <c16:uniqueId val="{00000006-1FF9-4D20-B505-87E02198777B}"/>
              </c:ext>
            </c:extLst>
          </c:dPt>
          <c:dLbls>
            <c:dLbl>
              <c:idx val="0"/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1050" b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</a:defRPr>
                    </a:pPr>
                    <a:r>
                      <a:rPr lang="en-GB" sz="1050" b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</a:rPr>
                      <a:t>% of people who recognised the brand within 2 seconds</a:t>
                    </a:r>
                  </a:p>
                </c:rich>
              </c:tx>
              <c:numFmt formatCode="0%" sourceLinked="0"/>
              <c:spPr>
                <a:noFill/>
                <a:ln>
                  <a:noFill/>
                </a:ln>
                <a:effectLst/>
              </c:sp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2242209293085755"/>
                      <c:h val="0.11871604955768099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4-1FF9-4D20-B505-87E02198777B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FF9-4D20-B505-87E02198777B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0">
                    <a:solidFill>
                      <a:srgbClr val="7F7F7F"/>
                    </a:solidFill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1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Sheet1!$B$11:$B$12</c:f>
              <c:numCache>
                <c:formatCode>General</c:formatCode>
                <c:ptCount val="2"/>
                <c:pt idx="0">
                  <c:v>3</c:v>
                </c:pt>
                <c:pt idx="1">
                  <c:v>3</c:v>
                </c:pt>
              </c:numCache>
            </c:numRef>
          </c:xVal>
          <c:yVal>
            <c:numRef>
              <c:f>Sheet1!$C$11:$C$12</c:f>
              <c:numCache>
                <c:formatCode>General</c:formatCode>
                <c:ptCount val="2"/>
                <c:pt idx="0">
                  <c:v>1</c:v>
                </c:pt>
                <c:pt idx="1">
                  <c:v>-0.05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7-1FF9-4D20-B505-87E02198777B}"/>
            </c:ext>
          </c:extLst>
        </c:ser>
        <c:ser>
          <c:idx val="2"/>
          <c:order val="3"/>
          <c:tx>
            <c:strRef>
              <c:f>Sheet1!$A$16</c:f>
              <c:strCache>
                <c:ptCount val="1"/>
                <c:pt idx="0">
                  <c:v>Final as axis point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18"/>
            <c:spPr>
              <a:blipFill dpi="0" rotWithShape="1">
                <a:blip xmlns:r="http://schemas.openxmlformats.org/officeDocument/2006/relationships">
                  <a:extLst>
                    <a:ext uri="{96DAC541-7B7A-43D3-8B79-37D633B846F1}">
                      <asvg:svgBlip xmlns:asvg="http://schemas.microsoft.com/office/drawing/2016/SVG/main" r:embed="rId1"/>
                    </a:ext>
                  </a:extLst>
                </a:blip>
                <a:srcRect/>
                <a:stretch>
                  <a:fillRect/>
                </a:stretch>
              </a:blipFill>
              <a:ln>
                <a:noFill/>
              </a:ln>
            </c:spPr>
          </c:marker>
          <c:dPt>
            <c:idx val="0"/>
            <c:marker>
              <c:spPr>
                <a:blipFill dpi="0" rotWithShape="1">
                  <a:blip xmlns:r="http://schemas.openxmlformats.org/officeDocument/2006/relationships">
                    <a:extLst>
                      <a:ext uri="{96DAC541-7B7A-43D3-8B79-37D633B846F1}">
                        <asvg:svgBlip xmlns:asvg="http://schemas.microsoft.com/office/drawing/2016/SVG/main" r:embed="rId2"/>
                      </a:ext>
                    </a:extLst>
                  </a:blip>
                  <a:srcRect/>
                  <a:stretch>
                    <a:fillRect/>
                  </a:stretch>
                </a:blipFill>
                <a:ln>
                  <a:noFill/>
                </a:ln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5-F665-4BFB-BCB2-7AFF40F77B36}"/>
              </c:ext>
            </c:extLst>
          </c:dPt>
          <c:xVal>
            <c:numRef>
              <c:f>Sheet1!$B$16:$B$17</c:f>
              <c:numCache>
                <c:formatCode>General</c:formatCode>
                <c:ptCount val="2"/>
                <c:pt idx="0">
                  <c:v>1</c:v>
                </c:pt>
                <c:pt idx="1">
                  <c:v>1</c:v>
                </c:pt>
              </c:numCache>
            </c:numRef>
          </c:xVal>
          <c:yVal>
            <c:numRef>
              <c:f>Sheet1!$C$16:$C$17</c:f>
              <c:numCache>
                <c:formatCode>General</c:formatCode>
                <c:ptCount val="2"/>
                <c:pt idx="0">
                  <c:v>0.95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1FF9-4D20-B505-87E0219877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39533056"/>
        <c:axId val="239813376"/>
        <c:extLst/>
      </c:scatterChart>
      <c:catAx>
        <c:axId val="23953305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050" b="1">
                    <a:solidFill>
                      <a:schemeClr val="tx1"/>
                    </a:solidFill>
                    <a:latin typeface="Arial Black" panose="020B0A04020102020204" pitchFamily="34" charset="0"/>
                  </a:defRPr>
                </a:pPr>
                <a:r>
                  <a:rPr lang="en-GB" sz="1100" b="1">
                    <a:solidFill>
                      <a:schemeClr val="tx1"/>
                    </a:solidFill>
                    <a:latin typeface="+mj-lt"/>
                  </a:rPr>
                  <a:t>Dwell</a:t>
                </a:r>
                <a:r>
                  <a:rPr lang="en-GB" sz="1100" b="1" baseline="0">
                    <a:solidFill>
                      <a:schemeClr val="tx1"/>
                    </a:solidFill>
                    <a:latin typeface="+mj-lt"/>
                  </a:rPr>
                  <a:t> Time</a:t>
                </a:r>
                <a:r>
                  <a:rPr lang="en-GB" sz="1100" b="1" baseline="30000">
                    <a:solidFill>
                      <a:schemeClr val="tx2"/>
                    </a:solidFill>
                    <a:latin typeface="+mj-lt"/>
                  </a:rPr>
                  <a:t>*</a:t>
                </a:r>
              </a:p>
            </c:rich>
          </c:tx>
          <c:overlay val="0"/>
        </c:title>
        <c:numFmt formatCode="General" sourceLinked="0"/>
        <c:majorTickMark val="out"/>
        <c:minorTickMark val="none"/>
        <c:tickLblPos val="nextTo"/>
        <c:spPr>
          <a:ln w="9823">
            <a:noFill/>
          </a:ln>
        </c:spPr>
        <c:txPr>
          <a:bodyPr rot="0" vert="horz"/>
          <a:lstStyle/>
          <a:p>
            <a:pPr>
              <a:defRPr>
                <a:solidFill>
                  <a:schemeClr val="bg1">
                    <a:lumMod val="50000"/>
                  </a:schemeClr>
                </a:solidFill>
              </a:defRPr>
            </a:pPr>
            <a:endParaRPr lang="en-US"/>
          </a:p>
        </c:txPr>
        <c:crossAx val="239813376"/>
        <c:crosses val="autoZero"/>
        <c:auto val="1"/>
        <c:lblAlgn val="ctr"/>
        <c:lblOffset val="100"/>
        <c:noMultiLvlLbl val="0"/>
      </c:catAx>
      <c:valAx>
        <c:axId val="239813376"/>
        <c:scaling>
          <c:orientation val="minMax"/>
          <c:max val="1"/>
          <c:min val="-0.2"/>
        </c:scaling>
        <c:delete val="0"/>
        <c:axPos val="l"/>
        <c:numFmt formatCode="0%" sourceLinked="0"/>
        <c:majorTickMark val="out"/>
        <c:minorTickMark val="none"/>
        <c:tickLblPos val="nextTo"/>
        <c:spPr>
          <a:ln w="9823">
            <a:gradFill flip="none" rotWithShape="1">
              <a:gsLst>
                <a:gs pos="17000">
                  <a:srgbClr val="3E3E3E"/>
                </a:gs>
                <a:gs pos="16000">
                  <a:srgbClr val="FFFFFF"/>
                </a:gs>
              </a:gsLst>
              <a:lin ang="5400000" scaled="1"/>
              <a:tileRect/>
            </a:gradFill>
          </a:ln>
        </c:spPr>
        <c:txPr>
          <a:bodyPr/>
          <a:lstStyle/>
          <a:p>
            <a:pPr>
              <a:defRPr>
                <a:solidFill>
                  <a:srgbClr val="3E3E3E"/>
                </a:solidFill>
              </a:defRPr>
            </a:pPr>
            <a:endParaRPr lang="en-US"/>
          </a:p>
        </c:txPr>
        <c:crossAx val="239533056"/>
        <c:crossesAt val="1"/>
        <c:crossBetween val="midCat"/>
        <c:majorUnit val="0.2"/>
      </c:valAx>
      <c:spPr>
        <a:solidFill>
          <a:schemeClr val="bg1"/>
        </a:solidFill>
        <a:ln w="26194">
          <a:noFill/>
        </a:ln>
      </c:spPr>
    </c:plotArea>
    <c:plotVisOnly val="1"/>
    <c:dispBlanksAs val="span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76200">
      <a:noFill/>
    </a:ln>
  </c:spPr>
  <c:txPr>
    <a:bodyPr/>
    <a:lstStyle/>
    <a:p>
      <a:pPr>
        <a:defRPr sz="800" b="0" i="0" u="none" strike="noStrike" baseline="0">
          <a:solidFill>
            <a:schemeClr val="bg1">
              <a:lumMod val="50000"/>
            </a:schemeClr>
          </a:solidFill>
          <a:latin typeface="+mn-lt"/>
          <a:ea typeface="Segoe UI"/>
          <a:cs typeface="Segoe UI"/>
        </a:defRPr>
      </a:pPr>
      <a:endParaRPr lang="en-US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8063044662309373E-2"/>
          <c:y val="2.687314040148258E-2"/>
          <c:w val="0.94142429193899768"/>
          <c:h val="0.95829174201478229"/>
        </c:manualLayout>
      </c:layout>
      <c:barChart>
        <c:barDir val="bar"/>
        <c:grouping val="clustered"/>
        <c:varyColors val="0"/>
        <c:ser>
          <c:idx val="3"/>
          <c:order val="2"/>
          <c:tx>
            <c:strRef>
              <c:f>Sheet1!$D$1:$E$1</c:f>
              <c:strCache>
                <c:ptCount val="1"/>
                <c:pt idx="0">
                  <c:v>%Bar Label</c:v>
                </c:pt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BB2B48A8-29A0-4D1C-8092-6BD4A576A0BD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0E1F-4288-869C-F27425CD02A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6D3A074A-905D-43F8-99D5-95F3DD3CCC49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0E1F-4288-869C-F27425CD02A1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CEE56B2F-990C-4876-9D36-42842FBA7924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0E1F-4288-869C-F27425CD02A1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36BE81F5-DCED-48BE-9A52-6AC969981B8E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0E1F-4288-869C-F27425CD02A1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CEE57259-6103-4C75-A6BA-16EDF954F9B6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0E1F-4288-869C-F27425CD02A1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F6F1C156-7477-44CB-A74F-0F3CF06BE2A4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0E1F-4288-869C-F27425CD02A1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D9E102A6-A4E3-4474-AE8B-95F79B599E52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6-0E1F-4288-869C-F27425CD02A1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803D62FF-90EB-4E21-9C5D-F61EB8EBA7B9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7-0E1F-4288-869C-F27425CD02A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0" tIns="0" rIns="0" bIns="0" anchor="ctr">
                <a:spAutoFit/>
              </a:bodyPr>
              <a:lstStyle/>
              <a:p>
                <a:pPr>
                  <a:defRPr sz="1100" b="0">
                    <a:solidFill>
                      <a:schemeClr val="tx1"/>
                    </a:solidFill>
                    <a:latin typeface="+mj-lt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DataLabelsRange val="1"/>
                <c15:showLeaderLines val="0"/>
              </c:ext>
            </c:extLst>
          </c:dLbls>
          <c:cat>
            <c:strRef>
              <c:f>Sheet1!$B$2:$B$9</c:f>
              <c:strCache>
                <c:ptCount val="8"/>
                <c:pt idx="0">
                  <c:v>“Sausages”</c:v>
                </c:pt>
                <c:pt idx="1">
                  <c:v>“Tasty”</c:v>
                </c:pt>
                <c:pt idx="2">
                  <c:v>“Richmond”</c:v>
                </c:pt>
                <c:pt idx="3">
                  <c:v>“Family dinner”</c:v>
                </c:pt>
                <c:pt idx="4">
                  <c:v>“Meaty”</c:v>
                </c:pt>
                <c:pt idx="5">
                  <c:v>“Quality”</c:v>
                </c:pt>
                <c:pt idx="6">
                  <c:v>“Yummy”</c:v>
                </c:pt>
                <c:pt idx="7">
                  <c:v>“Delicious”</c:v>
                </c:pt>
              </c:strCache>
            </c:strRef>
          </c:cat>
          <c:val>
            <c:numRef>
              <c:f>Sheet1!$C$2:$C$9</c:f>
              <c:numCache>
                <c:formatCode>0%</c:formatCode>
                <c:ptCount val="8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Sheet1!$E$2:$E$9</c15:f>
                <c15:dlblRangeCache>
                  <c:ptCount val="8"/>
                  <c:pt idx="0">
                    <c:v>60%</c:v>
                  </c:pt>
                  <c:pt idx="1">
                    <c:v>48%</c:v>
                  </c:pt>
                  <c:pt idx="2">
                    <c:v>37%</c:v>
                  </c:pt>
                  <c:pt idx="3">
                    <c:v>25%</c:v>
                  </c:pt>
                  <c:pt idx="4">
                    <c:v>20%</c:v>
                  </c:pt>
                  <c:pt idx="5">
                    <c:v>19%</c:v>
                  </c:pt>
                  <c:pt idx="6">
                    <c:v>18%</c:v>
                  </c:pt>
                  <c:pt idx="7">
                    <c:v>14%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B-0E1F-4288-869C-F27425CD02A1}"/>
            </c:ext>
          </c:extLst>
        </c:ser>
        <c:ser>
          <c:idx val="5"/>
          <c:order val="3"/>
          <c:tx>
            <c:v>100%Bar</c:v>
          </c:tx>
          <c:spPr>
            <a:solidFill>
              <a:srgbClr val="ED3293">
                <a:alpha val="20000"/>
              </a:srgbClr>
            </a:solidFill>
          </c:spPr>
          <c:invertIfNegative val="0"/>
          <c:cat>
            <c:strRef>
              <c:f>Sheet1!$B$2:$B$9</c:f>
              <c:strCache>
                <c:ptCount val="8"/>
                <c:pt idx="0">
                  <c:v>“Sausages”</c:v>
                </c:pt>
                <c:pt idx="1">
                  <c:v>“Tasty”</c:v>
                </c:pt>
                <c:pt idx="2">
                  <c:v>“Richmond”</c:v>
                </c:pt>
                <c:pt idx="3">
                  <c:v>“Family dinner”</c:v>
                </c:pt>
                <c:pt idx="4">
                  <c:v>“Meaty”</c:v>
                </c:pt>
                <c:pt idx="5">
                  <c:v>“Quality”</c:v>
                </c:pt>
                <c:pt idx="6">
                  <c:v>“Yummy”</c:v>
                </c:pt>
                <c:pt idx="7">
                  <c:v>“Delicious”</c:v>
                </c:pt>
              </c:strCache>
            </c:strRef>
          </c:cat>
          <c:val>
            <c:numRef>
              <c:f>Sheet1!$C$2:$C$9</c:f>
              <c:numCache>
                <c:formatCode>0%</c:formatCode>
                <c:ptCount val="8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0E1F-4288-869C-F27425CD02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50"/>
        <c:axId val="1632995008"/>
        <c:axId val="1632993760"/>
      </c:barChart>
      <c:barChart>
        <c:barDir val="bar"/>
        <c:grouping val="clustered"/>
        <c:varyColors val="0"/>
        <c:ser>
          <c:idx val="4"/>
          <c:order val="0"/>
          <c:tx>
            <c:strRef>
              <c:f>Sheet1!$B$1</c:f>
              <c:strCache>
                <c:ptCount val="1"/>
                <c:pt idx="0">
                  <c:v>Answer Label</c:v>
                </c:pt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0.14412377450980393"/>
                  <c:y val="4.5410052910052909E-3"/>
                </c:manualLayout>
              </c:layout>
              <c:tx>
                <c:rich>
                  <a:bodyPr/>
                  <a:lstStyle/>
                  <a:p>
                    <a:fld id="{7AE34F4D-F225-4077-A789-61D408937861}" type="CELLRANGE">
                      <a:rPr lang="en-GB"/>
                      <a:pPr/>
                      <a:t>[CELLRANGE]</a:t>
                    </a:fld>
                    <a:r>
                      <a:rPr lang="en-GB" baseline="0"/>
                      <a:t> </a:t>
                    </a:r>
                    <a:fld id="{29028D74-3901-4A7F-B76A-F64EBB0BB770}" type="CATEGORYNAME">
                      <a:rPr lang="en-GB" baseline="0"/>
                      <a:pPr/>
                      <a:t>[CATEGORY NAME]</a:t>
                    </a:fld>
                    <a:endParaRPr lang="en-GB" baseline="0"/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82867783224400871"/>
                      <c:h val="4.8996031746031746E-2"/>
                    </c:manualLayout>
                  </c15:layout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D-0E1F-4288-869C-F27425CD02A1}"/>
                </c:ext>
              </c:extLst>
            </c:dLbl>
            <c:dLbl>
              <c:idx val="1"/>
              <c:layout>
                <c:manualLayout>
                  <c:x val="-0.14412377450980393"/>
                  <c:y val="4.5410052910053169E-3"/>
                </c:manualLayout>
              </c:layout>
              <c:tx>
                <c:rich>
                  <a:bodyPr/>
                  <a:lstStyle/>
                  <a:p>
                    <a:fld id="{01B04824-A846-437B-8EB7-A3A8AF9E7035}" type="CELLRANGE">
                      <a:rPr lang="en-GB"/>
                      <a:pPr/>
                      <a:t>[CELLRANGE]</a:t>
                    </a:fld>
                    <a:r>
                      <a:rPr lang="en-GB" baseline="0"/>
                      <a:t> </a:t>
                    </a:r>
                    <a:fld id="{20FBD655-B714-4DAA-A21C-53EBE56E2D22}" type="CATEGORYNAME">
                      <a:rPr lang="en-GB" baseline="0"/>
                      <a:pPr/>
                      <a:t>[CATEGORY NAME]</a:t>
                    </a:fld>
                    <a:endParaRPr lang="en-GB" baseline="0"/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82867783224400871"/>
                      <c:h val="4.8996031746031746E-2"/>
                    </c:manualLayout>
                  </c15:layout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E-0E1F-4288-869C-F27425CD02A1}"/>
                </c:ext>
              </c:extLst>
            </c:dLbl>
            <c:dLbl>
              <c:idx val="2"/>
              <c:layout>
                <c:manualLayout>
                  <c:x val="-0.14412377450980393"/>
                  <c:y val="4.5410052910052909E-3"/>
                </c:manualLayout>
              </c:layout>
              <c:tx>
                <c:rich>
                  <a:bodyPr/>
                  <a:lstStyle/>
                  <a:p>
                    <a:fld id="{AEB8A3B4-871F-4712-9173-453C1C77697D}" type="CELLRANGE">
                      <a:rPr lang="en-GB"/>
                      <a:pPr/>
                      <a:t>[CELLRANGE]</a:t>
                    </a:fld>
                    <a:r>
                      <a:rPr lang="en-GB" baseline="0"/>
                      <a:t> </a:t>
                    </a:r>
                    <a:fld id="{2FF51AB3-B0A2-4F2B-9F64-930C91FBB938}" type="CATEGORYNAME">
                      <a:rPr lang="en-GB" baseline="0"/>
                      <a:pPr/>
                      <a:t>[CATEGORY NAME]</a:t>
                    </a:fld>
                    <a:endParaRPr lang="en-GB" baseline="0"/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82867783224400871"/>
                      <c:h val="4.8996031746031746E-2"/>
                    </c:manualLayout>
                  </c15:layout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F-0E1F-4288-869C-F27425CD02A1}"/>
                </c:ext>
              </c:extLst>
            </c:dLbl>
            <c:dLbl>
              <c:idx val="3"/>
              <c:layout>
                <c:manualLayout>
                  <c:x val="-0.14412377450980393"/>
                  <c:y val="4.5410052910053421E-3"/>
                </c:manualLayout>
              </c:layout>
              <c:tx>
                <c:rich>
                  <a:bodyPr/>
                  <a:lstStyle/>
                  <a:p>
                    <a:fld id="{46A61FEE-4CCA-4611-96DB-D91C59DD13B9}" type="CELLRANGE">
                      <a:rPr lang="en-GB"/>
                      <a:pPr/>
                      <a:t>[CELLRANGE]</a:t>
                    </a:fld>
                    <a:r>
                      <a:rPr lang="en-GB" baseline="0"/>
                      <a:t> </a:t>
                    </a:r>
                    <a:fld id="{46A8281F-208D-4C5B-ABE6-DC3AD43AB0C2}" type="CATEGORYNAME">
                      <a:rPr lang="en-GB" baseline="0"/>
                      <a:pPr/>
                      <a:t>[CATEGORY NAME]</a:t>
                    </a:fld>
                    <a:endParaRPr lang="en-GB" baseline="0"/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82867783224400871"/>
                      <c:h val="4.8996031746031746E-2"/>
                    </c:manualLayout>
                  </c15:layout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0-0E1F-4288-869C-F27425CD02A1}"/>
                </c:ext>
              </c:extLst>
            </c:dLbl>
            <c:dLbl>
              <c:idx val="4"/>
              <c:layout>
                <c:manualLayout>
                  <c:x val="-0.14412377450980393"/>
                  <c:y val="4.5410052910053933E-3"/>
                </c:manualLayout>
              </c:layout>
              <c:tx>
                <c:rich>
                  <a:bodyPr/>
                  <a:lstStyle/>
                  <a:p>
                    <a:fld id="{CAC049E3-5A50-4A8A-9F56-7D24023F4ED2}" type="CELLRANGE">
                      <a:rPr lang="en-GB"/>
                      <a:pPr/>
                      <a:t>[CELLRANGE]</a:t>
                    </a:fld>
                    <a:r>
                      <a:rPr lang="en-GB" baseline="0"/>
                      <a:t> </a:t>
                    </a:r>
                    <a:fld id="{3328CC01-070F-454B-8C1F-17381E037E75}" type="CATEGORYNAME">
                      <a:rPr lang="en-GB" baseline="0"/>
                      <a:pPr/>
                      <a:t>[CATEGORY NAME]</a:t>
                    </a:fld>
                    <a:endParaRPr lang="en-GB" baseline="0"/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82867783224400871"/>
                      <c:h val="4.8996031746031746E-2"/>
                    </c:manualLayout>
                  </c15:layout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1-0E1F-4288-869C-F27425CD02A1}"/>
                </c:ext>
              </c:extLst>
            </c:dLbl>
            <c:dLbl>
              <c:idx val="5"/>
              <c:layout>
                <c:manualLayout>
                  <c:x val="-0.14412377450980393"/>
                  <c:y val="4.5410052910052909E-3"/>
                </c:manualLayout>
              </c:layout>
              <c:tx>
                <c:rich>
                  <a:bodyPr/>
                  <a:lstStyle/>
                  <a:p>
                    <a:fld id="{42E1E705-56FD-4C2B-BE23-55DC76EE59DC}" type="CELLRANGE">
                      <a:rPr lang="en-GB"/>
                      <a:pPr/>
                      <a:t>[CELLRANGE]</a:t>
                    </a:fld>
                    <a:r>
                      <a:rPr lang="en-GB" baseline="0"/>
                      <a:t> </a:t>
                    </a:r>
                    <a:fld id="{912B720E-7D47-4F75-8643-C5B432723D10}" type="CATEGORYNAME">
                      <a:rPr lang="en-GB" baseline="0"/>
                      <a:pPr/>
                      <a:t>[CATEGORY NAME]</a:t>
                    </a:fld>
                    <a:endParaRPr lang="en-GB" baseline="0"/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82867783224400871"/>
                      <c:h val="4.8996031746031746E-2"/>
                    </c:manualLayout>
                  </c15:layout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2-0E1F-4288-869C-F27425CD02A1}"/>
                </c:ext>
              </c:extLst>
            </c:dLbl>
            <c:dLbl>
              <c:idx val="6"/>
              <c:layout>
                <c:manualLayout>
                  <c:x val="-0.14412377450980393"/>
                  <c:y val="4.5410052910053933E-3"/>
                </c:manualLayout>
              </c:layout>
              <c:tx>
                <c:rich>
                  <a:bodyPr/>
                  <a:lstStyle/>
                  <a:p>
                    <a:fld id="{DB2E37EB-AF7C-4727-85ED-720EE371A77C}" type="CELLRANGE">
                      <a:rPr lang="en-GB"/>
                      <a:pPr/>
                      <a:t>[CELLRANGE]</a:t>
                    </a:fld>
                    <a:r>
                      <a:rPr lang="en-GB" baseline="0"/>
                      <a:t> </a:t>
                    </a:r>
                    <a:fld id="{FE5EA743-921D-48E8-8661-3C7A76905FDD}" type="CATEGORYNAME">
                      <a:rPr lang="en-GB" baseline="0"/>
                      <a:pPr/>
                      <a:t>[CATEGORY NAME]</a:t>
                    </a:fld>
                    <a:endParaRPr lang="en-GB" baseline="0"/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82867783224400871"/>
                      <c:h val="4.8996031746031746E-2"/>
                    </c:manualLayout>
                  </c15:layout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3-0E1F-4288-869C-F27425CD02A1}"/>
                </c:ext>
              </c:extLst>
            </c:dLbl>
            <c:dLbl>
              <c:idx val="7"/>
              <c:layout>
                <c:manualLayout>
                  <c:x val="-0.14412377450980393"/>
                  <c:y val="4.5410052910052909E-3"/>
                </c:manualLayout>
              </c:layout>
              <c:tx>
                <c:rich>
                  <a:bodyPr/>
                  <a:lstStyle/>
                  <a:p>
                    <a:fld id="{7ED586F3-73DA-49C1-B327-C5E43952C114}" type="CELLRANGE">
                      <a:rPr lang="en-GB"/>
                      <a:pPr/>
                      <a:t>[CELLRANGE]</a:t>
                    </a:fld>
                    <a:r>
                      <a:rPr lang="en-GB" baseline="0"/>
                      <a:t> </a:t>
                    </a:r>
                    <a:fld id="{8B695DBD-02BC-4877-9902-68C5452D90B7}" type="CATEGORYNAME">
                      <a:rPr lang="en-GB" baseline="0"/>
                      <a:pPr/>
                      <a:t>[CATEGORY NAME]</a:t>
                    </a:fld>
                    <a:endParaRPr lang="en-GB" baseline="0"/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82867783224400871"/>
                      <c:h val="4.8996031746031746E-2"/>
                    </c:manualLayout>
                  </c15:layout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4-0E1F-4288-869C-F27425CD02A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0" tIns="0" rIns="0" bIns="0" anchor="b" anchorCtr="0">
                <a:noAutofit/>
              </a:bodyPr>
              <a:lstStyle/>
              <a:p>
                <a:pPr marL="144000" indent="-144000" algn="l">
                  <a:lnSpc>
                    <a:spcPct val="70000"/>
                  </a:lnSpc>
                  <a:defRPr sz="1050" b="1">
                    <a:solidFill>
                      <a:schemeClr val="tx1"/>
                    </a:solidFill>
                    <a:latin typeface="+mn-lt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eparator> </c:separator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layout>
                  <c:manualLayout>
                    <c:x val="-0.14412377450980393"/>
                    <c:y val="4.5407268170426099E-3"/>
                    <c:w val="0.82867783224400871"/>
                    <c:h val="4.8996031746031746E-2"/>
                  </c:manualLayout>
                </c15:layout>
                <c15:showDataLabelsRange val="1"/>
                <c15:showLeaderLines val="0"/>
              </c:ext>
            </c:extLst>
          </c:dLbls>
          <c:val>
            <c:numRef>
              <c:f>Sheet1!$C$2:$C$9</c:f>
              <c:numCache>
                <c:formatCode>0%</c:formatCode>
                <c:ptCount val="8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Sheet1!$A$2:$A$9</c15:f>
                <c15:dlblRangeCache>
                  <c:ptCount val="8"/>
                  <c:pt idx="0">
                    <c:v>1.</c:v>
                  </c:pt>
                  <c:pt idx="1">
                    <c:v>2.</c:v>
                  </c:pt>
                  <c:pt idx="2">
                    <c:v>3.</c:v>
                  </c:pt>
                  <c:pt idx="3">
                    <c:v>4.</c:v>
                  </c:pt>
                  <c:pt idx="4">
                    <c:v>5.</c:v>
                  </c:pt>
                  <c:pt idx="5">
                    <c:v>6.</c:v>
                  </c:pt>
                  <c:pt idx="6">
                    <c:v>7.</c:v>
                  </c:pt>
                  <c:pt idx="7">
                    <c:v>8.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18-0E1F-4288-869C-F27425CD02A1}"/>
            </c:ext>
          </c:extLst>
        </c:ser>
        <c:ser>
          <c:idx val="0"/>
          <c:order val="1"/>
          <c:tx>
            <c:strRef>
              <c:f>Sheet1!$D$1</c:f>
              <c:strCache>
                <c:ptCount val="1"/>
                <c:pt idx="0">
                  <c:v>%Bar</c:v>
                </c:pt>
              </c:strCache>
            </c:strRef>
          </c:tx>
          <c:spPr>
            <a:solidFill>
              <a:srgbClr val="ED3293"/>
            </a:solidFill>
            <a:ln>
              <a:noFill/>
            </a:ln>
            <a:effectLst/>
          </c:spPr>
          <c:invertIfNegative val="0"/>
          <c:cat>
            <c:strRef>
              <c:f>Sheet1!$B$2:$B$9</c:f>
              <c:strCache>
                <c:ptCount val="8"/>
                <c:pt idx="0">
                  <c:v>“Sausages”</c:v>
                </c:pt>
                <c:pt idx="1">
                  <c:v>“Tasty”</c:v>
                </c:pt>
                <c:pt idx="2">
                  <c:v>“Richmond”</c:v>
                </c:pt>
                <c:pt idx="3">
                  <c:v>“Family dinner”</c:v>
                </c:pt>
                <c:pt idx="4">
                  <c:v>“Meaty”</c:v>
                </c:pt>
                <c:pt idx="5">
                  <c:v>“Quality”</c:v>
                </c:pt>
                <c:pt idx="6">
                  <c:v>“Yummy”</c:v>
                </c:pt>
                <c:pt idx="7">
                  <c:v>“Delicious”</c:v>
                </c:pt>
              </c:strCache>
            </c:strRef>
          </c:cat>
          <c:val>
            <c:numRef>
              <c:f>Sheet1!$D$2:$D$9</c:f>
              <c:numCache>
                <c:formatCode>0%</c:formatCode>
                <c:ptCount val="8"/>
                <c:pt idx="0">
                  <c:v>0.6</c:v>
                </c:pt>
                <c:pt idx="1">
                  <c:v>0.48</c:v>
                </c:pt>
                <c:pt idx="2">
                  <c:v>0.37</c:v>
                </c:pt>
                <c:pt idx="3">
                  <c:v>0.25</c:v>
                </c:pt>
                <c:pt idx="4">
                  <c:v>0.2</c:v>
                </c:pt>
                <c:pt idx="5">
                  <c:v>0.19</c:v>
                </c:pt>
                <c:pt idx="6">
                  <c:v>0.18</c:v>
                </c:pt>
                <c:pt idx="7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9-0E1F-4288-869C-F27425CD02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50"/>
        <c:axId val="2020940016"/>
        <c:axId val="2020941680"/>
      </c:barChart>
      <c:catAx>
        <c:axId val="163299500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solidFill>
            <a:srgbClr val="292929"/>
          </a:solidFill>
          <a:ln w="12700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rgbClr val="7F7F7F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32993760"/>
        <c:crosses val="autoZero"/>
        <c:auto val="1"/>
        <c:lblAlgn val="ctr"/>
        <c:lblOffset val="100"/>
        <c:noMultiLvlLbl val="0"/>
      </c:catAx>
      <c:valAx>
        <c:axId val="1632993760"/>
        <c:scaling>
          <c:orientation val="minMax"/>
          <c:max val="1"/>
          <c:min val="0"/>
        </c:scaling>
        <c:delete val="0"/>
        <c:axPos val="t"/>
        <c:numFmt formatCode="0%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rgbClr val="7F7F7F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32995008"/>
        <c:crosses val="autoZero"/>
        <c:crossBetween val="between"/>
        <c:majorUnit val="0.2"/>
        <c:minorUnit val="0.2"/>
      </c:valAx>
      <c:valAx>
        <c:axId val="2020941680"/>
        <c:scaling>
          <c:orientation val="minMax"/>
          <c:max val="1"/>
          <c:min val="0"/>
        </c:scaling>
        <c:delete val="0"/>
        <c:axPos val="t"/>
        <c:numFmt formatCode="0%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rgbClr val="ED3293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20940016"/>
        <c:crosses val="autoZero"/>
        <c:crossBetween val="between"/>
        <c:majorUnit val="0.2"/>
        <c:minorUnit val="0.2"/>
      </c:valAx>
      <c:catAx>
        <c:axId val="202094001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rgbClr val="ED3293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2094168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12700">
      <a:noFill/>
    </a:ln>
    <a:effectLst/>
  </c:spPr>
  <c:txPr>
    <a:bodyPr lIns="0"/>
    <a:lstStyle/>
    <a:p>
      <a:pPr>
        <a:lnSpc>
          <a:spcPct val="75000"/>
        </a:lnSpc>
        <a:spcBef>
          <a:spcPts val="900"/>
        </a:spcBef>
        <a:defRPr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Strongly Agree</c:v>
                </c:pt>
              </c:strCache>
            </c:strRef>
          </c:tx>
          <c:spPr>
            <a:solidFill>
              <a:srgbClr val="339966">
                <a:alpha val="70000"/>
              </a:srgbClr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Sheet1!$B$1:$K$1</c:f>
              <c:strCache>
                <c:ptCount val="5"/>
                <c:pt idx="0">
                  <c:v>Richmond is a brand your whole family will enjoy</c:v>
                </c:pt>
                <c:pt idx="1">
                  <c:v>Richmond is a brand I can trust</c:v>
                </c:pt>
                <c:pt idx="2">
                  <c:v>Richmond products tastes better than others</c:v>
                </c:pt>
                <c:pt idx="3">
                  <c:v>Richmond is better quality than others</c:v>
                </c:pt>
                <c:pt idx="4">
                  <c:v>Richmond is suitable for fany different occasions/dishes</c:v>
                </c:pt>
              </c:strCache>
            </c:strRef>
          </c:cat>
          <c:val>
            <c:numRef>
              <c:f>Sheet1!$B$2:$F$2</c:f>
              <c:numCache>
                <c:formatCode>0%</c:formatCode>
                <c:ptCount val="5"/>
                <c:pt idx="0">
                  <c:v>0.56000000000000005</c:v>
                </c:pt>
                <c:pt idx="1">
                  <c:v>0.54666666666666663</c:v>
                </c:pt>
                <c:pt idx="2">
                  <c:v>0.44666666666666666</c:v>
                </c:pt>
                <c:pt idx="3">
                  <c:v>0.42</c:v>
                </c:pt>
                <c:pt idx="4">
                  <c:v>0.47333333333333338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82-4A51-951A-3ABEA7DF74BC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Agree</c:v>
                </c:pt>
              </c:strCache>
            </c:strRef>
          </c:tx>
          <c:spPr>
            <a:solidFill>
              <a:srgbClr val="99CC00">
                <a:alpha val="70000"/>
              </a:srgbClr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Sheet1!$B$1:$K$1</c:f>
              <c:strCache>
                <c:ptCount val="5"/>
                <c:pt idx="0">
                  <c:v>Richmond is a brand your whole family will enjoy</c:v>
                </c:pt>
                <c:pt idx="1">
                  <c:v>Richmond is a brand I can trust</c:v>
                </c:pt>
                <c:pt idx="2">
                  <c:v>Richmond products tastes better than others</c:v>
                </c:pt>
                <c:pt idx="3">
                  <c:v>Richmond is better quality than others</c:v>
                </c:pt>
                <c:pt idx="4">
                  <c:v>Richmond is suitable for fany different occasions/dishes</c:v>
                </c:pt>
              </c:strCache>
            </c:strRef>
          </c:cat>
          <c:val>
            <c:numRef>
              <c:f>Sheet1!$B$3:$F$3</c:f>
              <c:numCache>
                <c:formatCode>0%</c:formatCode>
                <c:ptCount val="5"/>
                <c:pt idx="0">
                  <c:v>0.31333333333333335</c:v>
                </c:pt>
                <c:pt idx="1">
                  <c:v>0.29333333333333333</c:v>
                </c:pt>
                <c:pt idx="2">
                  <c:v>0.34666666666666673</c:v>
                </c:pt>
                <c:pt idx="3">
                  <c:v>0.36666666666666664</c:v>
                </c:pt>
                <c:pt idx="4">
                  <c:v>0.36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D82-4A51-951A-3ABEA7DF74BC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Neither Agree nor Disagree</c:v>
                </c:pt>
              </c:strCache>
            </c:strRef>
          </c:tx>
          <c:spPr>
            <a:solidFill>
              <a:srgbClr val="FCC600">
                <a:alpha val="70000"/>
              </a:srgbClr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Sheet1!$B$1:$K$1</c:f>
              <c:strCache>
                <c:ptCount val="5"/>
                <c:pt idx="0">
                  <c:v>Richmond is a brand your whole family will enjoy</c:v>
                </c:pt>
                <c:pt idx="1">
                  <c:v>Richmond is a brand I can trust</c:v>
                </c:pt>
                <c:pt idx="2">
                  <c:v>Richmond products tastes better than others</c:v>
                </c:pt>
                <c:pt idx="3">
                  <c:v>Richmond is better quality than others</c:v>
                </c:pt>
                <c:pt idx="4">
                  <c:v>Richmond is suitable for fany different occasions/dishes</c:v>
                </c:pt>
              </c:strCache>
            </c:strRef>
          </c:cat>
          <c:val>
            <c:numRef>
              <c:f>Sheet1!$B$4:$F$4</c:f>
              <c:numCache>
                <c:formatCode>0%</c:formatCode>
                <c:ptCount val="5"/>
                <c:pt idx="0">
                  <c:v>7.3333333333333334E-2</c:v>
                </c:pt>
                <c:pt idx="1">
                  <c:v>0.14000000000000001</c:v>
                </c:pt>
                <c:pt idx="2">
                  <c:v>0.14000000000000001</c:v>
                </c:pt>
                <c:pt idx="3">
                  <c:v>0.13333333333333333</c:v>
                </c:pt>
                <c:pt idx="4">
                  <c:v>0.13333333333333333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D82-4A51-951A-3ABEA7DF74BC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Disagree</c:v>
                </c:pt>
              </c:strCache>
            </c:strRef>
          </c:tx>
          <c:spPr>
            <a:solidFill>
              <a:srgbClr val="FF8200">
                <a:alpha val="70000"/>
              </a:srgbClr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802-4968-B9D8-DCC1918F538B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802-4968-B9D8-DCC1918F538B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802-4968-B9D8-DCC1918F538B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Sheet1!$B$1:$K$1</c:f>
              <c:strCache>
                <c:ptCount val="5"/>
                <c:pt idx="0">
                  <c:v>Richmond is a brand your whole family will enjoy</c:v>
                </c:pt>
                <c:pt idx="1">
                  <c:v>Richmond is a brand I can trust</c:v>
                </c:pt>
                <c:pt idx="2">
                  <c:v>Richmond products tastes better than others</c:v>
                </c:pt>
                <c:pt idx="3">
                  <c:v>Richmond is better quality than others</c:v>
                </c:pt>
                <c:pt idx="4">
                  <c:v>Richmond is suitable for fany different occasions/dishes</c:v>
                </c:pt>
              </c:strCache>
            </c:strRef>
          </c:cat>
          <c:val>
            <c:numRef>
              <c:f>Sheet1!$B$5:$F$5</c:f>
              <c:numCache>
                <c:formatCode>0%</c:formatCode>
                <c:ptCount val="5"/>
                <c:pt idx="0">
                  <c:v>0.04</c:v>
                </c:pt>
                <c:pt idx="1">
                  <c:v>1.3333333333333334E-2</c:v>
                </c:pt>
                <c:pt idx="2">
                  <c:v>5.3333333333333337E-2</c:v>
                </c:pt>
                <c:pt idx="3">
                  <c:v>6.6666666666666666E-2</c:v>
                </c:pt>
                <c:pt idx="4">
                  <c:v>2.6666666666666668E-2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D82-4A51-951A-3ABEA7DF74BC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Strongly Disagree</c:v>
                </c:pt>
              </c:strCache>
            </c:strRef>
          </c:tx>
          <c:spPr>
            <a:solidFill>
              <a:srgbClr val="FF5050">
                <a:alpha val="70000"/>
              </a:srgbClr>
            </a:solidFill>
            <a:ln>
              <a:noFill/>
            </a:ln>
            <a:effectLst/>
          </c:spPr>
          <c:invertIfNegative val="0"/>
          <c:dLbls>
            <c:delete val="1"/>
            <c:extLst/>
          </c:dLbls>
          <c:cat>
            <c:strRef>
              <c:f>Sheet1!$B$1:$K$1</c:f>
              <c:strCache>
                <c:ptCount val="5"/>
                <c:pt idx="0">
                  <c:v>Richmond is a brand your whole family will enjoy</c:v>
                </c:pt>
                <c:pt idx="1">
                  <c:v>Richmond is a brand I can trust</c:v>
                </c:pt>
                <c:pt idx="2">
                  <c:v>Richmond products tastes better than others</c:v>
                </c:pt>
                <c:pt idx="3">
                  <c:v>Richmond is better quality than others</c:v>
                </c:pt>
                <c:pt idx="4">
                  <c:v>Richmond is suitable for fany different occasions/dishes</c:v>
                </c:pt>
              </c:strCache>
            </c:strRef>
          </c:cat>
          <c:val>
            <c:numRef>
              <c:f>Sheet1!$B$6:$F$6</c:f>
              <c:numCache>
                <c:formatCode>0%</c:formatCode>
                <c:ptCount val="5"/>
                <c:pt idx="0">
                  <c:v>1.3333333333333334E-2</c:v>
                </c:pt>
                <c:pt idx="1">
                  <c:v>6.6666666666666671E-3</c:v>
                </c:pt>
                <c:pt idx="2">
                  <c:v>1.3333333333333334E-2</c:v>
                </c:pt>
                <c:pt idx="3">
                  <c:v>1.3333333333333334E-2</c:v>
                </c:pt>
                <c:pt idx="4">
                  <c:v>6.6666666666666671E-3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D82-4A51-951A-3ABEA7DF74B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1143985119"/>
        <c:axId val="1143970719"/>
      </c:barChart>
      <c:catAx>
        <c:axId val="1143985119"/>
        <c:scaling>
          <c:orientation val="maxMin"/>
        </c:scaling>
        <c:delete val="0"/>
        <c:axPos val="l"/>
        <c:majorGridlines>
          <c:spPr>
            <a:ln w="9525" cap="flat" cmpd="sng" algn="ctr">
              <a:solidFill>
                <a:schemeClr val="tx1">
                  <a:alpha val="1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r"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43970719"/>
        <c:crosses val="autoZero"/>
        <c:auto val="1"/>
        <c:lblAlgn val="ctr"/>
        <c:lblOffset val="100"/>
        <c:noMultiLvlLbl val="0"/>
      </c:catAx>
      <c:valAx>
        <c:axId val="1143970719"/>
        <c:scaling>
          <c:orientation val="minMax"/>
        </c:scaling>
        <c:delete val="0"/>
        <c:axPos val="t"/>
        <c:numFmt formatCode="0%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4398511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0.00092</cdr:x>
      <cdr:y>0.92555</cdr:y>
    </cdr:from>
    <cdr:to>
      <cdr:x>0.08452</cdr:x>
      <cdr:y>1</cdr:y>
    </cdr:to>
    <cdr:sp macro="" textlink="">
      <cdr:nvSpPr>
        <cdr:cNvPr id="2" name="Rectangle 1">
          <a:extLst xmlns:a="http://schemas.openxmlformats.org/drawingml/2006/main">
            <a:ext uri="{FF2B5EF4-FFF2-40B4-BE49-F238E27FC236}">
              <a16:creationId xmlns:a16="http://schemas.microsoft.com/office/drawing/2014/main" id="{3C84C9D5-B1CB-457A-839B-34A362436B0A}"/>
            </a:ext>
          </a:extLst>
        </cdr:cNvPr>
        <cdr:cNvSpPr/>
      </cdr:nvSpPr>
      <cdr:spPr bwMode="gray">
        <a:xfrm xmlns:a="http://schemas.openxmlformats.org/drawingml/2006/main">
          <a:off x="7891" y="3029800"/>
          <a:ext cx="717060" cy="243713"/>
        </a:xfrm>
        <a:prstGeom xmlns:a="http://schemas.openxmlformats.org/drawingml/2006/main" prst="rect">
          <a:avLst/>
        </a:prstGeom>
        <a:solidFill xmlns:a="http://schemas.openxmlformats.org/drawingml/2006/main">
          <a:srgbClr val="FFFFFF"/>
        </a:solidFill>
        <a:ln xmlns:a="http://schemas.openxmlformats.org/drawingml/2006/main" w="19050">
          <a:noFill/>
          <a:miter lim="800000"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Overflow="overflow" horzOverflow="overflow" vert="horz" wrap="square" lIns="72000" tIns="72000" rIns="72000" bIns="7200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>
              <a:latin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990871-449D-4313-9EA7-1AD8E240D724}" type="datetimeFigureOut">
              <a:rPr lang="en-GB" smtClean="0">
                <a:latin typeface="Arial" panose="020B0604020202020204" pitchFamily="34" charset="0"/>
              </a:rPr>
              <a:t>17/04/2026</a:t>
            </a:fld>
            <a:endParaRPr lang="en-GB">
              <a:latin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>
              <a:latin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59254B-F39C-4570-AF5A-5A28A52AB211}" type="slidenum">
              <a:rPr lang="en-GB" smtClean="0">
                <a:latin typeface="Arial" panose="020B0604020202020204" pitchFamily="34" charset="0"/>
              </a:rPr>
              <a:t>‹#›</a:t>
            </a:fld>
            <a:endParaRPr lang="en-GB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2133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E797CEAC-E481-4802-9A73-1E5DC3594434}" type="datetimeFigureOut">
              <a:rPr lang="en-GB" smtClean="0"/>
              <a:pPr/>
              <a:t>17/04/2026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39750" y="539750"/>
            <a:ext cx="5761038" cy="3240088"/>
          </a:xfrm>
          <a:prstGeom prst="rect">
            <a:avLst/>
          </a:prstGeom>
          <a:noFill/>
          <a:ln w="12700">
            <a:solidFill>
              <a:schemeClr val="tx1">
                <a:lumMod val="20000"/>
                <a:lumOff val="80000"/>
              </a:schemeClr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540000" y="3960000"/>
            <a:ext cx="5760000" cy="46800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6A577989-73FD-4422-AB0E-1991DED5628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45696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9388" indent="-179388" algn="l" defTabSz="914400" rtl="0" eaLnBrk="1" latinLnBrk="0" hangingPunct="1">
      <a:spcBef>
        <a:spcPts val="600"/>
      </a:spcBef>
      <a:buClr>
        <a:schemeClr val="tx2"/>
      </a:buClr>
      <a:buFont typeface="Arial" panose="020B0604020202020204" pitchFamily="34" charset="0"/>
      <a:buChar char=" 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179388" indent="-179388" algn="l" defTabSz="914400" rtl="0" eaLnBrk="1" latinLnBrk="0" hangingPunct="1">
      <a:spcBef>
        <a:spcPts val="600"/>
      </a:spcBef>
      <a:buClr>
        <a:schemeClr val="tx2"/>
      </a:buClr>
      <a:buFont typeface="Arial" panose="020B0604020202020204" pitchFamily="34" charset="0"/>
      <a:buChar char=" "/>
      <a:defRPr sz="1200" b="1" kern="1200">
        <a:solidFill>
          <a:schemeClr val="tx2"/>
        </a:solidFill>
        <a:latin typeface="+mn-lt"/>
        <a:ea typeface="+mn-ea"/>
        <a:cs typeface="+mn-cs"/>
      </a:defRPr>
    </a:lvl2pPr>
    <a:lvl3pPr marL="358775" indent="-171450" algn="l" defTabSz="914400" rtl="0" eaLnBrk="1" latinLnBrk="0" hangingPunct="1">
      <a:spcBef>
        <a:spcPts val="600"/>
      </a:spcBef>
      <a:buClr>
        <a:schemeClr val="tx2"/>
      </a:buClr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357188" indent="-177800" algn="l" defTabSz="914400" rtl="0" eaLnBrk="1" latinLnBrk="0" hangingPunct="1">
      <a:spcBef>
        <a:spcPts val="600"/>
      </a:spcBef>
      <a:buClr>
        <a:schemeClr val="tx2"/>
      </a:buClr>
      <a:buSzPct val="80000"/>
      <a:buFont typeface="Wingdings" panose="05000000000000000000" pitchFamily="2" charset="2"/>
      <a:buChar char="«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539750" indent="-182563" algn="l" defTabSz="914400" rtl="0" eaLnBrk="1" latinLnBrk="0" hangingPunct="1">
      <a:spcBef>
        <a:spcPts val="600"/>
      </a:spcBef>
      <a:buClr>
        <a:schemeClr val="tx2"/>
      </a:buClr>
      <a:buFont typeface="Arial" panose="020B0604020202020204" pitchFamily="34" charset="0"/>
      <a:buChar char="–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538163" y="539750"/>
            <a:ext cx="5761037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577989-73FD-4422-AB0E-1991DED56286}" type="slidenum">
              <a:rPr lang="en-GB" smtClean="0">
                <a:solidFill>
                  <a:prstClr val="black"/>
                </a:solidFill>
              </a:rPr>
              <a:pPr/>
              <a:t>2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6060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Static | Social Image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577989-73FD-4422-AB0E-1991DED56286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07554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04EA23-4693-A633-12A1-22ADB5AD2B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6A43B87-C3A8-5A42-C443-ED834E9508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ED0968C-CCDA-AACF-3ADB-BCE2BFAA1E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CE330D-73FA-6BF6-6E32-36FDE55E65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577989-73FD-4422-AB0E-1991DED56286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54276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Print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577989-73FD-4422-AB0E-1991DED56286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47709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538163" y="539750"/>
            <a:ext cx="5761037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77989-73FD-4422-AB0E-1991DED56286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95519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538163" y="539750"/>
            <a:ext cx="5761037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77989-73FD-4422-AB0E-1991DED56286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51996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Fluency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577989-73FD-4422-AB0E-1991DED56286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38522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Digital | Social | Fast Fluency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577989-73FD-4422-AB0E-1991DED56286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2425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Static | Social Image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577989-73FD-4422-AB0E-1991DED56286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19255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GB">
                <a:solidFill>
                  <a:prstClr val="black"/>
                </a:solidFill>
              </a:rPr>
              <a:t>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>
                <a:solidFill>
                  <a:prstClr val="black"/>
                </a:solidFill>
              </a:rPr>
              <a:t> 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3DF7C1-8894-4568-94A6-F2DFCAFF4E37}" type="slidenum">
              <a:rPr lang="en-GB">
                <a:solidFill>
                  <a:prstClr val="black"/>
                </a:solidFill>
              </a:rPr>
              <a:pPr/>
              <a:t>8</a:t>
            </a:fld>
            <a:r>
              <a:rPr lang="en-GB">
                <a:solidFill>
                  <a:prstClr val="black"/>
                </a:solidFill>
              </a:rPr>
              <a:t> </a:t>
            </a:r>
          </a:p>
        </p:txBody>
      </p:sp>
      <p:sp>
        <p:nvSpPr>
          <p:cNvPr id="33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33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7410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539750" y="539750"/>
            <a:ext cx="5761038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577989-73FD-4422-AB0E-1991DED56286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32435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577989-73FD-4422-AB0E-1991DED56286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78260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sv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A Menu Pink Blan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10F790EE-79A3-4F55-8BDD-61FCBFBE948E}"/>
              </a:ext>
            </a:extLst>
          </p:cNvPr>
          <p:cNvSpPr/>
          <p:nvPr userDrawn="1"/>
        </p:nvSpPr>
        <p:spPr bwMode="white">
          <a:xfrm>
            <a:off x="0" y="0"/>
            <a:ext cx="2743200" cy="588560"/>
          </a:xfrm>
          <a:prstGeom prst="rect">
            <a:avLst/>
          </a:prstGeom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en-GB" err="1">
              <a:solidFill>
                <a:schemeClr val="bg1"/>
              </a:solidFill>
            </a:endParaRPr>
          </a:p>
        </p:txBody>
      </p:sp>
      <p:pic>
        <p:nvPicPr>
          <p:cNvPr id="6" name="S1 Footer Logo" hidden="1">
            <a:extLst>
              <a:ext uri="{FF2B5EF4-FFF2-40B4-BE49-F238E27FC236}">
                <a16:creationId xmlns:a16="http://schemas.microsoft.com/office/drawing/2014/main" id="{69CE9D45-D268-407C-BD68-3274400DB1CC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 bwMode="hidden">
          <a:xfrm>
            <a:off x="285601" y="6491706"/>
            <a:ext cx="902324" cy="21600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6D7F82FC-EBA3-4DCB-B1EF-B9243C04D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65692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A Menu Dark Blank"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26194-4EA6-448B-ACEA-87E0FEF6F5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3158" y="479585"/>
            <a:ext cx="9784732" cy="7716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85892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  <p:extLst>
    <p:ext uri="{DCECCB84-F9BA-43D5-87BE-67443E8EF086}">
      <p15:sldGuideLst xmlns:p15="http://schemas.microsoft.com/office/powerpoint/2012/main">
        <p15:guide id="1" orient="horz" pos="30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A Menu 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26194-4EA6-448B-ACEA-87E0FEF6F5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2783" y="479585"/>
            <a:ext cx="9765482" cy="7716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36208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extLst>
    <p:ext uri="{DCECCB84-F9BA-43D5-87BE-67443E8EF086}">
      <p15:sldGuideLst xmlns:p15="http://schemas.microsoft.com/office/powerpoint/2012/main">
        <p15:guide id="1" orient="horz" pos="30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A Custom Questions">
    <p:bg>
      <p:bgPr>
        <a:solidFill>
          <a:schemeClr val="tx1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26194-4EA6-448B-ACEA-87E0FEF6F5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2783" y="479585"/>
            <a:ext cx="9765482" cy="7716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5956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extLst>
    <p:ext uri="{DCECCB84-F9BA-43D5-87BE-67443E8EF086}">
      <p15:sldGuideLst xmlns:p15="http://schemas.microsoft.com/office/powerpoint/2012/main">
        <p15:guide id="1" orient="horz" pos="30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sv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sv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11" Type="http://schemas.openxmlformats.org/officeDocument/2006/relationships/image" Target="../media/image6.svg"/><Relationship Id="rId5" Type="http://schemas.openxmlformats.org/officeDocument/2006/relationships/theme" Target="../theme/theme1.xml"/><Relationship Id="rId10" Type="http://schemas.openxmlformats.org/officeDocument/2006/relationships/image" Target="../media/image5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4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L-Thumbnail">
            <a:extLst>
              <a:ext uri="{FF2B5EF4-FFF2-40B4-BE49-F238E27FC236}">
                <a16:creationId xmlns:a16="http://schemas.microsoft.com/office/drawing/2014/main" id="{084174EF-01DE-8820-859E-999F90E4C97C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589" y="6273800"/>
            <a:ext cx="271221" cy="482600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366E3338-466C-4994-A85A-CCE68536E461}"/>
              </a:ext>
            </a:extLst>
          </p:cNvPr>
          <p:cNvSpPr/>
          <p:nvPr userDrawn="1"/>
        </p:nvSpPr>
        <p:spPr bwMode="gray">
          <a:xfrm>
            <a:off x="-1" y="6138000"/>
            <a:ext cx="2520000" cy="720000"/>
          </a:xfrm>
          <a:prstGeom prst="rect">
            <a:avLst/>
          </a:prstGeom>
          <a:gradFill>
            <a:gsLst>
              <a:gs pos="100000">
                <a:schemeClr val="bg1">
                  <a:alpha val="0"/>
                </a:schemeClr>
              </a:gs>
              <a:gs pos="0">
                <a:schemeClr val="tx1">
                  <a:lumMod val="90000"/>
                  <a:lumOff val="10000"/>
                  <a:alpha val="10000"/>
                </a:schemeClr>
              </a:gs>
            </a:gsLst>
            <a:lin ang="0" scaled="1"/>
          </a:gra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en-GB" err="1">
              <a:solidFill>
                <a:schemeClr val="bg1"/>
              </a:solidFill>
            </a:endParaRPr>
          </a:p>
        </p:txBody>
      </p:sp>
      <p:sp>
        <p:nvSpPr>
          <p:cNvPr id="6" name="*Slide Number Footer Placeholder" hidden="1"/>
          <p:cNvSpPr>
            <a:spLocks noGrp="1"/>
          </p:cNvSpPr>
          <p:nvPr>
            <p:ph type="sldNum" sz="quarter" idx="4"/>
          </p:nvPr>
        </p:nvSpPr>
        <p:spPr bwMode="auto">
          <a:xfrm>
            <a:off x="11784013" y="6491684"/>
            <a:ext cx="407985" cy="180000"/>
          </a:xfrm>
          <a:prstGeom prst="rect">
            <a:avLst/>
          </a:prstGeom>
        </p:spPr>
        <p:txBody>
          <a:bodyPr vert="horz" lIns="36000" tIns="36000" rIns="144000" bIns="36000" rtlCol="0" anchor="ctr"/>
          <a:lstStyle>
            <a:lvl1pPr algn="r">
              <a:defRPr sz="1050">
                <a:solidFill>
                  <a:srgbClr val="B2B2B2"/>
                </a:solidFill>
              </a:defRPr>
            </a:lvl1pPr>
          </a:lstStyle>
          <a:p>
            <a:fld id="{BA82442A-C220-4C85-A087-94A04BDFA416}" type="slidenum">
              <a:rPr lang="en-GB" smtClean="0"/>
              <a:pPr/>
              <a:t>‹#›</a:t>
            </a:fld>
            <a:endParaRPr lang="en-GB" sz="1000"/>
          </a:p>
        </p:txBody>
      </p:sp>
      <p:sp>
        <p:nvSpPr>
          <p:cNvPr id="140" name="*Date Footer Placeholder" hidden="1"/>
          <p:cNvSpPr>
            <a:spLocks noGrp="1"/>
          </p:cNvSpPr>
          <p:nvPr>
            <p:ph type="dt" sz="half" idx="2"/>
          </p:nvPr>
        </p:nvSpPr>
        <p:spPr bwMode="auto">
          <a:xfrm>
            <a:off x="10223999" y="6491684"/>
            <a:ext cx="1560013" cy="180000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900">
                <a:solidFill>
                  <a:srgbClr val="B2B2B2"/>
                </a:solidFill>
              </a:defRPr>
            </a:lvl1pPr>
          </a:lstStyle>
          <a:p>
            <a:r>
              <a:rPr lang="en-US"/>
              <a:t>© System1 Group PLC</a:t>
            </a:r>
            <a:endParaRPr lang="en-GB"/>
          </a:p>
        </p:txBody>
      </p:sp>
      <p:sp>
        <p:nvSpPr>
          <p:cNvPr id="5" name="*Footer Placeholder" hidden="1"/>
          <p:cNvSpPr>
            <a:spLocks noGrp="1"/>
          </p:cNvSpPr>
          <p:nvPr>
            <p:ph type="ftr" sz="quarter" idx="3"/>
          </p:nvPr>
        </p:nvSpPr>
        <p:spPr bwMode="auto">
          <a:xfrm>
            <a:off x="1332000" y="6491684"/>
            <a:ext cx="3787982" cy="180000"/>
          </a:xfrm>
          <a:prstGeom prst="rect">
            <a:avLst/>
          </a:prstGeom>
        </p:spPr>
        <p:txBody>
          <a:bodyPr vert="horz" lIns="36000" tIns="36000" rIns="144000" bIns="36000" rtlCol="0" anchor="ctr"/>
          <a:lstStyle>
            <a:lvl1pPr algn="l">
              <a:defRPr sz="900">
                <a:solidFill>
                  <a:srgbClr val="B2B2B2"/>
                </a:solidFill>
              </a:defRPr>
            </a:lvl1pPr>
          </a:lstStyle>
          <a:p>
            <a:r>
              <a:rPr lang="en-GB"/>
              <a:t>Add Client | Presentation Title </a:t>
            </a:r>
          </a:p>
        </p:txBody>
      </p:sp>
      <p:pic>
        <p:nvPicPr>
          <p:cNvPr id="4" name="S1 Footer Logo" hidden="1">
            <a:extLst>
              <a:ext uri="{FF2B5EF4-FFF2-40B4-BE49-F238E27FC236}">
                <a16:creationId xmlns:a16="http://schemas.microsoft.com/office/drawing/2014/main" id="{2A8AAF26-E764-4A0F-9A61-1579040BAF4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85601" y="6491706"/>
            <a:ext cx="902324" cy="216000"/>
          </a:xfrm>
          <a:prstGeom prst="rect">
            <a:avLst/>
          </a:prstGeom>
        </p:spPr>
      </p:pic>
      <p:sp>
        <p:nvSpPr>
          <p:cNvPr id="42" name="Slide Number Placeholder" hidden="1"/>
          <p:cNvSpPr txBox="1">
            <a:spLocks/>
          </p:cNvSpPr>
          <p:nvPr/>
        </p:nvSpPr>
        <p:spPr bwMode="auto">
          <a:xfrm>
            <a:off x="11784012" y="6491684"/>
            <a:ext cx="407987" cy="180000"/>
          </a:xfrm>
          <a:prstGeom prst="rect">
            <a:avLst/>
          </a:prstGeom>
          <a:ln w="3175">
            <a:noFill/>
            <a:prstDash val="dash"/>
          </a:ln>
        </p:spPr>
        <p:txBody>
          <a:bodyPr vert="horz" lIns="36000" tIns="36000" rIns="144000" bIns="3600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FF25704-E2E7-4C33-A64F-AB0D46DA470C}" type="slidenum">
              <a:rPr lang="en-GB" sz="1050" smtClean="0">
                <a:solidFill>
                  <a:srgbClr val="B2B2B2"/>
                </a:solidFill>
                <a:latin typeface="+mn-lt"/>
                <a:cs typeface="Arial" panose="020B0604020202020204" pitchFamily="34" charset="0"/>
              </a:rPr>
              <a:t>‹#›</a:t>
            </a:fld>
            <a:endParaRPr lang="en-GB" sz="800">
              <a:solidFill>
                <a:srgbClr val="B2B2B2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3" name="© System1 Group Text" hidden="1"/>
          <p:cNvSpPr txBox="1">
            <a:spLocks/>
          </p:cNvSpPr>
          <p:nvPr/>
        </p:nvSpPr>
        <p:spPr bwMode="auto">
          <a:xfrm>
            <a:off x="10224000" y="6491684"/>
            <a:ext cx="1560012" cy="18000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36000" tIns="36000" rIns="36000" bIns="36000" anchor="ctr" anchorCtr="0">
            <a:noAutofit/>
          </a:bodyPr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25000"/>
              <a:buFontTx/>
              <a:buNone/>
              <a:tabLst/>
              <a:defRPr sz="10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363" indent="-268288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tx2"/>
              </a:buClr>
              <a:buFont typeface="Arial" panose="020B0604020202020204" pitchFamily="34" charset="0"/>
              <a:buChar char="●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1825" indent="-27305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tx2"/>
              </a:buClr>
              <a:buFont typeface="Wingdings" panose="05000000000000000000" pitchFamily="2" charset="2"/>
              <a:buChar char="«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92175" indent="-26035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tx2"/>
              </a:buClr>
              <a:buFont typeface="Arial" panose="020B0604020202020204" pitchFamily="34" charset="0"/>
              <a:buChar char="○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77913" indent="-185738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tx2"/>
              </a:buClr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900">
                <a:solidFill>
                  <a:srgbClr val="B2B2B2"/>
                </a:solidFill>
                <a:latin typeface="+mn-lt"/>
                <a:cs typeface="Arial" panose="020B0604020202020204" pitchFamily="34" charset="0"/>
              </a:rPr>
              <a:t>© System1</a:t>
            </a:r>
            <a:r>
              <a:rPr lang="en-GB" sz="900" baseline="0">
                <a:solidFill>
                  <a:srgbClr val="B2B2B2"/>
                </a:solidFill>
                <a:latin typeface="+mn-lt"/>
                <a:cs typeface="Arial" panose="020B0604020202020204" pitchFamily="34" charset="0"/>
              </a:rPr>
              <a:t> Group PLC</a:t>
            </a:r>
            <a:endParaRPr lang="en-GB" sz="900">
              <a:solidFill>
                <a:srgbClr val="B2B2B2"/>
              </a:solidFill>
              <a:latin typeface="+mn-lt"/>
              <a:cs typeface="Arial" panose="020B0604020202020204" pitchFamily="34" charset="0"/>
            </a:endParaRPr>
          </a:p>
        </p:txBody>
      </p:sp>
      <p:grpSp>
        <p:nvGrpSpPr>
          <p:cNvPr id="48" name="Menu (text: no fill)" hidden="1">
            <a:extLst>
              <a:ext uri="{FF2B5EF4-FFF2-40B4-BE49-F238E27FC236}">
                <a16:creationId xmlns:a16="http://schemas.microsoft.com/office/drawing/2014/main" id="{71419BCE-C08F-41FA-8EDC-05DCB9D056EB}"/>
              </a:ext>
            </a:extLst>
          </p:cNvPr>
          <p:cNvGrpSpPr>
            <a:grpSpLocks/>
          </p:cNvGrpSpPr>
          <p:nvPr userDrawn="1"/>
        </p:nvGrpSpPr>
        <p:grpSpPr bwMode="gray">
          <a:xfrm>
            <a:off x="200013" y="1777413"/>
            <a:ext cx="54000" cy="3421234"/>
            <a:chOff x="225388" y="1588873"/>
            <a:chExt cx="54000" cy="3421234"/>
          </a:xfrm>
          <a:solidFill>
            <a:srgbClr val="B2B2B2"/>
          </a:solidFill>
        </p:grpSpPr>
        <p:sp>
          <p:nvSpPr>
            <p:cNvPr id="49" name="Graphic 9">
              <a:extLst>
                <a:ext uri="{FF2B5EF4-FFF2-40B4-BE49-F238E27FC236}">
                  <a16:creationId xmlns:a16="http://schemas.microsoft.com/office/drawing/2014/main" id="{CC2640A9-9D69-4E8B-B81B-A8DA91728E77}"/>
                </a:ext>
              </a:extLst>
            </p:cNvPr>
            <p:cNvSpPr>
              <a:spLocks noChangeAspect="1"/>
            </p:cNvSpPr>
            <p:nvPr/>
          </p:nvSpPr>
          <p:spPr bwMode="gray">
            <a:xfrm>
              <a:off x="225388" y="1588873"/>
              <a:ext cx="54000" cy="54000"/>
            </a:xfrm>
            <a:custGeom>
              <a:avLst/>
              <a:gdLst>
                <a:gd name="connsiteX0" fmla="*/ 842145 w 842145"/>
                <a:gd name="connsiteY0" fmla="*/ 421073 h 842145"/>
                <a:gd name="connsiteX1" fmla="*/ 421073 w 842145"/>
                <a:gd name="connsiteY1" fmla="*/ 842145 h 842145"/>
                <a:gd name="connsiteX2" fmla="*/ 0 w 842145"/>
                <a:gd name="connsiteY2" fmla="*/ 421073 h 842145"/>
                <a:gd name="connsiteX3" fmla="*/ 421073 w 842145"/>
                <a:gd name="connsiteY3" fmla="*/ 0 h 842145"/>
                <a:gd name="connsiteX4" fmla="*/ 842145 w 842145"/>
                <a:gd name="connsiteY4" fmla="*/ 421073 h 8421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2145" h="842145">
                  <a:moveTo>
                    <a:pt x="842145" y="421073"/>
                  </a:moveTo>
                  <a:cubicBezTo>
                    <a:pt x="842145" y="653624"/>
                    <a:pt x="653624" y="842145"/>
                    <a:pt x="421073" y="842145"/>
                  </a:cubicBezTo>
                  <a:cubicBezTo>
                    <a:pt x="188521" y="842145"/>
                    <a:pt x="0" y="653624"/>
                    <a:pt x="0" y="421073"/>
                  </a:cubicBezTo>
                  <a:cubicBezTo>
                    <a:pt x="0" y="188521"/>
                    <a:pt x="188521" y="0"/>
                    <a:pt x="421073" y="0"/>
                  </a:cubicBezTo>
                  <a:cubicBezTo>
                    <a:pt x="653624" y="0"/>
                    <a:pt x="842145" y="188521"/>
                    <a:pt x="842145" y="421073"/>
                  </a:cubicBezTo>
                  <a:close/>
                </a:path>
              </a:pathLst>
            </a:custGeom>
            <a:grpFill/>
            <a:ln w="139700" cap="flat">
              <a:noFill/>
              <a:prstDash val="solid"/>
              <a:miter/>
            </a:ln>
          </p:spPr>
          <p:txBody>
            <a:bodyPr wrap="none" lIns="324000" rtlCol="0" anchor="ctr"/>
            <a:lstStyle/>
            <a:p>
              <a:r>
                <a:rPr lang="en-GB" sz="900">
                  <a:noFill/>
                  <a:latin typeface="Arial Black" panose="020B0A04020102020204" pitchFamily="34" charset="0"/>
                </a:rPr>
                <a:t>Overview</a:t>
              </a:r>
            </a:p>
          </p:txBody>
        </p:sp>
        <p:sp>
          <p:nvSpPr>
            <p:cNvPr id="50" name="Graphic 9">
              <a:extLst>
                <a:ext uri="{FF2B5EF4-FFF2-40B4-BE49-F238E27FC236}">
                  <a16:creationId xmlns:a16="http://schemas.microsoft.com/office/drawing/2014/main" id="{C2EAE090-D3AA-4CD5-89D0-F562B04FC56A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225388" y="1847891"/>
              <a:ext cx="54000" cy="54000"/>
            </a:xfrm>
            <a:custGeom>
              <a:avLst/>
              <a:gdLst>
                <a:gd name="connsiteX0" fmla="*/ 842145 w 842145"/>
                <a:gd name="connsiteY0" fmla="*/ 421073 h 842145"/>
                <a:gd name="connsiteX1" fmla="*/ 421073 w 842145"/>
                <a:gd name="connsiteY1" fmla="*/ 842145 h 842145"/>
                <a:gd name="connsiteX2" fmla="*/ 0 w 842145"/>
                <a:gd name="connsiteY2" fmla="*/ 421073 h 842145"/>
                <a:gd name="connsiteX3" fmla="*/ 421073 w 842145"/>
                <a:gd name="connsiteY3" fmla="*/ 0 h 842145"/>
                <a:gd name="connsiteX4" fmla="*/ 842145 w 842145"/>
                <a:gd name="connsiteY4" fmla="*/ 421073 h 8421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2145" h="842145">
                  <a:moveTo>
                    <a:pt x="842145" y="421073"/>
                  </a:moveTo>
                  <a:cubicBezTo>
                    <a:pt x="842145" y="653624"/>
                    <a:pt x="653624" y="842145"/>
                    <a:pt x="421073" y="842145"/>
                  </a:cubicBezTo>
                  <a:cubicBezTo>
                    <a:pt x="188521" y="842145"/>
                    <a:pt x="0" y="653624"/>
                    <a:pt x="0" y="421073"/>
                  </a:cubicBezTo>
                  <a:cubicBezTo>
                    <a:pt x="0" y="188521"/>
                    <a:pt x="188521" y="0"/>
                    <a:pt x="421073" y="0"/>
                  </a:cubicBezTo>
                  <a:cubicBezTo>
                    <a:pt x="653624" y="0"/>
                    <a:pt x="842145" y="188521"/>
                    <a:pt x="842145" y="421073"/>
                  </a:cubicBezTo>
                  <a:close/>
                </a:path>
              </a:pathLst>
            </a:custGeom>
            <a:grpFill/>
            <a:ln w="139700" cap="flat">
              <a:noFill/>
              <a:prstDash val="solid"/>
              <a:miter/>
            </a:ln>
          </p:spPr>
          <p:txBody>
            <a:bodyPr wrap="none" lIns="324000" rtlCol="0" anchor="ctr"/>
            <a:lstStyle/>
            <a:p>
              <a:r>
                <a:rPr lang="en-GB" sz="900">
                  <a:noFill/>
                  <a:latin typeface="Arial Black" panose="020B0A04020102020204" pitchFamily="34" charset="0"/>
                </a:rPr>
                <a:t>Star Rating</a:t>
              </a:r>
            </a:p>
          </p:txBody>
        </p:sp>
        <p:sp>
          <p:nvSpPr>
            <p:cNvPr id="51" name="Graphic 9">
              <a:extLst>
                <a:ext uri="{FF2B5EF4-FFF2-40B4-BE49-F238E27FC236}">
                  <a16:creationId xmlns:a16="http://schemas.microsoft.com/office/drawing/2014/main" id="{3249394A-3AB7-47D4-8814-86449F9ED805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225388" y="2106909"/>
              <a:ext cx="54000" cy="54000"/>
            </a:xfrm>
            <a:custGeom>
              <a:avLst/>
              <a:gdLst>
                <a:gd name="connsiteX0" fmla="*/ 842145 w 842145"/>
                <a:gd name="connsiteY0" fmla="*/ 421073 h 842145"/>
                <a:gd name="connsiteX1" fmla="*/ 421073 w 842145"/>
                <a:gd name="connsiteY1" fmla="*/ 842145 h 842145"/>
                <a:gd name="connsiteX2" fmla="*/ 0 w 842145"/>
                <a:gd name="connsiteY2" fmla="*/ 421073 h 842145"/>
                <a:gd name="connsiteX3" fmla="*/ 421073 w 842145"/>
                <a:gd name="connsiteY3" fmla="*/ 0 h 842145"/>
                <a:gd name="connsiteX4" fmla="*/ 842145 w 842145"/>
                <a:gd name="connsiteY4" fmla="*/ 421073 h 8421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2145" h="842145">
                  <a:moveTo>
                    <a:pt x="842145" y="421073"/>
                  </a:moveTo>
                  <a:cubicBezTo>
                    <a:pt x="842145" y="653624"/>
                    <a:pt x="653624" y="842145"/>
                    <a:pt x="421073" y="842145"/>
                  </a:cubicBezTo>
                  <a:cubicBezTo>
                    <a:pt x="188521" y="842145"/>
                    <a:pt x="0" y="653624"/>
                    <a:pt x="0" y="421073"/>
                  </a:cubicBezTo>
                  <a:cubicBezTo>
                    <a:pt x="0" y="188521"/>
                    <a:pt x="188521" y="0"/>
                    <a:pt x="421073" y="0"/>
                  </a:cubicBezTo>
                  <a:cubicBezTo>
                    <a:pt x="653624" y="0"/>
                    <a:pt x="842145" y="188521"/>
                    <a:pt x="842145" y="421073"/>
                  </a:cubicBezTo>
                  <a:close/>
                </a:path>
              </a:pathLst>
            </a:custGeom>
            <a:grpFill/>
            <a:ln w="139700" cap="flat">
              <a:noFill/>
              <a:prstDash val="solid"/>
              <a:miter/>
            </a:ln>
          </p:spPr>
          <p:txBody>
            <a:bodyPr wrap="none" lIns="324000" rtlCol="0" anchor="ctr"/>
            <a:lstStyle/>
            <a:p>
              <a:r>
                <a:rPr lang="en-GB" sz="900">
                  <a:noFill/>
                  <a:latin typeface="Arial Black" panose="020B0A04020102020204" pitchFamily="34" charset="0"/>
                </a:rPr>
                <a:t>Spike Rating</a:t>
              </a:r>
            </a:p>
          </p:txBody>
        </p:sp>
        <p:sp>
          <p:nvSpPr>
            <p:cNvPr id="52" name="Graphic 9">
              <a:extLst>
                <a:ext uri="{FF2B5EF4-FFF2-40B4-BE49-F238E27FC236}">
                  <a16:creationId xmlns:a16="http://schemas.microsoft.com/office/drawing/2014/main" id="{3640F3FB-1094-48AA-A8D5-B624D9D97253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225388" y="2365927"/>
              <a:ext cx="54000" cy="54000"/>
            </a:xfrm>
            <a:custGeom>
              <a:avLst/>
              <a:gdLst>
                <a:gd name="connsiteX0" fmla="*/ 842145 w 842145"/>
                <a:gd name="connsiteY0" fmla="*/ 421073 h 842145"/>
                <a:gd name="connsiteX1" fmla="*/ 421073 w 842145"/>
                <a:gd name="connsiteY1" fmla="*/ 842145 h 842145"/>
                <a:gd name="connsiteX2" fmla="*/ 0 w 842145"/>
                <a:gd name="connsiteY2" fmla="*/ 421073 h 842145"/>
                <a:gd name="connsiteX3" fmla="*/ 421073 w 842145"/>
                <a:gd name="connsiteY3" fmla="*/ 0 h 842145"/>
                <a:gd name="connsiteX4" fmla="*/ 842145 w 842145"/>
                <a:gd name="connsiteY4" fmla="*/ 421073 h 8421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2145" h="842145">
                  <a:moveTo>
                    <a:pt x="842145" y="421073"/>
                  </a:moveTo>
                  <a:cubicBezTo>
                    <a:pt x="842145" y="653624"/>
                    <a:pt x="653624" y="842145"/>
                    <a:pt x="421073" y="842145"/>
                  </a:cubicBezTo>
                  <a:cubicBezTo>
                    <a:pt x="188521" y="842145"/>
                    <a:pt x="0" y="653624"/>
                    <a:pt x="0" y="421073"/>
                  </a:cubicBezTo>
                  <a:cubicBezTo>
                    <a:pt x="0" y="188521"/>
                    <a:pt x="188521" y="0"/>
                    <a:pt x="421073" y="0"/>
                  </a:cubicBezTo>
                  <a:cubicBezTo>
                    <a:pt x="653624" y="0"/>
                    <a:pt x="842145" y="188521"/>
                    <a:pt x="842145" y="421073"/>
                  </a:cubicBezTo>
                  <a:close/>
                </a:path>
              </a:pathLst>
            </a:custGeom>
            <a:grpFill/>
            <a:ln w="139700" cap="flat">
              <a:noFill/>
              <a:prstDash val="solid"/>
              <a:miter/>
            </a:ln>
          </p:spPr>
          <p:txBody>
            <a:bodyPr wrap="none" lIns="324000" rtlCol="0" anchor="ctr"/>
            <a:lstStyle/>
            <a:p>
              <a:r>
                <a:rPr lang="en-GB" sz="900">
                  <a:noFill/>
                  <a:latin typeface="Arial Black" panose="020B0A04020102020204" pitchFamily="34" charset="0"/>
                </a:rPr>
                <a:t>Fluency Rating</a:t>
              </a:r>
            </a:p>
          </p:txBody>
        </p:sp>
        <p:sp>
          <p:nvSpPr>
            <p:cNvPr id="53" name="Graphic 9">
              <a:extLst>
                <a:ext uri="{FF2B5EF4-FFF2-40B4-BE49-F238E27FC236}">
                  <a16:creationId xmlns:a16="http://schemas.microsoft.com/office/drawing/2014/main" id="{2933ACF8-FCF7-4F21-BCDF-F3D5280E2567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225388" y="2624945"/>
              <a:ext cx="54000" cy="54000"/>
            </a:xfrm>
            <a:custGeom>
              <a:avLst/>
              <a:gdLst>
                <a:gd name="connsiteX0" fmla="*/ 842145 w 842145"/>
                <a:gd name="connsiteY0" fmla="*/ 421073 h 842145"/>
                <a:gd name="connsiteX1" fmla="*/ 421073 w 842145"/>
                <a:gd name="connsiteY1" fmla="*/ 842145 h 842145"/>
                <a:gd name="connsiteX2" fmla="*/ 0 w 842145"/>
                <a:gd name="connsiteY2" fmla="*/ 421073 h 842145"/>
                <a:gd name="connsiteX3" fmla="*/ 421073 w 842145"/>
                <a:gd name="connsiteY3" fmla="*/ 0 h 842145"/>
                <a:gd name="connsiteX4" fmla="*/ 842145 w 842145"/>
                <a:gd name="connsiteY4" fmla="*/ 421073 h 8421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2145" h="842145">
                  <a:moveTo>
                    <a:pt x="842145" y="421073"/>
                  </a:moveTo>
                  <a:cubicBezTo>
                    <a:pt x="842145" y="653624"/>
                    <a:pt x="653624" y="842145"/>
                    <a:pt x="421073" y="842145"/>
                  </a:cubicBezTo>
                  <a:cubicBezTo>
                    <a:pt x="188521" y="842145"/>
                    <a:pt x="0" y="653624"/>
                    <a:pt x="0" y="421073"/>
                  </a:cubicBezTo>
                  <a:cubicBezTo>
                    <a:pt x="0" y="188521"/>
                    <a:pt x="188521" y="0"/>
                    <a:pt x="421073" y="0"/>
                  </a:cubicBezTo>
                  <a:cubicBezTo>
                    <a:pt x="653624" y="0"/>
                    <a:pt x="842145" y="188521"/>
                    <a:pt x="842145" y="421073"/>
                  </a:cubicBezTo>
                  <a:close/>
                </a:path>
              </a:pathLst>
            </a:custGeom>
            <a:grpFill/>
            <a:ln w="139700" cap="flat">
              <a:noFill/>
              <a:prstDash val="solid"/>
              <a:miter/>
            </a:ln>
          </p:spPr>
          <p:txBody>
            <a:bodyPr wrap="none" lIns="324000" rtlCol="0" anchor="ctr"/>
            <a:lstStyle/>
            <a:p>
              <a:r>
                <a:rPr lang="en-GB" sz="900">
                  <a:noFill/>
                  <a:latin typeface="Arial Black" panose="020B0A04020102020204" pitchFamily="34" charset="0"/>
                </a:rPr>
                <a:t>Trace</a:t>
              </a:r>
            </a:p>
          </p:txBody>
        </p:sp>
        <p:sp>
          <p:nvSpPr>
            <p:cNvPr id="54" name="Graphic 9">
              <a:extLst>
                <a:ext uri="{FF2B5EF4-FFF2-40B4-BE49-F238E27FC236}">
                  <a16:creationId xmlns:a16="http://schemas.microsoft.com/office/drawing/2014/main" id="{CBD24196-50F5-4938-8DB7-0936B2C06199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225388" y="2883963"/>
              <a:ext cx="54000" cy="54000"/>
            </a:xfrm>
            <a:custGeom>
              <a:avLst/>
              <a:gdLst>
                <a:gd name="connsiteX0" fmla="*/ 842145 w 842145"/>
                <a:gd name="connsiteY0" fmla="*/ 421073 h 842145"/>
                <a:gd name="connsiteX1" fmla="*/ 421073 w 842145"/>
                <a:gd name="connsiteY1" fmla="*/ 842145 h 842145"/>
                <a:gd name="connsiteX2" fmla="*/ 0 w 842145"/>
                <a:gd name="connsiteY2" fmla="*/ 421073 h 842145"/>
                <a:gd name="connsiteX3" fmla="*/ 421073 w 842145"/>
                <a:gd name="connsiteY3" fmla="*/ 0 h 842145"/>
                <a:gd name="connsiteX4" fmla="*/ 842145 w 842145"/>
                <a:gd name="connsiteY4" fmla="*/ 421073 h 8421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2145" h="842145">
                  <a:moveTo>
                    <a:pt x="842145" y="421073"/>
                  </a:moveTo>
                  <a:cubicBezTo>
                    <a:pt x="842145" y="653624"/>
                    <a:pt x="653624" y="842145"/>
                    <a:pt x="421073" y="842145"/>
                  </a:cubicBezTo>
                  <a:cubicBezTo>
                    <a:pt x="188521" y="842145"/>
                    <a:pt x="0" y="653624"/>
                    <a:pt x="0" y="421073"/>
                  </a:cubicBezTo>
                  <a:cubicBezTo>
                    <a:pt x="0" y="188521"/>
                    <a:pt x="188521" y="0"/>
                    <a:pt x="421073" y="0"/>
                  </a:cubicBezTo>
                  <a:cubicBezTo>
                    <a:pt x="653624" y="0"/>
                    <a:pt x="842145" y="188521"/>
                    <a:pt x="842145" y="421073"/>
                  </a:cubicBezTo>
                  <a:close/>
                </a:path>
              </a:pathLst>
            </a:custGeom>
            <a:grpFill/>
            <a:ln w="139700" cap="flat">
              <a:noFill/>
              <a:prstDash val="solid"/>
              <a:miter/>
            </a:ln>
          </p:spPr>
          <p:txBody>
            <a:bodyPr wrap="none" lIns="324000" rtlCol="0" anchor="ctr"/>
            <a:lstStyle/>
            <a:p>
              <a:r>
                <a:rPr lang="en-GB" sz="900">
                  <a:noFill/>
                  <a:latin typeface="Arial Black" panose="020B0A04020102020204" pitchFamily="34" charset="0"/>
                </a:rPr>
                <a:t>Happiness</a:t>
              </a:r>
            </a:p>
          </p:txBody>
        </p:sp>
        <p:sp>
          <p:nvSpPr>
            <p:cNvPr id="55" name="Graphic 9">
              <a:extLst>
                <a:ext uri="{FF2B5EF4-FFF2-40B4-BE49-F238E27FC236}">
                  <a16:creationId xmlns:a16="http://schemas.microsoft.com/office/drawing/2014/main" id="{6E5ACA7B-00F5-42EE-A903-520E0E074A60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225388" y="3401999"/>
              <a:ext cx="54000" cy="54000"/>
            </a:xfrm>
            <a:custGeom>
              <a:avLst/>
              <a:gdLst>
                <a:gd name="connsiteX0" fmla="*/ 842145 w 842145"/>
                <a:gd name="connsiteY0" fmla="*/ 421073 h 842145"/>
                <a:gd name="connsiteX1" fmla="*/ 421073 w 842145"/>
                <a:gd name="connsiteY1" fmla="*/ 842145 h 842145"/>
                <a:gd name="connsiteX2" fmla="*/ 0 w 842145"/>
                <a:gd name="connsiteY2" fmla="*/ 421073 h 842145"/>
                <a:gd name="connsiteX3" fmla="*/ 421073 w 842145"/>
                <a:gd name="connsiteY3" fmla="*/ 0 h 842145"/>
                <a:gd name="connsiteX4" fmla="*/ 842145 w 842145"/>
                <a:gd name="connsiteY4" fmla="*/ 421073 h 8421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2145" h="842145">
                  <a:moveTo>
                    <a:pt x="842145" y="421073"/>
                  </a:moveTo>
                  <a:cubicBezTo>
                    <a:pt x="842145" y="653624"/>
                    <a:pt x="653624" y="842145"/>
                    <a:pt x="421073" y="842145"/>
                  </a:cubicBezTo>
                  <a:cubicBezTo>
                    <a:pt x="188521" y="842145"/>
                    <a:pt x="0" y="653624"/>
                    <a:pt x="0" y="421073"/>
                  </a:cubicBezTo>
                  <a:cubicBezTo>
                    <a:pt x="0" y="188521"/>
                    <a:pt x="188521" y="0"/>
                    <a:pt x="421073" y="0"/>
                  </a:cubicBezTo>
                  <a:cubicBezTo>
                    <a:pt x="653624" y="0"/>
                    <a:pt x="842145" y="188521"/>
                    <a:pt x="842145" y="421073"/>
                  </a:cubicBezTo>
                  <a:close/>
                </a:path>
              </a:pathLst>
            </a:custGeom>
            <a:grpFill/>
            <a:ln w="139700" cap="flat">
              <a:noFill/>
              <a:prstDash val="solid"/>
              <a:miter/>
            </a:ln>
          </p:spPr>
          <p:txBody>
            <a:bodyPr wrap="none" lIns="324000" rtlCol="0" anchor="ctr"/>
            <a:lstStyle/>
            <a:p>
              <a:r>
                <a:rPr lang="en-GB" sz="900">
                  <a:noFill/>
                  <a:latin typeface="Arial Black" panose="020B0A04020102020204" pitchFamily="34" charset="0"/>
                </a:rPr>
                <a:t>Reasons</a:t>
              </a:r>
              <a:endParaRPr lang="en-GB" sz="900" baseline="30000">
                <a:noFill/>
                <a:latin typeface="Arial Black" panose="020B0A04020102020204" pitchFamily="34" charset="0"/>
              </a:endParaRPr>
            </a:p>
          </p:txBody>
        </p:sp>
        <p:sp>
          <p:nvSpPr>
            <p:cNvPr id="56" name="Graphic 9">
              <a:extLst>
                <a:ext uri="{FF2B5EF4-FFF2-40B4-BE49-F238E27FC236}">
                  <a16:creationId xmlns:a16="http://schemas.microsoft.com/office/drawing/2014/main" id="{C4316EDA-B588-4BA0-B829-73407EA91A46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225388" y="3661017"/>
              <a:ext cx="54000" cy="54000"/>
            </a:xfrm>
            <a:custGeom>
              <a:avLst/>
              <a:gdLst>
                <a:gd name="connsiteX0" fmla="*/ 842145 w 842145"/>
                <a:gd name="connsiteY0" fmla="*/ 421073 h 842145"/>
                <a:gd name="connsiteX1" fmla="*/ 421073 w 842145"/>
                <a:gd name="connsiteY1" fmla="*/ 842145 h 842145"/>
                <a:gd name="connsiteX2" fmla="*/ 0 w 842145"/>
                <a:gd name="connsiteY2" fmla="*/ 421073 h 842145"/>
                <a:gd name="connsiteX3" fmla="*/ 421073 w 842145"/>
                <a:gd name="connsiteY3" fmla="*/ 0 h 842145"/>
                <a:gd name="connsiteX4" fmla="*/ 842145 w 842145"/>
                <a:gd name="connsiteY4" fmla="*/ 421073 h 8421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2145" h="842145">
                  <a:moveTo>
                    <a:pt x="842145" y="421073"/>
                  </a:moveTo>
                  <a:cubicBezTo>
                    <a:pt x="842145" y="653624"/>
                    <a:pt x="653624" y="842145"/>
                    <a:pt x="421073" y="842145"/>
                  </a:cubicBezTo>
                  <a:cubicBezTo>
                    <a:pt x="188521" y="842145"/>
                    <a:pt x="0" y="653624"/>
                    <a:pt x="0" y="421073"/>
                  </a:cubicBezTo>
                  <a:cubicBezTo>
                    <a:pt x="0" y="188521"/>
                    <a:pt x="188521" y="0"/>
                    <a:pt x="421073" y="0"/>
                  </a:cubicBezTo>
                  <a:cubicBezTo>
                    <a:pt x="653624" y="0"/>
                    <a:pt x="842145" y="188521"/>
                    <a:pt x="842145" y="421073"/>
                  </a:cubicBezTo>
                  <a:close/>
                </a:path>
              </a:pathLst>
            </a:custGeom>
            <a:grpFill/>
            <a:ln w="139700" cap="flat">
              <a:noFill/>
              <a:prstDash val="solid"/>
              <a:miter/>
            </a:ln>
          </p:spPr>
          <p:txBody>
            <a:bodyPr wrap="none" lIns="324000" rtlCol="0" anchor="ctr"/>
            <a:lstStyle/>
            <a:p>
              <a:r>
                <a:rPr lang="en-GB" sz="900">
                  <a:noFill/>
                  <a:latin typeface="Arial Black" panose="020B0A04020102020204" pitchFamily="34" charset="0"/>
                </a:rPr>
                <a:t>Spike</a:t>
              </a:r>
              <a:endParaRPr lang="en-GB" sz="900" baseline="30000">
                <a:noFill/>
                <a:latin typeface="Arial Black" panose="020B0A04020102020204" pitchFamily="34" charset="0"/>
              </a:endParaRPr>
            </a:p>
          </p:txBody>
        </p:sp>
        <p:sp>
          <p:nvSpPr>
            <p:cNvPr id="57" name="Graphic 9">
              <a:extLst>
                <a:ext uri="{FF2B5EF4-FFF2-40B4-BE49-F238E27FC236}">
                  <a16:creationId xmlns:a16="http://schemas.microsoft.com/office/drawing/2014/main" id="{0499A19C-302F-4A31-93FF-99551D47993E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225388" y="3920035"/>
              <a:ext cx="54000" cy="54000"/>
            </a:xfrm>
            <a:custGeom>
              <a:avLst/>
              <a:gdLst>
                <a:gd name="connsiteX0" fmla="*/ 842145 w 842145"/>
                <a:gd name="connsiteY0" fmla="*/ 421073 h 842145"/>
                <a:gd name="connsiteX1" fmla="*/ 421073 w 842145"/>
                <a:gd name="connsiteY1" fmla="*/ 842145 h 842145"/>
                <a:gd name="connsiteX2" fmla="*/ 0 w 842145"/>
                <a:gd name="connsiteY2" fmla="*/ 421073 h 842145"/>
                <a:gd name="connsiteX3" fmla="*/ 421073 w 842145"/>
                <a:gd name="connsiteY3" fmla="*/ 0 h 842145"/>
                <a:gd name="connsiteX4" fmla="*/ 842145 w 842145"/>
                <a:gd name="connsiteY4" fmla="*/ 421073 h 8421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2145" h="842145">
                  <a:moveTo>
                    <a:pt x="842145" y="421073"/>
                  </a:moveTo>
                  <a:cubicBezTo>
                    <a:pt x="842145" y="653624"/>
                    <a:pt x="653624" y="842145"/>
                    <a:pt x="421073" y="842145"/>
                  </a:cubicBezTo>
                  <a:cubicBezTo>
                    <a:pt x="188521" y="842145"/>
                    <a:pt x="0" y="653624"/>
                    <a:pt x="0" y="421073"/>
                  </a:cubicBezTo>
                  <a:cubicBezTo>
                    <a:pt x="0" y="188521"/>
                    <a:pt x="188521" y="0"/>
                    <a:pt x="421073" y="0"/>
                  </a:cubicBezTo>
                  <a:cubicBezTo>
                    <a:pt x="653624" y="0"/>
                    <a:pt x="842145" y="188521"/>
                    <a:pt x="842145" y="421073"/>
                  </a:cubicBezTo>
                  <a:close/>
                </a:path>
              </a:pathLst>
            </a:custGeom>
            <a:grpFill/>
            <a:ln w="139700" cap="flat">
              <a:noFill/>
              <a:prstDash val="solid"/>
              <a:miter/>
            </a:ln>
          </p:spPr>
          <p:txBody>
            <a:bodyPr wrap="none" lIns="324000" rtlCol="0" anchor="ctr"/>
            <a:lstStyle/>
            <a:p>
              <a:r>
                <a:rPr lang="en-GB" sz="900">
                  <a:noFill/>
                  <a:latin typeface="Arial Black" panose="020B0A04020102020204" pitchFamily="34" charset="0"/>
                </a:rPr>
                <a:t>Fluency</a:t>
              </a:r>
              <a:endParaRPr lang="en-GB" sz="900" baseline="30000">
                <a:noFill/>
                <a:latin typeface="Arial Black" panose="020B0A04020102020204" pitchFamily="34" charset="0"/>
              </a:endParaRPr>
            </a:p>
          </p:txBody>
        </p:sp>
        <p:sp>
          <p:nvSpPr>
            <p:cNvPr id="58" name="Graphic 9">
              <a:extLst>
                <a:ext uri="{FF2B5EF4-FFF2-40B4-BE49-F238E27FC236}">
                  <a16:creationId xmlns:a16="http://schemas.microsoft.com/office/drawing/2014/main" id="{7E78398B-F54B-4B81-B58E-4D5458EC7909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225388" y="4179053"/>
              <a:ext cx="54000" cy="54000"/>
            </a:xfrm>
            <a:custGeom>
              <a:avLst/>
              <a:gdLst>
                <a:gd name="connsiteX0" fmla="*/ 842145 w 842145"/>
                <a:gd name="connsiteY0" fmla="*/ 421073 h 842145"/>
                <a:gd name="connsiteX1" fmla="*/ 421073 w 842145"/>
                <a:gd name="connsiteY1" fmla="*/ 842145 h 842145"/>
                <a:gd name="connsiteX2" fmla="*/ 0 w 842145"/>
                <a:gd name="connsiteY2" fmla="*/ 421073 h 842145"/>
                <a:gd name="connsiteX3" fmla="*/ 421073 w 842145"/>
                <a:gd name="connsiteY3" fmla="*/ 0 h 842145"/>
                <a:gd name="connsiteX4" fmla="*/ 842145 w 842145"/>
                <a:gd name="connsiteY4" fmla="*/ 421073 h 8421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2145" h="842145">
                  <a:moveTo>
                    <a:pt x="842145" y="421073"/>
                  </a:moveTo>
                  <a:cubicBezTo>
                    <a:pt x="842145" y="653624"/>
                    <a:pt x="653624" y="842145"/>
                    <a:pt x="421073" y="842145"/>
                  </a:cubicBezTo>
                  <a:cubicBezTo>
                    <a:pt x="188521" y="842145"/>
                    <a:pt x="0" y="653624"/>
                    <a:pt x="0" y="421073"/>
                  </a:cubicBezTo>
                  <a:cubicBezTo>
                    <a:pt x="0" y="188521"/>
                    <a:pt x="188521" y="0"/>
                    <a:pt x="421073" y="0"/>
                  </a:cubicBezTo>
                  <a:cubicBezTo>
                    <a:pt x="653624" y="0"/>
                    <a:pt x="842145" y="188521"/>
                    <a:pt x="842145" y="421073"/>
                  </a:cubicBezTo>
                  <a:close/>
                </a:path>
              </a:pathLst>
            </a:custGeom>
            <a:grpFill/>
            <a:ln w="139700" cap="flat">
              <a:noFill/>
              <a:prstDash val="solid"/>
              <a:miter/>
            </a:ln>
          </p:spPr>
          <p:txBody>
            <a:bodyPr wrap="none" lIns="324000" rtlCol="0" anchor="ctr"/>
            <a:lstStyle/>
            <a:p>
              <a:r>
                <a:rPr lang="en-GB" sz="900">
                  <a:noFill/>
                  <a:latin typeface="Arial Black" panose="020B0A04020102020204" pitchFamily="34" charset="0"/>
                </a:rPr>
                <a:t>Fluent Devices</a:t>
              </a:r>
              <a:endParaRPr lang="en-GB" sz="900" baseline="30000">
                <a:noFill/>
                <a:latin typeface="Arial Black" panose="020B0A04020102020204" pitchFamily="34" charset="0"/>
              </a:endParaRPr>
            </a:p>
          </p:txBody>
        </p:sp>
        <p:sp>
          <p:nvSpPr>
            <p:cNvPr id="59" name="Graphic 9">
              <a:extLst>
                <a:ext uri="{FF2B5EF4-FFF2-40B4-BE49-F238E27FC236}">
                  <a16:creationId xmlns:a16="http://schemas.microsoft.com/office/drawing/2014/main" id="{8A2F6489-D2C9-47C7-8B05-0F45CAC15FFC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225388" y="4438071"/>
              <a:ext cx="54000" cy="54000"/>
            </a:xfrm>
            <a:custGeom>
              <a:avLst/>
              <a:gdLst>
                <a:gd name="connsiteX0" fmla="*/ 842145 w 842145"/>
                <a:gd name="connsiteY0" fmla="*/ 421073 h 842145"/>
                <a:gd name="connsiteX1" fmla="*/ 421073 w 842145"/>
                <a:gd name="connsiteY1" fmla="*/ 842145 h 842145"/>
                <a:gd name="connsiteX2" fmla="*/ 0 w 842145"/>
                <a:gd name="connsiteY2" fmla="*/ 421073 h 842145"/>
                <a:gd name="connsiteX3" fmla="*/ 421073 w 842145"/>
                <a:gd name="connsiteY3" fmla="*/ 0 h 842145"/>
                <a:gd name="connsiteX4" fmla="*/ 842145 w 842145"/>
                <a:gd name="connsiteY4" fmla="*/ 421073 h 8421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2145" h="842145">
                  <a:moveTo>
                    <a:pt x="842145" y="421073"/>
                  </a:moveTo>
                  <a:cubicBezTo>
                    <a:pt x="842145" y="653624"/>
                    <a:pt x="653624" y="842145"/>
                    <a:pt x="421073" y="842145"/>
                  </a:cubicBezTo>
                  <a:cubicBezTo>
                    <a:pt x="188521" y="842145"/>
                    <a:pt x="0" y="653624"/>
                    <a:pt x="0" y="421073"/>
                  </a:cubicBezTo>
                  <a:cubicBezTo>
                    <a:pt x="0" y="188521"/>
                    <a:pt x="188521" y="0"/>
                    <a:pt x="421073" y="0"/>
                  </a:cubicBezTo>
                  <a:cubicBezTo>
                    <a:pt x="653624" y="0"/>
                    <a:pt x="842145" y="188521"/>
                    <a:pt x="842145" y="421073"/>
                  </a:cubicBezTo>
                  <a:close/>
                </a:path>
              </a:pathLst>
            </a:custGeom>
            <a:grpFill/>
            <a:ln w="139700" cap="flat">
              <a:noFill/>
              <a:prstDash val="solid"/>
              <a:miter/>
            </a:ln>
          </p:spPr>
          <p:txBody>
            <a:bodyPr wrap="none" lIns="324000" rtlCol="0" anchor="ctr"/>
            <a:lstStyle/>
            <a:p>
              <a:r>
                <a:rPr lang="en-GB" sz="900">
                  <a:noFill/>
                  <a:latin typeface="Arial Black" panose="020B0A04020102020204" pitchFamily="34" charset="0"/>
                </a:rPr>
                <a:t>Key Associations</a:t>
              </a:r>
              <a:endParaRPr lang="en-GB" sz="900" baseline="30000">
                <a:noFill/>
                <a:latin typeface="Arial Black" panose="020B0A04020102020204" pitchFamily="34" charset="0"/>
              </a:endParaRPr>
            </a:p>
          </p:txBody>
        </p:sp>
        <p:sp>
          <p:nvSpPr>
            <p:cNvPr id="60" name="Graphic 9">
              <a:extLst>
                <a:ext uri="{FF2B5EF4-FFF2-40B4-BE49-F238E27FC236}">
                  <a16:creationId xmlns:a16="http://schemas.microsoft.com/office/drawing/2014/main" id="{FE9E413E-D5A7-4553-A2E4-70852B3A78E4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225388" y="4697089"/>
              <a:ext cx="54000" cy="54000"/>
            </a:xfrm>
            <a:custGeom>
              <a:avLst/>
              <a:gdLst>
                <a:gd name="connsiteX0" fmla="*/ 842145 w 842145"/>
                <a:gd name="connsiteY0" fmla="*/ 421073 h 842145"/>
                <a:gd name="connsiteX1" fmla="*/ 421073 w 842145"/>
                <a:gd name="connsiteY1" fmla="*/ 842145 h 842145"/>
                <a:gd name="connsiteX2" fmla="*/ 0 w 842145"/>
                <a:gd name="connsiteY2" fmla="*/ 421073 h 842145"/>
                <a:gd name="connsiteX3" fmla="*/ 421073 w 842145"/>
                <a:gd name="connsiteY3" fmla="*/ 0 h 842145"/>
                <a:gd name="connsiteX4" fmla="*/ 842145 w 842145"/>
                <a:gd name="connsiteY4" fmla="*/ 421073 h 8421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2145" h="842145">
                  <a:moveTo>
                    <a:pt x="842145" y="421073"/>
                  </a:moveTo>
                  <a:cubicBezTo>
                    <a:pt x="842145" y="653624"/>
                    <a:pt x="653624" y="842145"/>
                    <a:pt x="421073" y="842145"/>
                  </a:cubicBezTo>
                  <a:cubicBezTo>
                    <a:pt x="188521" y="842145"/>
                    <a:pt x="0" y="653624"/>
                    <a:pt x="0" y="421073"/>
                  </a:cubicBezTo>
                  <a:cubicBezTo>
                    <a:pt x="0" y="188521"/>
                    <a:pt x="188521" y="0"/>
                    <a:pt x="421073" y="0"/>
                  </a:cubicBezTo>
                  <a:cubicBezTo>
                    <a:pt x="653624" y="0"/>
                    <a:pt x="842145" y="188521"/>
                    <a:pt x="842145" y="421073"/>
                  </a:cubicBezTo>
                  <a:close/>
                </a:path>
              </a:pathLst>
            </a:custGeom>
            <a:grpFill/>
            <a:ln w="139700" cap="flat">
              <a:noFill/>
              <a:prstDash val="solid"/>
              <a:miter/>
            </a:ln>
          </p:spPr>
          <p:txBody>
            <a:bodyPr wrap="none" lIns="324000" rtlCol="0" anchor="ctr"/>
            <a:lstStyle/>
            <a:p>
              <a:r>
                <a:rPr lang="en-GB" sz="900">
                  <a:noFill/>
                  <a:latin typeface="Arial Black" panose="020B0A04020102020204" pitchFamily="34" charset="0"/>
                </a:rPr>
                <a:t>L vs R Brain</a:t>
              </a:r>
            </a:p>
          </p:txBody>
        </p:sp>
        <p:sp>
          <p:nvSpPr>
            <p:cNvPr id="61" name="Graphic 9">
              <a:extLst>
                <a:ext uri="{FF2B5EF4-FFF2-40B4-BE49-F238E27FC236}">
                  <a16:creationId xmlns:a16="http://schemas.microsoft.com/office/drawing/2014/main" id="{F02531C5-F402-4719-A7AB-20A372932822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225388" y="3142981"/>
              <a:ext cx="54000" cy="54000"/>
            </a:xfrm>
            <a:custGeom>
              <a:avLst/>
              <a:gdLst>
                <a:gd name="connsiteX0" fmla="*/ 842145 w 842145"/>
                <a:gd name="connsiteY0" fmla="*/ 421073 h 842145"/>
                <a:gd name="connsiteX1" fmla="*/ 421073 w 842145"/>
                <a:gd name="connsiteY1" fmla="*/ 842145 h 842145"/>
                <a:gd name="connsiteX2" fmla="*/ 0 w 842145"/>
                <a:gd name="connsiteY2" fmla="*/ 421073 h 842145"/>
                <a:gd name="connsiteX3" fmla="*/ 421073 w 842145"/>
                <a:gd name="connsiteY3" fmla="*/ 0 h 842145"/>
                <a:gd name="connsiteX4" fmla="*/ 842145 w 842145"/>
                <a:gd name="connsiteY4" fmla="*/ 421073 h 8421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2145" h="842145">
                  <a:moveTo>
                    <a:pt x="842145" y="421073"/>
                  </a:moveTo>
                  <a:cubicBezTo>
                    <a:pt x="842145" y="653624"/>
                    <a:pt x="653624" y="842145"/>
                    <a:pt x="421073" y="842145"/>
                  </a:cubicBezTo>
                  <a:cubicBezTo>
                    <a:pt x="188521" y="842145"/>
                    <a:pt x="0" y="653624"/>
                    <a:pt x="0" y="421073"/>
                  </a:cubicBezTo>
                  <a:cubicBezTo>
                    <a:pt x="0" y="188521"/>
                    <a:pt x="188521" y="0"/>
                    <a:pt x="421073" y="0"/>
                  </a:cubicBezTo>
                  <a:cubicBezTo>
                    <a:pt x="653624" y="0"/>
                    <a:pt x="842145" y="188521"/>
                    <a:pt x="842145" y="421073"/>
                  </a:cubicBezTo>
                  <a:close/>
                </a:path>
              </a:pathLst>
            </a:custGeom>
            <a:grpFill/>
            <a:ln w="139700" cap="flat">
              <a:noFill/>
              <a:prstDash val="solid"/>
              <a:miter/>
            </a:ln>
          </p:spPr>
          <p:txBody>
            <a:bodyPr wrap="none" lIns="324000" rtlCol="0" anchor="ctr"/>
            <a:lstStyle/>
            <a:p>
              <a:r>
                <a:rPr lang="en-GB" sz="900">
                  <a:noFill/>
                  <a:latin typeface="Arial Black" panose="020B0A04020102020204" pitchFamily="34" charset="0"/>
                </a:rPr>
                <a:t>Types of Happiness</a:t>
              </a:r>
            </a:p>
          </p:txBody>
        </p:sp>
        <p:sp>
          <p:nvSpPr>
            <p:cNvPr id="62" name="Graphic 9">
              <a:extLst>
                <a:ext uri="{FF2B5EF4-FFF2-40B4-BE49-F238E27FC236}">
                  <a16:creationId xmlns:a16="http://schemas.microsoft.com/office/drawing/2014/main" id="{792CCD64-CCB8-4767-B4EB-0763EFA60FB6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225388" y="4956107"/>
              <a:ext cx="54000" cy="54000"/>
            </a:xfrm>
            <a:custGeom>
              <a:avLst/>
              <a:gdLst>
                <a:gd name="connsiteX0" fmla="*/ 842145 w 842145"/>
                <a:gd name="connsiteY0" fmla="*/ 421073 h 842145"/>
                <a:gd name="connsiteX1" fmla="*/ 421073 w 842145"/>
                <a:gd name="connsiteY1" fmla="*/ 842145 h 842145"/>
                <a:gd name="connsiteX2" fmla="*/ 0 w 842145"/>
                <a:gd name="connsiteY2" fmla="*/ 421073 h 842145"/>
                <a:gd name="connsiteX3" fmla="*/ 421073 w 842145"/>
                <a:gd name="connsiteY3" fmla="*/ 0 h 842145"/>
                <a:gd name="connsiteX4" fmla="*/ 842145 w 842145"/>
                <a:gd name="connsiteY4" fmla="*/ 421073 h 8421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2145" h="842145">
                  <a:moveTo>
                    <a:pt x="842145" y="421073"/>
                  </a:moveTo>
                  <a:cubicBezTo>
                    <a:pt x="842145" y="653624"/>
                    <a:pt x="653624" y="842145"/>
                    <a:pt x="421073" y="842145"/>
                  </a:cubicBezTo>
                  <a:cubicBezTo>
                    <a:pt x="188521" y="842145"/>
                    <a:pt x="0" y="653624"/>
                    <a:pt x="0" y="421073"/>
                  </a:cubicBezTo>
                  <a:cubicBezTo>
                    <a:pt x="0" y="188521"/>
                    <a:pt x="188521" y="0"/>
                    <a:pt x="421073" y="0"/>
                  </a:cubicBezTo>
                  <a:cubicBezTo>
                    <a:pt x="653624" y="0"/>
                    <a:pt x="842145" y="188521"/>
                    <a:pt x="842145" y="421073"/>
                  </a:cubicBezTo>
                  <a:close/>
                </a:path>
              </a:pathLst>
            </a:custGeom>
            <a:grpFill/>
            <a:ln w="139700" cap="flat">
              <a:noFill/>
              <a:prstDash val="solid"/>
              <a:miter/>
            </a:ln>
          </p:spPr>
          <p:txBody>
            <a:bodyPr wrap="none" lIns="324000" rtlCol="0" anchor="ctr"/>
            <a:lstStyle/>
            <a:p>
              <a:r>
                <a:rPr lang="en-GB" sz="900">
                  <a:noFill/>
                  <a:latin typeface="Arial Black" panose="020B0A04020102020204" pitchFamily="34" charset="0"/>
                </a:rPr>
                <a:t>Improve</a:t>
              </a:r>
              <a:endParaRPr lang="en-GB" sz="900" baseline="30000">
                <a:noFill/>
                <a:latin typeface="Arial Black" panose="020B0A04020102020204" pitchFamily="34" charset="0"/>
              </a:endParaRPr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0" y="1376365"/>
            <a:ext cx="8533448" cy="1600906"/>
          </a:xfrm>
          <a:prstGeom prst="rect">
            <a:avLst/>
          </a:prstGeom>
          <a:noFill/>
          <a:ln w="3175">
            <a:noFill/>
            <a:prstDash val="solid"/>
            <a:miter lim="800000"/>
          </a:ln>
        </p:spPr>
        <p:txBody>
          <a:bodyPr vert="horz" lIns="36000" tIns="72000" rIns="72000" bIns="72000" rtlCol="0">
            <a:noAutofit/>
          </a:bodyPr>
          <a:lstStyle/>
          <a:p>
            <a:pPr marL="108000" marR="0" lvl="0" indent="-1080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tx2"/>
              </a:buClr>
              <a:buSzPct val="25000"/>
              <a:buFont typeface="Arial" panose="020B0604020202020204" pitchFamily="34" charset="0"/>
              <a:buChar char=" "/>
              <a:tabLst/>
              <a:defRPr/>
            </a:pPr>
            <a:r>
              <a:rPr lang="en-GB"/>
              <a:t>This first level text is formatted with ‘no bullet’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98479" y="489210"/>
            <a:ext cx="9794090" cy="771653"/>
          </a:xfrm>
          <a:prstGeom prst="rect">
            <a:avLst/>
          </a:prstGeom>
          <a:noFill/>
          <a:ln w="3175">
            <a:noFill/>
            <a:prstDash val="solid"/>
            <a:miter lim="800000"/>
          </a:ln>
        </p:spPr>
        <p:txBody>
          <a:bodyPr vert="horz" lIns="144000" tIns="36000" rIns="144000" bIns="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20" name="AdLengthDate">
            <a:extLst>
              <a:ext uri="{FF2B5EF4-FFF2-40B4-BE49-F238E27FC236}">
                <a16:creationId xmlns:a16="http://schemas.microsoft.com/office/drawing/2014/main" id="{146D2A0C-2984-9389-1C5B-D6AEFAA89402}"/>
              </a:ext>
            </a:extLst>
          </p:cNvPr>
          <p:cNvSpPr txBox="1"/>
          <p:nvPr userDrawn="1"/>
        </p:nvSpPr>
        <p:spPr>
          <a:xfrm>
            <a:off x="1187923" y="6666542"/>
            <a:ext cx="555725" cy="107722"/>
          </a:xfrm>
          <a:prstGeom prst="rect">
            <a:avLst/>
          </a:prstGeom>
          <a:noFill/>
          <a:ln w="3175">
            <a:noFill/>
            <a:prstDash val="solid"/>
            <a:miter lim="800000"/>
          </a:ln>
        </p:spPr>
        <p:txBody>
          <a:bodyPr vert="horz" wrap="none" lIns="36000" tIns="0" rIns="0" bIns="0" rtlCol="0">
            <a:spAutoFit/>
          </a:bodyPr>
          <a:lstStyle/>
          <a:p>
            <a:pPr>
              <a:spcBef>
                <a:spcPts val="1200"/>
              </a:spcBef>
              <a:buClr>
                <a:schemeClr val="tx2"/>
              </a:buClr>
            </a:pPr>
            <a:r>
              <a:rPr lang="en-GB" sz="700" b="0">
                <a:solidFill>
                  <a:schemeClr val="tx1"/>
                </a:solidFill>
              </a:rPr>
              <a:t> 17 April 2026</a:t>
            </a:r>
          </a:p>
        </p:txBody>
      </p:sp>
      <p:sp>
        <p:nvSpPr>
          <p:cNvPr id="66" name="ClientName">
            <a:extLst>
              <a:ext uri="{FF2B5EF4-FFF2-40B4-BE49-F238E27FC236}">
                <a16:creationId xmlns:a16="http://schemas.microsoft.com/office/drawing/2014/main" id="{70A14E0F-B010-52B3-B1A6-B14177B918D9}"/>
              </a:ext>
            </a:extLst>
          </p:cNvPr>
          <p:cNvSpPr txBox="1"/>
          <p:nvPr userDrawn="1"/>
        </p:nvSpPr>
        <p:spPr>
          <a:xfrm>
            <a:off x="1187924" y="6557717"/>
            <a:ext cx="433896" cy="107722"/>
          </a:xfrm>
          <a:prstGeom prst="rect">
            <a:avLst/>
          </a:prstGeom>
          <a:noFill/>
          <a:ln w="3175">
            <a:noFill/>
            <a:prstDash val="solid"/>
            <a:miter lim="800000"/>
          </a:ln>
        </p:spPr>
        <p:txBody>
          <a:bodyPr vert="horz" wrap="none" lIns="36000" tIns="0" rIns="0" bIns="0" rtlCol="0">
            <a:spAutoFit/>
          </a:bodyPr>
          <a:lstStyle/>
          <a:p>
            <a:pPr>
              <a:spcBef>
                <a:spcPts val="1200"/>
              </a:spcBef>
              <a:buClr>
                <a:schemeClr val="tx2"/>
              </a:buClr>
            </a:pPr>
            <a:r>
              <a:rPr lang="en-GB" sz="700" b="0">
                <a:solidFill>
                  <a:schemeClr val="tx1"/>
                </a:solidFill>
              </a:rPr>
              <a:t>Richmond</a:t>
            </a:r>
          </a:p>
        </p:txBody>
      </p:sp>
      <p:sp>
        <p:nvSpPr>
          <p:cNvPr id="67" name="AdName">
            <a:extLst>
              <a:ext uri="{FF2B5EF4-FFF2-40B4-BE49-F238E27FC236}">
                <a16:creationId xmlns:a16="http://schemas.microsoft.com/office/drawing/2014/main" id="{2D96663B-E935-8BD9-62DC-1CAB8419796D}"/>
              </a:ext>
            </a:extLst>
          </p:cNvPr>
          <p:cNvSpPr txBox="1"/>
          <p:nvPr userDrawn="1"/>
        </p:nvSpPr>
        <p:spPr>
          <a:xfrm>
            <a:off x="1187924" y="6402725"/>
            <a:ext cx="929225" cy="153888"/>
          </a:xfrm>
          <a:prstGeom prst="rect">
            <a:avLst/>
          </a:prstGeom>
          <a:noFill/>
          <a:ln w="3175">
            <a:noFill/>
            <a:prstDash val="solid"/>
            <a:miter lim="800000"/>
          </a:ln>
        </p:spPr>
        <p:txBody>
          <a:bodyPr vert="horz" wrap="none" lIns="36000" tIns="0" rIns="0" bIns="0" rtlCol="0">
            <a:spAutoFit/>
          </a:bodyPr>
          <a:lstStyle/>
          <a:p>
            <a:pPr>
              <a:spcBef>
                <a:spcPts val="1200"/>
              </a:spcBef>
              <a:buClr>
                <a:schemeClr val="tx2"/>
              </a:buClr>
            </a:pPr>
            <a:r>
              <a:rPr lang="en-GB" sz="1000" b="0">
                <a:solidFill>
                  <a:schemeClr val="tx1"/>
                </a:solidFill>
              </a:rPr>
              <a:t>Toad in the Hole</a:t>
            </a:r>
          </a:p>
        </p:txBody>
      </p:sp>
      <p:grpSp>
        <p:nvGrpSpPr>
          <p:cNvPr id="18" name="Label Group to R-align">
            <a:extLst>
              <a:ext uri="{FF2B5EF4-FFF2-40B4-BE49-F238E27FC236}">
                <a16:creationId xmlns:a16="http://schemas.microsoft.com/office/drawing/2014/main" id="{6BE2323A-89B5-360A-3F53-2C776AEBAC90}"/>
              </a:ext>
            </a:extLst>
          </p:cNvPr>
          <p:cNvGrpSpPr/>
          <p:nvPr userDrawn="1"/>
        </p:nvGrpSpPr>
        <p:grpSpPr>
          <a:xfrm>
            <a:off x="1435335" y="6267678"/>
            <a:ext cx="1268058" cy="129838"/>
            <a:chOff x="1261009" y="6286530"/>
            <a:chExt cx="1268058" cy="129838"/>
          </a:xfrm>
        </p:grpSpPr>
        <p:sp>
          <p:nvSpPr>
            <p:cNvPr id="10" name="CreativeStage">
              <a:extLst>
                <a:ext uri="{FF2B5EF4-FFF2-40B4-BE49-F238E27FC236}">
                  <a16:creationId xmlns:a16="http://schemas.microsoft.com/office/drawing/2014/main" id="{E08E69CE-80DB-8920-FC0B-5AF7272782C2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948254" y="6286530"/>
              <a:ext cx="580813" cy="129838"/>
            </a:xfrm>
            <a:prstGeom prst="roundRect">
              <a:avLst>
                <a:gd name="adj" fmla="val 50000"/>
              </a:avLst>
            </a:prstGeom>
            <a:solidFill>
              <a:srgbClr val="ED3293"/>
            </a:solidFill>
            <a:ln w="3175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36000" tIns="0" rIns="36000" bIns="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l">
                <a:spcAft>
                  <a:spcPts val="600"/>
                </a:spcAft>
              </a:pPr>
              <a:r>
                <a:rPr lang="en-GB" sz="600" b="1">
                  <a:solidFill>
                    <a:srgbClr val="FFFFFF"/>
                  </a:solidFill>
                </a:rPr>
                <a:t>Finished Film</a:t>
              </a:r>
              <a:endParaRPr lang="en-GB" sz="600" b="1">
                <a:solidFill>
                  <a:srgbClr val="FFFFFF"/>
                </a:solidFill>
                <a:latin typeface="+mn-lt"/>
              </a:endParaRPr>
            </a:p>
          </p:txBody>
        </p:sp>
        <p:sp>
          <p:nvSpPr>
            <p:cNvPr id="9" name="MediaType">
              <a:extLst>
                <a:ext uri="{FF2B5EF4-FFF2-40B4-BE49-F238E27FC236}">
                  <a16:creationId xmlns:a16="http://schemas.microsoft.com/office/drawing/2014/main" id="{5EDCAC07-770B-FCC1-22F0-8E524DED57EA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261009" y="6286530"/>
              <a:ext cx="631521" cy="129838"/>
            </a:xfrm>
            <a:prstGeom prst="roundRect">
              <a:avLst>
                <a:gd name="adj" fmla="val 50000"/>
              </a:avLst>
            </a:prstGeom>
            <a:solidFill>
              <a:srgbClr val="ED3293"/>
            </a:solidFill>
            <a:ln w="3175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36000" tIns="0" rIns="36000" bIns="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r">
                <a:spcAft>
                  <a:spcPts val="600"/>
                </a:spcAft>
              </a:pPr>
              <a:r>
                <a:rPr lang="en-GB" sz="600" b="1">
                  <a:solidFill>
                    <a:srgbClr val="FFFFFF"/>
                  </a:solidFill>
                  <a:latin typeface="+mn-lt"/>
                </a:rPr>
                <a:t>Outdoor Image</a:t>
              </a:r>
            </a:p>
          </p:txBody>
        </p:sp>
      </p:grpSp>
      <p:pic>
        <p:nvPicPr>
          <p:cNvPr id="13" name="S1 logo">
            <a:extLst>
              <a:ext uri="{FF2B5EF4-FFF2-40B4-BE49-F238E27FC236}">
                <a16:creationId xmlns:a16="http://schemas.microsoft.com/office/drawing/2014/main" id="{A2D5EE41-4399-632D-03EE-6141112A163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1352475" y="6556613"/>
            <a:ext cx="576000" cy="137881"/>
          </a:xfrm>
          <a:prstGeom prst="rect">
            <a:avLst/>
          </a:prstGeom>
        </p:spPr>
      </p:pic>
      <p:graphicFrame>
        <p:nvGraphicFramePr>
          <p:cNvPr id="17" name="CustomSampleTable">
            <a:extLst>
              <a:ext uri="{FF2B5EF4-FFF2-40B4-BE49-F238E27FC236}">
                <a16:creationId xmlns:a16="http://schemas.microsoft.com/office/drawing/2014/main" id="{CD63EDF4-165A-43B2-E137-74C7E9D559A9}"/>
              </a:ext>
            </a:extLst>
          </p:cNvPr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1122697149"/>
              </p:ext>
            </p:extLst>
          </p:nvPr>
        </p:nvGraphicFramePr>
        <p:xfrm>
          <a:off x="232050" y="236422"/>
          <a:ext cx="2088000" cy="522445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864000">
                  <a:extLst>
                    <a:ext uri="{9D8B030D-6E8A-4147-A177-3AD203B41FA5}">
                      <a16:colId xmlns:a16="http://schemas.microsoft.com/office/drawing/2014/main" val="3222218144"/>
                    </a:ext>
                  </a:extLst>
                </a:gridCol>
                <a:gridCol w="1224000">
                  <a:extLst>
                    <a:ext uri="{9D8B030D-6E8A-4147-A177-3AD203B41FA5}">
                      <a16:colId xmlns:a16="http://schemas.microsoft.com/office/drawing/2014/main" val="1243088001"/>
                    </a:ext>
                  </a:extLst>
                </a:gridCol>
              </a:tblGrid>
              <a:tr h="180000">
                <a:tc>
                  <a:txBody>
                    <a:bodyPr/>
                    <a:lstStyle/>
                    <a:p>
                      <a:pPr algn="ctr"/>
                      <a:r>
                        <a:rPr lang="en-GB" sz="800" b="1">
                          <a:solidFill>
                            <a:srgbClr val="ED3293"/>
                          </a:solidFill>
                        </a:rPr>
                        <a:t>Custom Sample</a:t>
                      </a:r>
                      <a:endParaRPr lang="en-US" sz="800" b="1">
                        <a:solidFill>
                          <a:srgbClr val="ED3293"/>
                        </a:solidFill>
                      </a:endParaRPr>
                    </a:p>
                  </a:txBody>
                  <a:tcPr marL="0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blipFill>
                      <a:blip>
                        <a:extLst>
                          <a:ext uri="{96DAC541-7B7A-43D3-8B79-37D633B846F1}">
                            <asvg:svgBlip xmlns:asvg="http://schemas.microsoft.com/office/drawing/2016/SVG/main" r:embed="rId8"/>
                          </a:ext>
                        </a:extLst>
                      </a:blip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800" b="0">
                        <a:solidFill>
                          <a:srgbClr val="ED3293"/>
                        </a:solidFill>
                      </a:endParaRPr>
                    </a:p>
                  </a:txBody>
                  <a:tcPr marL="36000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93929654"/>
                  </a:ext>
                </a:extLst>
              </a:tr>
              <a:tr h="342445">
                <a:tc gridSpan="2">
                  <a:txBody>
                    <a:bodyPr/>
                    <a:lstStyle/>
                    <a:p>
                      <a:pPr algn="l"/>
                      <a:r>
                        <a:rPr lang="en-GB" sz="800" b="0">
                          <a:solidFill>
                            <a:srgbClr val="ED3293"/>
                          </a:solidFill>
                        </a:rPr>
                        <a:t>Connectors</a:t>
                      </a:r>
                      <a:endParaRPr lang="en-US" sz="800" b="0">
                        <a:solidFill>
                          <a:srgbClr val="ED3293"/>
                        </a:solidFill>
                      </a:endParaRPr>
                    </a:p>
                  </a:txBody>
                  <a:tcPr marL="36000" marR="0" marT="36000" marB="0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900" b="1">
                        <a:solidFill>
                          <a:srgbClr val="ED3293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5549270"/>
                  </a:ext>
                </a:extLst>
              </a:tr>
            </a:tbl>
          </a:graphicData>
        </a:graphic>
      </p:graphicFrame>
      <p:graphicFrame>
        <p:nvGraphicFramePr>
          <p:cNvPr id="24" name="SocialMediaUsers Table" hidden="1">
            <a:extLst>
              <a:ext uri="{FF2B5EF4-FFF2-40B4-BE49-F238E27FC236}">
                <a16:creationId xmlns:a16="http://schemas.microsoft.com/office/drawing/2014/main" id="{49DD760B-89EE-DD42-BE8E-C2E381A43A58}"/>
              </a:ext>
            </a:extLst>
          </p:cNvPr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3118937354"/>
              </p:ext>
            </p:extLst>
          </p:nvPr>
        </p:nvGraphicFramePr>
        <p:xfrm>
          <a:off x="232050" y="236422"/>
          <a:ext cx="972000" cy="180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972000">
                  <a:extLst>
                    <a:ext uri="{9D8B030D-6E8A-4147-A177-3AD203B41FA5}">
                      <a16:colId xmlns:a16="http://schemas.microsoft.com/office/drawing/2014/main" val="3222218144"/>
                    </a:ext>
                  </a:extLst>
                </a:gridCol>
              </a:tblGrid>
              <a:tr h="180000">
                <a:tc>
                  <a:txBody>
                    <a:bodyPr/>
                    <a:lstStyle/>
                    <a:p>
                      <a:pPr algn="ctr"/>
                      <a:r>
                        <a:rPr lang="en-GB" sz="800" b="1">
                          <a:solidFill>
                            <a:srgbClr val="ED3293"/>
                          </a:solidFill>
                        </a:rPr>
                        <a:t>Social Media Users</a:t>
                      </a:r>
                      <a:endParaRPr lang="en-US" sz="800" b="1">
                        <a:solidFill>
                          <a:srgbClr val="ED3293"/>
                        </a:solidFill>
                      </a:endParaRPr>
                    </a:p>
                  </a:txBody>
                  <a:tcPr marL="0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blipFill>
                      <a:blip>
                        <a:extLst>
                          <a:ext uri="{96DAC541-7B7A-43D3-8B79-37D633B846F1}">
                            <asvg:svgBlip xmlns:asvg="http://schemas.microsoft.com/office/drawing/2016/SVG/main" r:embed="rId8"/>
                          </a:ext>
                        </a:extLst>
                      </a:blip>
                      <a:stretch>
                        <a:fillRect/>
                      </a:stretch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3393929654"/>
                  </a:ext>
                </a:extLst>
              </a:tr>
            </a:tbl>
          </a:graphicData>
        </a:graphic>
      </p:graphicFrame>
      <p:graphicFrame>
        <p:nvGraphicFramePr>
          <p:cNvPr id="22" name="NatRepTable" hidden="1">
            <a:extLst>
              <a:ext uri="{FF2B5EF4-FFF2-40B4-BE49-F238E27FC236}">
                <a16:creationId xmlns:a16="http://schemas.microsoft.com/office/drawing/2014/main" id="{B4C8BB48-3B1F-C294-5B93-47BEC8182BBC}"/>
              </a:ext>
            </a:extLst>
          </p:cNvPr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3326688850"/>
              </p:ext>
            </p:extLst>
          </p:nvPr>
        </p:nvGraphicFramePr>
        <p:xfrm>
          <a:off x="232050" y="236422"/>
          <a:ext cx="504000" cy="180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504000">
                  <a:extLst>
                    <a:ext uri="{9D8B030D-6E8A-4147-A177-3AD203B41FA5}">
                      <a16:colId xmlns:a16="http://schemas.microsoft.com/office/drawing/2014/main" val="3222218144"/>
                    </a:ext>
                  </a:extLst>
                </a:gridCol>
              </a:tblGrid>
              <a:tr h="180000">
                <a:tc>
                  <a:txBody>
                    <a:bodyPr/>
                    <a:lstStyle/>
                    <a:p>
                      <a:pPr algn="ctr"/>
                      <a:r>
                        <a:rPr lang="en-GB" sz="800" b="1">
                          <a:solidFill>
                            <a:srgbClr val="ED3293"/>
                          </a:solidFill>
                        </a:rPr>
                        <a:t>Nat Rep</a:t>
                      </a:r>
                      <a:endParaRPr lang="en-US" sz="800" b="1">
                        <a:solidFill>
                          <a:srgbClr val="ED3293"/>
                        </a:solidFill>
                      </a:endParaRPr>
                    </a:p>
                  </a:txBody>
                  <a:tcPr marL="0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blipFill>
                      <a:blip>
                        <a:extLst>
                          <a:ext uri="{96DAC541-7B7A-43D3-8B79-37D633B846F1}">
                            <asvg:svgBlip xmlns:asvg="http://schemas.microsoft.com/office/drawing/2016/SVG/main" r:embed="rId9"/>
                          </a:ext>
                        </a:extLst>
                      </a:blip>
                      <a:stretch>
                        <a:fillRect/>
                      </a:stretch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3393929654"/>
                  </a:ext>
                </a:extLst>
              </a:tr>
            </a:tbl>
          </a:graphicData>
        </a:graphic>
      </p:graphicFrame>
      <p:pic>
        <p:nvPicPr>
          <p:cNvPr id="11" name="MktFlag">
            <a:extLst>
              <a:ext uri="{FF2B5EF4-FFF2-40B4-BE49-F238E27FC236}">
                <a16:creationId xmlns:a16="http://schemas.microsoft.com/office/drawing/2014/main" id="{4733B7ED-0B6C-674C-6582-210930111231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0150" y="6248400"/>
            <a:ext cx="139700" cy="139700"/>
          </a:xfrm>
          <a:prstGeom prst="rect">
            <a:avLst/>
          </a:prstGeom>
        </p:spPr>
      </p:pic>
      <p:pic>
        <p:nvPicPr>
          <p:cNvPr id="25" name="PRO+Label">
            <a:extLst>
              <a:ext uri="{FF2B5EF4-FFF2-40B4-BE49-F238E27FC236}">
                <a16:creationId xmlns:a16="http://schemas.microsoft.com/office/drawing/2014/main" id="{7A4F0DFC-95D2-52B3-7249-1F7B5B5369F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44462" y="6194527"/>
            <a:ext cx="288000" cy="326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412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72" r:id="rId1"/>
    <p:sldLayoutId id="2147484573" r:id="rId2"/>
    <p:sldLayoutId id="2147484574" r:id="rId3"/>
    <p:sldLayoutId id="2147484575" r:id="rId4"/>
  </p:sldLayoutIdLst>
  <p:transition>
    <p:fade/>
  </p:transition>
  <p:hf hd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400" b="0" kern="1200">
          <a:solidFill>
            <a:schemeClr val="tx1"/>
          </a:solidFill>
          <a:latin typeface="+mn-lt"/>
          <a:ea typeface="+mj-ea"/>
          <a:cs typeface="Arial" panose="020B0604020202020204" pitchFamily="34" charset="0"/>
        </a:defRPr>
      </a:lvl1pPr>
    </p:titleStyle>
    <p:bodyStyle>
      <a:lvl1pPr marL="108000" marR="0" indent="-108000" algn="l" defTabSz="914400" rtl="0" eaLnBrk="1" fontAlgn="auto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tx2"/>
        </a:buClr>
        <a:buSzPct val="25000"/>
        <a:buFont typeface="Arial" panose="020B0604020202020204" pitchFamily="34" charset="0"/>
        <a:buChar char=" "/>
        <a:tabLst/>
        <a:defRPr sz="1400" kern="1200" baseline="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1pPr>
      <a:lvl2pPr marL="107950" indent="-107950" algn="l" defTabSz="914400" rtl="0" eaLnBrk="1" latinLnBrk="0" hangingPunct="1">
        <a:lnSpc>
          <a:spcPct val="100000"/>
        </a:lnSpc>
        <a:spcBef>
          <a:spcPts val="600"/>
        </a:spcBef>
        <a:buClr>
          <a:schemeClr val="tx2"/>
        </a:buClr>
        <a:buSzPct val="25000"/>
        <a:buFont typeface="Arial" panose="020B0604020202020204" pitchFamily="34" charset="0"/>
        <a:buChar char=" "/>
        <a:defRPr sz="1400" b="1" kern="1200">
          <a:solidFill>
            <a:schemeClr val="tx2"/>
          </a:solidFill>
          <a:latin typeface="+mn-lt"/>
          <a:ea typeface="+mn-ea"/>
          <a:cs typeface="Arial" panose="020B0604020202020204" pitchFamily="34" charset="0"/>
        </a:defRPr>
      </a:lvl2pPr>
      <a:lvl3pPr marL="358775" indent="-216000" algn="l" defTabSz="914400" rtl="0" eaLnBrk="1" latinLnBrk="0" hangingPunct="1">
        <a:lnSpc>
          <a:spcPct val="100000"/>
        </a:lnSpc>
        <a:spcBef>
          <a:spcPts val="600"/>
        </a:spcBef>
        <a:buClr>
          <a:schemeClr val="tx2"/>
        </a:buClr>
        <a:buSzPct val="10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3pPr>
      <a:lvl4pPr marL="360000" indent="-252000" algn="l" defTabSz="914400" rtl="0" eaLnBrk="1" latinLnBrk="0" hangingPunct="1">
        <a:lnSpc>
          <a:spcPct val="100000"/>
        </a:lnSpc>
        <a:spcBef>
          <a:spcPts val="600"/>
        </a:spcBef>
        <a:buClr>
          <a:schemeClr val="tx2"/>
        </a:buClr>
        <a:buSzPct val="85000"/>
        <a:buFont typeface="Wingdings" panose="05000000000000000000" pitchFamily="2" charset="2"/>
        <a:buChar char="«"/>
        <a:defRPr sz="14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4pPr>
      <a:lvl5pPr marL="631825" indent="-269875" algn="l" defTabSz="914400" rtl="0" eaLnBrk="1" latinLnBrk="0" hangingPunct="1">
        <a:lnSpc>
          <a:spcPct val="100000"/>
        </a:lnSpc>
        <a:spcBef>
          <a:spcPts val="600"/>
        </a:spcBef>
        <a:buClr>
          <a:schemeClr val="tx2"/>
        </a:buClr>
        <a:buSzPct val="100000"/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66">
          <p15:clr>
            <a:srgbClr val="5ACBF0"/>
          </p15:clr>
        </p15:guide>
        <p15:guide id="2" orient="horz" pos="164">
          <p15:clr>
            <a:srgbClr val="5ACBF0"/>
          </p15:clr>
        </p15:guide>
        <p15:guide id="3" pos="257">
          <p15:clr>
            <a:srgbClr val="5ACBF0"/>
          </p15:clr>
        </p15:guide>
        <p15:guide id="4" pos="7514">
          <p15:clr>
            <a:srgbClr val="5ACBF0"/>
          </p15:clr>
        </p15:guide>
        <p15:guide id="5" pos="7423">
          <p15:clr>
            <a:srgbClr val="5ACBF0"/>
          </p15:clr>
        </p15:guide>
        <p15:guide id="8" orient="horz" pos="3861">
          <p15:clr>
            <a:srgbClr val="5ACBF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tags" Target="../tags/tag3.xml"/><Relationship Id="rId7" Type="http://schemas.openxmlformats.org/officeDocument/2006/relationships/image" Target="../media/image5.pn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9.svg"/><Relationship Id="rId5" Type="http://schemas.openxmlformats.org/officeDocument/2006/relationships/image" Target="../media/image8.jpeg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svg"/><Relationship Id="rId13" Type="http://schemas.openxmlformats.org/officeDocument/2006/relationships/image" Target="../media/image13.svg"/><Relationship Id="rId3" Type="http://schemas.openxmlformats.org/officeDocument/2006/relationships/image" Target="../media/image10.svg"/><Relationship Id="rId7" Type="http://schemas.openxmlformats.org/officeDocument/2006/relationships/image" Target="../media/image37.svg"/><Relationship Id="rId12" Type="http://schemas.openxmlformats.org/officeDocument/2006/relationships/image" Target="../media/image12.sv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6.svg"/><Relationship Id="rId11" Type="http://schemas.openxmlformats.org/officeDocument/2006/relationships/image" Target="../media/image11.svg"/><Relationship Id="rId5" Type="http://schemas.openxmlformats.org/officeDocument/2006/relationships/image" Target="../media/image35.svg"/><Relationship Id="rId10" Type="http://schemas.openxmlformats.org/officeDocument/2006/relationships/image" Target="../media/image40.svg"/><Relationship Id="rId4" Type="http://schemas.openxmlformats.org/officeDocument/2006/relationships/image" Target="../media/image34.emf"/><Relationship Id="rId9" Type="http://schemas.openxmlformats.org/officeDocument/2006/relationships/image" Target="../media/image39.svg"/><Relationship Id="rId14" Type="http://schemas.openxmlformats.org/officeDocument/2006/relationships/image" Target="../media/image14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5" Type="http://schemas.openxmlformats.org/officeDocument/2006/relationships/chart" Target="../charts/chart5.xml"/><Relationship Id="rId4" Type="http://schemas.openxmlformats.org/officeDocument/2006/relationships/image" Target="../media/image10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s://testyourad.com/contact/" TargetMode="External"/><Relationship Id="rId13" Type="http://schemas.openxmlformats.org/officeDocument/2006/relationships/image" Target="../media/image47.png"/><Relationship Id="rId3" Type="http://schemas.openxmlformats.org/officeDocument/2006/relationships/tags" Target="../tags/tag7.xml"/><Relationship Id="rId7" Type="http://schemas.openxmlformats.org/officeDocument/2006/relationships/image" Target="../media/image43.svg"/><Relationship Id="rId12" Type="http://schemas.openxmlformats.org/officeDocument/2006/relationships/image" Target="../media/image46.png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notesSlide" Target="../notesSlides/notesSlide12.xml"/><Relationship Id="rId11" Type="http://schemas.openxmlformats.org/officeDocument/2006/relationships/image" Target="../media/image45.png"/><Relationship Id="rId5" Type="http://schemas.openxmlformats.org/officeDocument/2006/relationships/slideLayout" Target="../slideLayouts/slideLayout1.xml"/><Relationship Id="rId10" Type="http://schemas.openxmlformats.org/officeDocument/2006/relationships/image" Target="../media/image44.png"/><Relationship Id="rId4" Type="http://schemas.openxmlformats.org/officeDocument/2006/relationships/tags" Target="../tags/tag8.xml"/><Relationship Id="rId9" Type="http://schemas.openxmlformats.org/officeDocument/2006/relationships/hyperlink" Target="https://app-s1g-prd-upv2-ui-01.azurewebsites.net/terms-and-conditions" TargetMode="External"/><Relationship Id="rId14" Type="http://schemas.openxmlformats.org/officeDocument/2006/relationships/image" Target="../media/image4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13" Type="http://schemas.openxmlformats.org/officeDocument/2006/relationships/image" Target="../media/image20.svg"/><Relationship Id="rId18" Type="http://schemas.openxmlformats.org/officeDocument/2006/relationships/image" Target="../media/image25.svg"/><Relationship Id="rId3" Type="http://schemas.openxmlformats.org/officeDocument/2006/relationships/image" Target="../media/image10.svg"/><Relationship Id="rId21" Type="http://schemas.openxmlformats.org/officeDocument/2006/relationships/image" Target="../media/image28.svg"/><Relationship Id="rId7" Type="http://schemas.openxmlformats.org/officeDocument/2006/relationships/image" Target="../media/image14.svg"/><Relationship Id="rId12" Type="http://schemas.openxmlformats.org/officeDocument/2006/relationships/image" Target="../media/image19.svg"/><Relationship Id="rId17" Type="http://schemas.openxmlformats.org/officeDocument/2006/relationships/image" Target="../media/image24.sv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23.svg"/><Relationship Id="rId20" Type="http://schemas.openxmlformats.org/officeDocument/2006/relationships/image" Target="../media/image27.sv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3.svg"/><Relationship Id="rId11" Type="http://schemas.openxmlformats.org/officeDocument/2006/relationships/image" Target="../media/image18.svg"/><Relationship Id="rId5" Type="http://schemas.openxmlformats.org/officeDocument/2006/relationships/image" Target="../media/image12.svg"/><Relationship Id="rId15" Type="http://schemas.openxmlformats.org/officeDocument/2006/relationships/image" Target="../media/image22.svg"/><Relationship Id="rId10" Type="http://schemas.openxmlformats.org/officeDocument/2006/relationships/image" Target="../media/image17.svg"/><Relationship Id="rId19" Type="http://schemas.openxmlformats.org/officeDocument/2006/relationships/image" Target="../media/image26.svg"/><Relationship Id="rId4" Type="http://schemas.openxmlformats.org/officeDocument/2006/relationships/image" Target="../media/image11.svg"/><Relationship Id="rId9" Type="http://schemas.openxmlformats.org/officeDocument/2006/relationships/image" Target="../media/image16.svg"/><Relationship Id="rId14" Type="http://schemas.openxmlformats.org/officeDocument/2006/relationships/image" Target="../media/image21.svg"/><Relationship Id="rId22" Type="http://schemas.openxmlformats.org/officeDocument/2006/relationships/image" Target="../media/image29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svg"/><Relationship Id="rId7" Type="http://schemas.openxmlformats.org/officeDocument/2006/relationships/image" Target="../media/image29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8.svg"/><Relationship Id="rId5" Type="http://schemas.openxmlformats.org/officeDocument/2006/relationships/image" Target="../media/image27.svg"/><Relationship Id="rId4" Type="http://schemas.openxmlformats.org/officeDocument/2006/relationships/image" Target="../media/image26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svg"/><Relationship Id="rId3" Type="http://schemas.openxmlformats.org/officeDocument/2006/relationships/image" Target="../media/image30.png"/><Relationship Id="rId7" Type="http://schemas.openxmlformats.org/officeDocument/2006/relationships/image" Target="../media/image23.sv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2.svg"/><Relationship Id="rId5" Type="http://schemas.openxmlformats.org/officeDocument/2006/relationships/image" Target="../media/image21.svg"/><Relationship Id="rId4" Type="http://schemas.openxmlformats.org/officeDocument/2006/relationships/image" Target="../media/image20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7" Type="http://schemas.openxmlformats.org/officeDocument/2006/relationships/image" Target="../media/image19.sv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svg"/><Relationship Id="rId5" Type="http://schemas.openxmlformats.org/officeDocument/2006/relationships/image" Target="../media/image17.svg"/><Relationship Id="rId4" Type="http://schemas.openxmlformats.org/officeDocument/2006/relationships/image" Target="../media/image16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7" Type="http://schemas.openxmlformats.org/officeDocument/2006/relationships/image" Target="../media/image14.sv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3.svg"/><Relationship Id="rId5" Type="http://schemas.openxmlformats.org/officeDocument/2006/relationships/image" Target="../media/image12.svg"/><Relationship Id="rId4" Type="http://schemas.openxmlformats.org/officeDocument/2006/relationships/image" Target="../media/image11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image" Target="../media/image32.jpg"/><Relationship Id="rId5" Type="http://schemas.openxmlformats.org/officeDocument/2006/relationships/chart" Target="../charts/chart1.xml"/><Relationship Id="rId4" Type="http://schemas.openxmlformats.org/officeDocument/2006/relationships/image" Target="../media/image31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AdThumbnail">
            <a:extLst>
              <a:ext uri="{FF2B5EF4-FFF2-40B4-BE49-F238E27FC236}">
                <a16:creationId xmlns:a16="http://schemas.microsoft.com/office/drawing/2014/main" id="{1A6896E6-D77E-DA77-64B0-DFC15524F52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8386" y="1828800"/>
            <a:ext cx="635229" cy="1130300"/>
          </a:xfrm>
          <a:prstGeom prst="rect">
            <a:avLst/>
          </a:prstGeom>
        </p:spPr>
      </p:pic>
      <p:sp>
        <p:nvSpPr>
          <p:cNvPr id="15" name="View PRO+Report">
            <a:hlinkClick r:id="" action="ppaction://hlinkshowjump?jump=nextslide" tooltip="View The Report"/>
            <a:extLst>
              <a:ext uri="{FF2B5EF4-FFF2-40B4-BE49-F238E27FC236}">
                <a16:creationId xmlns:a16="http://schemas.microsoft.com/office/drawing/2014/main" id="{01C554EA-3326-C143-1A73-189392746168}"/>
              </a:ext>
            </a:extLst>
          </p:cNvPr>
          <p:cNvSpPr/>
          <p:nvPr>
            <p:custDataLst>
              <p:tags r:id="rId1"/>
            </p:custDataLst>
          </p:nvPr>
        </p:nvSpPr>
        <p:spPr bwMode="gray">
          <a:xfrm>
            <a:off x="5027596" y="5097006"/>
            <a:ext cx="2136808" cy="521982"/>
          </a:xfrm>
          <a:prstGeom prst="roundRect">
            <a:avLst>
              <a:gd name="adj" fmla="val 50000"/>
            </a:avLst>
          </a:prstGeom>
          <a:solidFill>
            <a:srgbClr val="ED3293"/>
          </a:solidFill>
          <a:ln w="19050">
            <a:solidFill>
              <a:srgbClr val="FCC60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typeface="+mn-ea"/>
                <a:cs typeface="+mn-cs"/>
              </a:rPr>
              <a:t>View The Pro+ Report</a:t>
            </a:r>
          </a:p>
        </p:txBody>
      </p:sp>
      <p:sp>
        <p:nvSpPr>
          <p:cNvPr id="10" name="PRO REPORT label">
            <a:extLst>
              <a:ext uri="{FF2B5EF4-FFF2-40B4-BE49-F238E27FC236}">
                <a16:creationId xmlns:a16="http://schemas.microsoft.com/office/drawing/2014/main" id="{2D30B68A-0919-4165-8880-1557FA78FC50}"/>
              </a:ext>
            </a:extLst>
          </p:cNvPr>
          <p:cNvSpPr/>
          <p:nvPr>
            <p:custDataLst>
              <p:tags r:id="rId2"/>
            </p:custDataLst>
          </p:nvPr>
        </p:nvSpPr>
        <p:spPr bwMode="gray">
          <a:xfrm>
            <a:off x="5629175" y="5011285"/>
            <a:ext cx="933650" cy="191107"/>
          </a:xfrm>
          <a:prstGeom prst="roundRect">
            <a:avLst>
              <a:gd name="adj" fmla="val 50000"/>
            </a:avLst>
          </a:prstGeom>
          <a:solidFill>
            <a:srgbClr val="FCC600"/>
          </a:solidFill>
          <a:ln w="12700">
            <a:solidFill>
              <a:srgbClr val="ED3293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>
                <a:ln>
                  <a:noFill/>
                </a:ln>
                <a:solidFill>
                  <a:srgbClr val="ED3293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PRO REPORT</a:t>
            </a:r>
          </a:p>
        </p:txBody>
      </p:sp>
      <p:sp>
        <p:nvSpPr>
          <p:cNvPr id="3" name="AdNameTitle">
            <a:extLst>
              <a:ext uri="{FF2B5EF4-FFF2-40B4-BE49-F238E27FC236}">
                <a16:creationId xmlns:a16="http://schemas.microsoft.com/office/drawing/2014/main" id="{C6D05416-FD3D-4C9A-AABE-2145EA214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3888021"/>
            <a:ext cx="11376023" cy="867958"/>
          </a:xfrm>
        </p:spPr>
        <p:txBody>
          <a:bodyPr anchor="ctr">
            <a:normAutofit/>
          </a:bodyPr>
          <a:lstStyle/>
          <a:p>
            <a:pPr algn="ctr"/>
            <a:r>
              <a:rPr lang="en-GB" sz="2800" b="1">
                <a:solidFill>
                  <a:schemeClr val="tx1"/>
                </a:solidFill>
                <a:latin typeface="+mj-lt"/>
              </a:rPr>
              <a:t>Toad in the Hole</a:t>
            </a:r>
          </a:p>
        </p:txBody>
      </p:sp>
      <p:sp>
        <p:nvSpPr>
          <p:cNvPr id="5" name="ClientName">
            <a:extLst>
              <a:ext uri="{FF2B5EF4-FFF2-40B4-BE49-F238E27FC236}">
                <a16:creationId xmlns:a16="http://schemas.microsoft.com/office/drawing/2014/main" id="{2FD9DF06-1C6E-49EF-AAD2-968B7882CC8E}"/>
              </a:ext>
            </a:extLst>
          </p:cNvPr>
          <p:cNvSpPr txBox="1"/>
          <p:nvPr/>
        </p:nvSpPr>
        <p:spPr>
          <a:xfrm>
            <a:off x="407987" y="3474180"/>
            <a:ext cx="11376024" cy="360850"/>
          </a:xfrm>
          <a:prstGeom prst="rect">
            <a:avLst/>
          </a:prstGeom>
          <a:noFill/>
          <a:ln w="3175">
            <a:noFill/>
            <a:prstDash val="solid"/>
            <a:miter lim="800000"/>
          </a:ln>
        </p:spPr>
        <p:txBody>
          <a:bodyPr vert="horz" wrap="square" lIns="72000" tIns="72000" rIns="72000" bIns="7200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rgbClr val="EAEAEA"/>
              </a:buClr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typeface="+mn-ea"/>
                <a:cs typeface="+mn-cs"/>
              </a:rPr>
              <a:t>Richmond</a:t>
            </a:r>
          </a:p>
        </p:txBody>
      </p:sp>
      <p:grpSp>
        <p:nvGrpSpPr>
          <p:cNvPr id="12" name="Label Group to Centre">
            <a:extLst>
              <a:ext uri="{FF2B5EF4-FFF2-40B4-BE49-F238E27FC236}">
                <a16:creationId xmlns:a16="http://schemas.microsoft.com/office/drawing/2014/main" id="{5C6197F5-9C58-AF9B-8743-CED95C36E19E}"/>
              </a:ext>
            </a:extLst>
          </p:cNvPr>
          <p:cNvGrpSpPr/>
          <p:nvPr/>
        </p:nvGrpSpPr>
        <p:grpSpPr>
          <a:xfrm>
            <a:off x="5179892" y="3210704"/>
            <a:ext cx="1832216" cy="173117"/>
            <a:chOff x="4963788" y="2535715"/>
            <a:chExt cx="1832216" cy="173117"/>
          </a:xfrm>
        </p:grpSpPr>
        <p:sp>
          <p:nvSpPr>
            <p:cNvPr id="4" name="CreativeStage">
              <a:extLst>
                <a:ext uri="{FF2B5EF4-FFF2-40B4-BE49-F238E27FC236}">
                  <a16:creationId xmlns:a16="http://schemas.microsoft.com/office/drawing/2014/main" id="{9EC77991-08B0-4BA4-B024-E83955D6C551}"/>
                </a:ext>
              </a:extLst>
            </p:cNvPr>
            <p:cNvSpPr>
              <a:spLocks/>
            </p:cNvSpPr>
            <p:nvPr/>
          </p:nvSpPr>
          <p:spPr bwMode="gray">
            <a:xfrm>
              <a:off x="5977921" y="2535715"/>
              <a:ext cx="818083" cy="173117"/>
            </a:xfrm>
            <a:prstGeom prst="roundRect">
              <a:avLst>
                <a:gd name="adj" fmla="val 50000"/>
              </a:avLst>
            </a:prstGeom>
            <a:solidFill>
              <a:srgbClr val="FFFFFF"/>
            </a:solidFill>
            <a:ln w="19050">
              <a:solidFill>
                <a:srgbClr val="ED3293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36000" tIns="0" rIns="36000" bIns="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1" i="0" u="none" strike="noStrike" kern="1200" cap="all" spc="0" normalizeH="0" noProof="0">
                  <a:ln>
                    <a:noFill/>
                  </a:ln>
                  <a:solidFill>
                    <a:srgbClr val="ED3293"/>
                  </a:solidFill>
                  <a:effectLst/>
                  <a:uLnTx/>
                  <a:uFillTx/>
                  <a:ea typeface="+mn-ea"/>
                  <a:cs typeface="+mn-cs"/>
                </a:rPr>
                <a:t>Finished Film</a:t>
              </a:r>
            </a:p>
          </p:txBody>
        </p:sp>
        <p:sp>
          <p:nvSpPr>
            <p:cNvPr id="2" name="AdType">
              <a:extLst>
                <a:ext uri="{FF2B5EF4-FFF2-40B4-BE49-F238E27FC236}">
                  <a16:creationId xmlns:a16="http://schemas.microsoft.com/office/drawing/2014/main" id="{491E2987-7558-3BF0-D406-787F58E5D692}"/>
                </a:ext>
              </a:extLst>
            </p:cNvPr>
            <p:cNvSpPr>
              <a:spLocks/>
            </p:cNvSpPr>
            <p:nvPr/>
          </p:nvSpPr>
          <p:spPr bwMode="gray">
            <a:xfrm>
              <a:off x="4963788" y="2535715"/>
              <a:ext cx="936645" cy="173117"/>
            </a:xfrm>
            <a:prstGeom prst="roundRect">
              <a:avLst>
                <a:gd name="adj" fmla="val 50000"/>
              </a:avLst>
            </a:prstGeom>
            <a:solidFill>
              <a:srgbClr val="FFFFFF"/>
            </a:solidFill>
            <a:ln w="19050">
              <a:solidFill>
                <a:srgbClr val="ED3293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36000" tIns="0" rIns="36000" bIns="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1" i="0" u="none" strike="noStrike" kern="1200" cap="all" spc="0" normalizeH="0" noProof="0">
                  <a:ln>
                    <a:noFill/>
                  </a:ln>
                  <a:solidFill>
                    <a:srgbClr val="ED3293"/>
                  </a:solidFill>
                  <a:effectLst/>
                  <a:uLnTx/>
                  <a:uFillTx/>
                  <a:ea typeface="+mn-ea"/>
                  <a:cs typeface="+mn-cs"/>
                </a:rPr>
                <a:t>Outdoor Image</a:t>
              </a:r>
            </a:p>
          </p:txBody>
        </p:sp>
      </p:grpSp>
      <p:pic>
        <p:nvPicPr>
          <p:cNvPr id="9" name="TYA logo">
            <a:extLst>
              <a:ext uri="{FF2B5EF4-FFF2-40B4-BE49-F238E27FC236}">
                <a16:creationId xmlns:a16="http://schemas.microsoft.com/office/drawing/2014/main" id="{E501C2F1-9DAD-8636-803D-B771AD82D1B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102599" y="476572"/>
            <a:ext cx="1986803" cy="509437"/>
          </a:xfrm>
          <a:prstGeom prst="rect">
            <a:avLst/>
          </a:prstGeom>
        </p:spPr>
      </p:pic>
      <p:pic>
        <p:nvPicPr>
          <p:cNvPr id="18" name="MktFlag">
            <a:extLst>
              <a:ext uri="{FF2B5EF4-FFF2-40B4-BE49-F238E27FC236}">
                <a16:creationId xmlns:a16="http://schemas.microsoft.com/office/drawing/2014/main" id="{DA347AB4-C39E-4EDF-71DC-3B076B2978C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9571" y="2692400"/>
            <a:ext cx="177800" cy="177800"/>
          </a:xfrm>
          <a:prstGeom prst="rect">
            <a:avLst/>
          </a:prstGeom>
        </p:spPr>
      </p:pic>
      <p:sp>
        <p:nvSpPr>
          <p:cNvPr id="13" name="PRO+ REPORT label">
            <a:extLst>
              <a:ext uri="{FF2B5EF4-FFF2-40B4-BE49-F238E27FC236}">
                <a16:creationId xmlns:a16="http://schemas.microsoft.com/office/drawing/2014/main" id="{68AAE16E-3477-C8E1-8C54-FA1079703ACC}"/>
              </a:ext>
            </a:extLst>
          </p:cNvPr>
          <p:cNvSpPr/>
          <p:nvPr>
            <p:custDataLst>
              <p:tags r:id="rId3"/>
            </p:custDataLst>
          </p:nvPr>
        </p:nvSpPr>
        <p:spPr bwMode="gray">
          <a:xfrm>
            <a:off x="5629175" y="5014884"/>
            <a:ext cx="933650" cy="191107"/>
          </a:xfrm>
          <a:prstGeom prst="roundRect">
            <a:avLst>
              <a:gd name="adj" fmla="val 50000"/>
            </a:avLst>
          </a:prstGeom>
          <a:solidFill>
            <a:srgbClr val="FCC600"/>
          </a:solidFill>
          <a:ln w="12700">
            <a:solidFill>
              <a:srgbClr val="ED3293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>
                <a:ln>
                  <a:noFill/>
                </a:ln>
                <a:solidFill>
                  <a:srgbClr val="ED3293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PRO+ REPORT</a:t>
            </a:r>
          </a:p>
        </p:txBody>
      </p:sp>
      <p:pic>
        <p:nvPicPr>
          <p:cNvPr id="8" name="PRO+Label">
            <a:extLst>
              <a:ext uri="{FF2B5EF4-FFF2-40B4-BE49-F238E27FC236}">
                <a16:creationId xmlns:a16="http://schemas.microsoft.com/office/drawing/2014/main" id="{33A05549-D175-4003-EB4B-0E93403AB9E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895371" y="1726808"/>
            <a:ext cx="432000" cy="490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3680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2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3" presetClass="emph" presetSubtype="1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0" dur="2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sosceles Triangle 4">
            <a:extLst>
              <a:ext uri="{FF2B5EF4-FFF2-40B4-BE49-F238E27FC236}">
                <a16:creationId xmlns:a16="http://schemas.microsoft.com/office/drawing/2014/main" id="{F4648D9A-B39E-4489-BF5E-1682C6D4943A}"/>
              </a:ext>
            </a:extLst>
          </p:cNvPr>
          <p:cNvSpPr/>
          <p:nvPr/>
        </p:nvSpPr>
        <p:spPr bwMode="gray">
          <a:xfrm>
            <a:off x="4761960" y="5602720"/>
            <a:ext cx="2681100" cy="1255280"/>
          </a:xfrm>
          <a:prstGeom prst="triangle">
            <a:avLst/>
          </a:prstGeom>
          <a:solidFill>
            <a:srgbClr val="EEEEEE"/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en-GB" err="1">
              <a:solidFill>
                <a:schemeClr val="bg1"/>
              </a:solidFill>
            </a:endParaRP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DAC831F9-194F-468F-BF69-C54A84F7E99C}"/>
              </a:ext>
            </a:extLst>
          </p:cNvPr>
          <p:cNvSpPr txBox="1"/>
          <p:nvPr/>
        </p:nvSpPr>
        <p:spPr>
          <a:xfrm>
            <a:off x="8255953" y="3627767"/>
            <a:ext cx="2793416" cy="869140"/>
          </a:xfrm>
          <a:prstGeom prst="rect">
            <a:avLst/>
          </a:prstGeom>
          <a:noFill/>
          <a:ln w="3175">
            <a:noFill/>
            <a:prstDash val="solid"/>
            <a:miter lim="800000"/>
          </a:ln>
        </p:spPr>
        <p:txBody>
          <a:bodyPr wrap="square" lIns="72000" tIns="36000" rIns="72000" bIns="36000">
            <a:spAutoFit/>
          </a:bodyPr>
          <a:lstStyle/>
          <a:p>
            <a:pPr lvl="0" algn="ctr">
              <a:spcBef>
                <a:spcPts val="1200"/>
              </a:spcBef>
              <a:buClr>
                <a:srgbClr val="ED3293"/>
              </a:buClr>
            </a:pPr>
            <a:r>
              <a:rPr lang="en-GB" sz="1600">
                <a:solidFill>
                  <a:srgbClr val="292929"/>
                </a:solidFill>
                <a:sym typeface="Arial" panose="020B0604020202020204" pitchFamily="34" charset="0"/>
                <a:rtl val="0"/>
              </a:rPr>
              <a:t>Emotional Intensity</a:t>
            </a:r>
          </a:p>
          <a:p>
            <a:pPr algn="ctr">
              <a:lnSpc>
                <a:spcPts val="1600"/>
              </a:lnSpc>
              <a:spcBef>
                <a:spcPts val="1000"/>
              </a:spcBef>
              <a:buClr>
                <a:srgbClr val="ED3293"/>
              </a:buClr>
            </a:pPr>
            <a:r>
              <a:rPr lang="en-GB" sz="1100">
                <a:solidFill>
                  <a:schemeClr val="bg1">
                    <a:lumMod val="50000"/>
                  </a:schemeClr>
                </a:solidFill>
                <a:sym typeface="Arial" panose="020B0604020202020204" pitchFamily="34" charset="0"/>
                <a:rtl val="0"/>
              </a:rPr>
              <a:t>Measures intensity</a:t>
            </a:r>
            <a:br>
              <a:rPr lang="en-GB" sz="1100">
                <a:solidFill>
                  <a:schemeClr val="bg1">
                    <a:lumMod val="50000"/>
                  </a:schemeClr>
                </a:solidFill>
                <a:sym typeface="Arial" panose="020B0604020202020204" pitchFamily="34" charset="0"/>
                <a:rtl val="0"/>
              </a:rPr>
            </a:br>
            <a:r>
              <a:rPr lang="en-GB" sz="1100">
                <a:solidFill>
                  <a:schemeClr val="bg1">
                    <a:lumMod val="50000"/>
                  </a:schemeClr>
                </a:solidFill>
                <a:sym typeface="Arial" panose="020B0604020202020204" pitchFamily="34" charset="0"/>
                <a:rtl val="0"/>
              </a:rPr>
              <a:t>of emotions felt towards the ad</a:t>
            </a:r>
          </a:p>
        </p:txBody>
      </p:sp>
      <p:sp>
        <p:nvSpPr>
          <p:cNvPr id="53" name="ExceptionalIntensityShape">
            <a:extLst>
              <a:ext uri="{FF2B5EF4-FFF2-40B4-BE49-F238E27FC236}">
                <a16:creationId xmlns:a16="http://schemas.microsoft.com/office/drawing/2014/main" id="{00FBE159-34AB-452C-AC04-0B7F3B32A598}"/>
              </a:ext>
            </a:extLst>
          </p:cNvPr>
          <p:cNvSpPr>
            <a:spLocks noChangeAspect="1"/>
          </p:cNvSpPr>
          <p:nvPr/>
        </p:nvSpPr>
        <p:spPr bwMode="gray">
          <a:xfrm>
            <a:off x="9316417" y="2907375"/>
            <a:ext cx="612000" cy="612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339966"/>
            </a:solidFill>
            <a:miter lim="800000"/>
          </a:ln>
          <a:effectLst>
            <a:glow rad="254000">
              <a:srgbClr val="339966">
                <a:alpha val="3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en-GB" sz="1600">
                <a:solidFill>
                  <a:srgbClr val="339966"/>
                </a:solidFill>
                <a:latin typeface="Arial Black" panose="020B0A04020102020204" pitchFamily="34" charset="0"/>
              </a:rPr>
              <a:t>1.59</a:t>
            </a:r>
          </a:p>
        </p:txBody>
      </p:sp>
      <p:sp>
        <p:nvSpPr>
          <p:cNvPr id="59" name="StrongIntensityShape" hidden="1">
            <a:extLst>
              <a:ext uri="{FF2B5EF4-FFF2-40B4-BE49-F238E27FC236}">
                <a16:creationId xmlns:a16="http://schemas.microsoft.com/office/drawing/2014/main" id="{025328EF-F106-495E-8F25-674E093D409E}"/>
              </a:ext>
            </a:extLst>
          </p:cNvPr>
          <p:cNvSpPr>
            <a:spLocks noChangeAspect="1"/>
          </p:cNvSpPr>
          <p:nvPr/>
        </p:nvSpPr>
        <p:spPr bwMode="gray">
          <a:xfrm>
            <a:off x="9316417" y="2907375"/>
            <a:ext cx="612000" cy="612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99CC00"/>
            </a:solidFill>
            <a:miter lim="800000"/>
          </a:ln>
          <a:effectLst>
            <a:glow rad="254000">
              <a:srgbClr val="99CC00">
                <a:alpha val="3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en-GB" sz="1600">
                <a:solidFill>
                  <a:srgbClr val="99CC00"/>
                </a:solidFill>
                <a:latin typeface="Arial Black" panose="020B0A04020102020204" pitchFamily="34" charset="0"/>
              </a:rPr>
              <a:t>#.##</a:t>
            </a:r>
          </a:p>
        </p:txBody>
      </p:sp>
      <p:sp>
        <p:nvSpPr>
          <p:cNvPr id="60" name="GoodIntensityShape" hidden="1">
            <a:extLst>
              <a:ext uri="{FF2B5EF4-FFF2-40B4-BE49-F238E27FC236}">
                <a16:creationId xmlns:a16="http://schemas.microsoft.com/office/drawing/2014/main" id="{F0BD3863-DF46-474A-83AB-F0047B4A93FD}"/>
              </a:ext>
            </a:extLst>
          </p:cNvPr>
          <p:cNvSpPr>
            <a:spLocks noChangeAspect="1"/>
          </p:cNvSpPr>
          <p:nvPr/>
        </p:nvSpPr>
        <p:spPr bwMode="gray">
          <a:xfrm>
            <a:off x="9316417" y="2907375"/>
            <a:ext cx="612000" cy="612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FCC600"/>
            </a:solidFill>
            <a:miter lim="800000"/>
          </a:ln>
          <a:effectLst>
            <a:glow rad="254000">
              <a:srgbClr val="FCC600">
                <a:alpha val="3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en-GB" sz="1600">
                <a:solidFill>
                  <a:srgbClr val="FCC600"/>
                </a:solidFill>
                <a:latin typeface="Arial Black" panose="020B0A04020102020204" pitchFamily="34" charset="0"/>
              </a:rPr>
              <a:t>#.##</a:t>
            </a:r>
          </a:p>
        </p:txBody>
      </p:sp>
      <p:sp>
        <p:nvSpPr>
          <p:cNvPr id="61" name="ModestIntensityShape" hidden="1">
            <a:extLst>
              <a:ext uri="{FF2B5EF4-FFF2-40B4-BE49-F238E27FC236}">
                <a16:creationId xmlns:a16="http://schemas.microsoft.com/office/drawing/2014/main" id="{37C7368E-8266-4A91-AD9B-76A3742798BB}"/>
              </a:ext>
            </a:extLst>
          </p:cNvPr>
          <p:cNvSpPr>
            <a:spLocks noChangeAspect="1"/>
          </p:cNvSpPr>
          <p:nvPr/>
        </p:nvSpPr>
        <p:spPr bwMode="gray">
          <a:xfrm>
            <a:off x="9316417" y="2907375"/>
            <a:ext cx="612000" cy="612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FF8200"/>
            </a:solidFill>
            <a:miter lim="800000"/>
          </a:ln>
          <a:effectLst>
            <a:glow rad="254000">
              <a:srgbClr val="FF8200">
                <a:alpha val="3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en-GB" sz="1600">
                <a:solidFill>
                  <a:srgbClr val="FF8200"/>
                </a:solidFill>
                <a:latin typeface="Arial Black" panose="020B0A04020102020204" pitchFamily="34" charset="0"/>
              </a:rPr>
              <a:t>#.##</a:t>
            </a:r>
          </a:p>
        </p:txBody>
      </p:sp>
      <p:sp>
        <p:nvSpPr>
          <p:cNvPr id="62" name="LowIntensityShape" hidden="1">
            <a:extLst>
              <a:ext uri="{FF2B5EF4-FFF2-40B4-BE49-F238E27FC236}">
                <a16:creationId xmlns:a16="http://schemas.microsoft.com/office/drawing/2014/main" id="{A66D6B90-CDBD-49BA-903B-337E02223CEA}"/>
              </a:ext>
            </a:extLst>
          </p:cNvPr>
          <p:cNvSpPr>
            <a:spLocks noChangeAspect="1"/>
          </p:cNvSpPr>
          <p:nvPr/>
        </p:nvSpPr>
        <p:spPr bwMode="gray">
          <a:xfrm>
            <a:off x="9316417" y="2907375"/>
            <a:ext cx="612000" cy="612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FF5050"/>
            </a:solidFill>
            <a:miter lim="800000"/>
          </a:ln>
          <a:effectLst>
            <a:glow rad="254000">
              <a:srgbClr val="FF5050">
                <a:alpha val="3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en-GB" sz="1600">
                <a:solidFill>
                  <a:srgbClr val="FF5050"/>
                </a:solidFill>
                <a:latin typeface="Arial Black" panose="020B0A04020102020204" pitchFamily="34" charset="0"/>
              </a:rPr>
              <a:t>#.##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23051CB1-6428-4D24-A052-2EA71B0A9E91}"/>
              </a:ext>
            </a:extLst>
          </p:cNvPr>
          <p:cNvSpPr txBox="1"/>
          <p:nvPr/>
        </p:nvSpPr>
        <p:spPr>
          <a:xfrm>
            <a:off x="953886" y="3627767"/>
            <a:ext cx="3386864" cy="838362"/>
          </a:xfrm>
          <a:prstGeom prst="rect">
            <a:avLst/>
          </a:prstGeom>
          <a:noFill/>
          <a:ln w="3175">
            <a:noFill/>
            <a:prstDash val="solid"/>
            <a:miter lim="800000"/>
          </a:ln>
        </p:spPr>
        <p:txBody>
          <a:bodyPr wrap="square" lIns="72000" tIns="36000" rIns="72000" bIns="36000">
            <a:spAutoFit/>
          </a:bodyPr>
          <a:lstStyle/>
          <a:p>
            <a:pPr lvl="0" algn="ctr">
              <a:spcBef>
                <a:spcPts val="1000"/>
              </a:spcBef>
              <a:buClr>
                <a:srgbClr val="ED3293"/>
              </a:buClr>
            </a:pPr>
            <a:r>
              <a:rPr lang="en-GB" sz="1600">
                <a:solidFill>
                  <a:srgbClr val="292929"/>
                </a:solidFill>
                <a:sym typeface="Arial" panose="020B0604020202020204" pitchFamily="34" charset="0"/>
                <a:rtl val="0"/>
              </a:rPr>
              <a:t>Fast Fluency</a:t>
            </a:r>
          </a:p>
          <a:p>
            <a:pPr algn="ctr">
              <a:lnSpc>
                <a:spcPts val="1600"/>
              </a:lnSpc>
              <a:spcBef>
                <a:spcPts val="1000"/>
              </a:spcBef>
              <a:buClr>
                <a:srgbClr val="ED3293"/>
              </a:buClr>
            </a:pPr>
            <a:r>
              <a:rPr lang="en-GB" sz="1100">
                <a:solidFill>
                  <a:schemeClr val="bg1">
                    <a:lumMod val="50000"/>
                  </a:schemeClr>
                </a:solidFill>
                <a:sym typeface="Arial" panose="020B0604020202020204" pitchFamily="34" charset="0"/>
                <a:rtl val="0"/>
              </a:rPr>
              <a:t>Measures strength and speed</a:t>
            </a:r>
            <a:br>
              <a:rPr lang="en-GB" sz="1100">
                <a:solidFill>
                  <a:schemeClr val="bg1">
                    <a:lumMod val="50000"/>
                  </a:schemeClr>
                </a:solidFill>
                <a:sym typeface="Arial" panose="020B0604020202020204" pitchFamily="34" charset="0"/>
                <a:rtl val="0"/>
              </a:rPr>
            </a:br>
            <a:r>
              <a:rPr lang="en-GB" sz="1100">
                <a:solidFill>
                  <a:schemeClr val="bg1">
                    <a:lumMod val="50000"/>
                  </a:schemeClr>
                </a:solidFill>
                <a:sym typeface="Arial" panose="020B0604020202020204" pitchFamily="34" charset="0"/>
                <a:rtl val="0"/>
              </a:rPr>
              <a:t>of brand recognition in the ad</a:t>
            </a:r>
            <a:endParaRPr lang="en-GB" sz="1100">
              <a:solidFill>
                <a:schemeClr val="bg1">
                  <a:lumMod val="50000"/>
                </a:schemeClr>
              </a:solidFill>
              <a:highlight>
                <a:srgbClr val="FFFF00"/>
              </a:highlight>
              <a:sym typeface="Arial" panose="020B0604020202020204" pitchFamily="34" charset="0"/>
              <a:rtl val="0"/>
            </a:endParaRPr>
          </a:p>
        </p:txBody>
      </p:sp>
      <p:sp>
        <p:nvSpPr>
          <p:cNvPr id="54" name="xFast Exceptional">
            <a:extLst>
              <a:ext uri="{FF2B5EF4-FFF2-40B4-BE49-F238E27FC236}">
                <a16:creationId xmlns:a16="http://schemas.microsoft.com/office/drawing/2014/main" id="{84CCC00D-DE63-4286-BA08-7C186B78A76D}"/>
              </a:ext>
            </a:extLst>
          </p:cNvPr>
          <p:cNvSpPr>
            <a:spLocks/>
          </p:cNvSpPr>
          <p:nvPr/>
        </p:nvSpPr>
        <p:spPr bwMode="gray">
          <a:xfrm>
            <a:off x="2262479" y="2847852"/>
            <a:ext cx="720000" cy="720000"/>
          </a:xfrm>
          <a:prstGeom prst="rect">
            <a:avLst/>
          </a:pr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w="3175">
            <a:noFill/>
            <a:prstDash val="solid"/>
            <a:miter lim="800000"/>
          </a:ln>
        </p:spPr>
        <p:txBody>
          <a:bodyPr vert="horz" wrap="none" lIns="0" tIns="0" rIns="0" bIns="0" rtlCol="0" anchor="ctr" anchorCtr="0">
            <a:noAutofit/>
          </a:bodyPr>
          <a:lstStyle/>
          <a:p>
            <a:pPr algn="ctr">
              <a:spcBef>
                <a:spcPts val="600"/>
              </a:spcBef>
              <a:tabLst>
                <a:tab pos="542925" algn="l"/>
                <a:tab pos="714375" algn="l"/>
              </a:tabLst>
            </a:pPr>
            <a:r>
              <a:rPr lang="en-GB" sz="1600">
                <a:solidFill>
                  <a:srgbClr val="339966"/>
                </a:solidFill>
                <a:latin typeface="Arial Black" panose="020B0A04020102020204" pitchFamily="34" charset="0"/>
              </a:rPr>
              <a:t>82</a:t>
            </a:r>
          </a:p>
        </p:txBody>
      </p:sp>
      <p:graphicFrame>
        <p:nvGraphicFramePr>
          <p:cNvPr id="4" name="SpikeRatingTable">
            <a:extLst>
              <a:ext uri="{FF2B5EF4-FFF2-40B4-BE49-F238E27FC236}">
                <a16:creationId xmlns:a16="http://schemas.microsoft.com/office/drawing/2014/main" id="{42685C7B-6D16-4715-8488-4631F75D7E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0062464"/>
              </p:ext>
            </p:extLst>
          </p:nvPr>
        </p:nvGraphicFramePr>
        <p:xfrm>
          <a:off x="3687509" y="2643262"/>
          <a:ext cx="4824000" cy="1298244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4824000">
                  <a:extLst>
                    <a:ext uri="{9D8B030D-6E8A-4147-A177-3AD203B41FA5}">
                      <a16:colId xmlns:a16="http://schemas.microsoft.com/office/drawing/2014/main" val="1850549103"/>
                    </a:ext>
                  </a:extLst>
                </a:gridCol>
              </a:tblGrid>
              <a:tr h="401760">
                <a:tc>
                  <a:txBody>
                    <a:bodyPr/>
                    <a:lstStyle/>
                    <a:p>
                      <a:pPr marL="8890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D3293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Spike Rating:</a:t>
                      </a:r>
                    </a:p>
                  </a:txBody>
                  <a:tcPr marL="0" marR="0" marT="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30879502"/>
                  </a:ext>
                </a:extLst>
              </a:tr>
              <a:tr h="401760">
                <a:tc>
                  <a:txBody>
                    <a:bodyPr/>
                    <a:lstStyle/>
                    <a:p>
                      <a:pPr marL="8890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D3293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1">
                          <a:solidFill>
                            <a:srgbClr val="339966"/>
                          </a:solidFill>
                          <a:latin typeface="+mj-lt"/>
                        </a:rPr>
                        <a:t>Exceptional</a:t>
                      </a:r>
                    </a:p>
                  </a:txBody>
                  <a:tcPr marL="0" marR="0" marT="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91979609"/>
                  </a:ext>
                </a:extLst>
              </a:tr>
              <a:tr h="37635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D3293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Indicates short-term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D3293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sales potential</a:t>
                      </a:r>
                    </a:p>
                  </a:txBody>
                  <a:tcPr marL="36000" marR="36000" marT="36000" marB="3600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36469502"/>
                  </a:ext>
                </a:extLst>
              </a:tr>
            </a:tbl>
          </a:graphicData>
        </a:graphic>
      </p:graphicFrame>
      <p:pic>
        <p:nvPicPr>
          <p:cNvPr id="45" name="xExceptionalSpike">
            <a:extLst>
              <a:ext uri="{FF2B5EF4-FFF2-40B4-BE49-F238E27FC236}">
                <a16:creationId xmlns:a16="http://schemas.microsoft.com/office/drawing/2014/main" id="{90F898EE-CFA4-4476-AFB6-FCE865612B8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510" y="1626572"/>
            <a:ext cx="906793" cy="900000"/>
          </a:xfrm>
          <a:prstGeom prst="rect">
            <a:avLst/>
          </a:prstGeom>
        </p:spPr>
      </p:pic>
      <p:sp>
        <p:nvSpPr>
          <p:cNvPr id="52" name="SpikeScore">
            <a:extLst>
              <a:ext uri="{FF2B5EF4-FFF2-40B4-BE49-F238E27FC236}">
                <a16:creationId xmlns:a16="http://schemas.microsoft.com/office/drawing/2014/main" id="{761670C6-E2BE-4D27-8F0E-60BAA34ECE78}"/>
              </a:ext>
            </a:extLst>
          </p:cNvPr>
          <p:cNvSpPr/>
          <p:nvPr/>
        </p:nvSpPr>
        <p:spPr bwMode="gray">
          <a:xfrm>
            <a:off x="5912229" y="1619409"/>
            <a:ext cx="646216" cy="386492"/>
          </a:xfrm>
          <a:prstGeom prst="rect">
            <a:avLst/>
          </a:prstGeom>
          <a:noFill/>
          <a:ln w="3810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600"/>
              </a:spcAft>
            </a:pPr>
            <a:r>
              <a:rPr lang="en-GB" b="1" spc="-150">
                <a:solidFill>
                  <a:schemeClr val="tx1"/>
                </a:solidFill>
                <a:latin typeface="+mj-lt"/>
              </a:rPr>
              <a:t>1.32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72D5F8-94E4-48DF-8583-C68876EAA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GB" b="1">
                <a:solidFill>
                  <a:srgbClr val="ED3293"/>
                </a:solidFill>
                <a:latin typeface="+mj-lt"/>
              </a:rPr>
              <a:t>Spike</a:t>
            </a:r>
            <a:br>
              <a:rPr lang="en-GB">
                <a:solidFill>
                  <a:srgbClr val="ED3293"/>
                </a:solidFill>
                <a:latin typeface="+mj-lt"/>
              </a:rPr>
            </a:br>
            <a:r>
              <a:rPr lang="en-GB" sz="1600">
                <a:solidFill>
                  <a:srgbClr val="7F7F7F"/>
                </a:solidFill>
              </a:rPr>
              <a:t>Short-term sales potential, derived from speed</a:t>
            </a:r>
            <a:br>
              <a:rPr lang="en-GB" sz="1600">
                <a:solidFill>
                  <a:srgbClr val="7F7F7F"/>
                </a:solidFill>
              </a:rPr>
            </a:br>
            <a:r>
              <a:rPr lang="en-GB" sz="1600">
                <a:solidFill>
                  <a:srgbClr val="7F7F7F"/>
                </a:solidFill>
              </a:rPr>
              <a:t>of branding and intensity of emotional response</a:t>
            </a:r>
          </a:p>
        </p:txBody>
      </p:sp>
      <p:grpSp>
        <p:nvGrpSpPr>
          <p:cNvPr id="72" name="Grouped for animation | Speed|Spike|Intensity">
            <a:extLst>
              <a:ext uri="{FF2B5EF4-FFF2-40B4-BE49-F238E27FC236}">
                <a16:creationId xmlns:a16="http://schemas.microsoft.com/office/drawing/2014/main" id="{35FCB513-DA50-52F8-8A95-E45FDBD6DFFE}"/>
              </a:ext>
            </a:extLst>
          </p:cNvPr>
          <p:cNvGrpSpPr/>
          <p:nvPr/>
        </p:nvGrpSpPr>
        <p:grpSpPr>
          <a:xfrm>
            <a:off x="1423573" y="4025807"/>
            <a:ext cx="9797031" cy="1610750"/>
            <a:chOff x="1423573" y="3925327"/>
            <a:chExt cx="9797031" cy="1610750"/>
          </a:xfrm>
        </p:grpSpPr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94692FB4-1426-6077-815A-434FF2E76D59}"/>
                </a:ext>
              </a:extLst>
            </p:cNvPr>
            <p:cNvGrpSpPr/>
            <p:nvPr/>
          </p:nvGrpSpPr>
          <p:grpSpPr>
            <a:xfrm>
              <a:off x="1423573" y="5266077"/>
              <a:ext cx="9526734" cy="270000"/>
              <a:chOff x="1423573" y="5266077"/>
              <a:chExt cx="9526734" cy="270000"/>
            </a:xfrm>
          </p:grpSpPr>
          <p:pic>
            <p:nvPicPr>
              <p:cNvPr id="95" name="Graphic 94">
                <a:extLst>
                  <a:ext uri="{FF2B5EF4-FFF2-40B4-BE49-F238E27FC236}">
                    <a16:creationId xmlns:a16="http://schemas.microsoft.com/office/drawing/2014/main" id="{B77DA37D-BD6A-A4E0-E328-8120E382AC5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1423573" y="5266077"/>
                <a:ext cx="2476287" cy="270000"/>
              </a:xfrm>
              <a:prstGeom prst="rect">
                <a:avLst/>
              </a:prstGeom>
            </p:spPr>
          </p:pic>
          <p:pic>
            <p:nvPicPr>
              <p:cNvPr id="96" name="Graphic 95">
                <a:extLst>
                  <a:ext uri="{FF2B5EF4-FFF2-40B4-BE49-F238E27FC236}">
                    <a16:creationId xmlns:a16="http://schemas.microsoft.com/office/drawing/2014/main" id="{12D41370-2EA0-3FD5-BFE3-1F00209A2B8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474020" y="5266077"/>
                <a:ext cx="2476287" cy="270000"/>
              </a:xfrm>
              <a:prstGeom prst="rect">
                <a:avLst/>
              </a:prstGeom>
            </p:spPr>
          </p:pic>
        </p:grpSp>
        <p:grpSp>
          <p:nvGrpSpPr>
            <p:cNvPr id="74" name="Group Intensity Avg">
              <a:extLst>
                <a:ext uri="{FF2B5EF4-FFF2-40B4-BE49-F238E27FC236}">
                  <a16:creationId xmlns:a16="http://schemas.microsoft.com/office/drawing/2014/main" id="{4B564A92-5071-7A25-E3B8-26CD17734597}"/>
                </a:ext>
              </a:extLst>
            </p:cNvPr>
            <p:cNvGrpSpPr/>
            <p:nvPr/>
          </p:nvGrpSpPr>
          <p:grpSpPr>
            <a:xfrm>
              <a:off x="8796785" y="4580502"/>
              <a:ext cx="2423819" cy="419309"/>
              <a:chOff x="8796785" y="4580502"/>
              <a:chExt cx="2423819" cy="419309"/>
            </a:xfrm>
          </p:grpSpPr>
          <p:sp>
            <p:nvSpPr>
              <p:cNvPr id="89" name="*Intensity Market TextBox">
                <a:extLst>
                  <a:ext uri="{FF2B5EF4-FFF2-40B4-BE49-F238E27FC236}">
                    <a16:creationId xmlns:a16="http://schemas.microsoft.com/office/drawing/2014/main" id="{2DB917E9-B87A-F484-3016-03144A27FEC6}"/>
                  </a:ext>
                </a:extLst>
              </p:cNvPr>
              <p:cNvSpPr txBox="1"/>
              <p:nvPr/>
            </p:nvSpPr>
            <p:spPr>
              <a:xfrm>
                <a:off x="9204604" y="4580502"/>
                <a:ext cx="2016000" cy="415498"/>
              </a:xfrm>
              <a:prstGeom prst="rect">
                <a:avLst/>
              </a:prstGeom>
              <a:noFill/>
              <a:ln w="3175">
                <a:noFill/>
                <a:prstDash val="solid"/>
                <a:miter lim="800000"/>
              </a:ln>
            </p:spPr>
            <p:txBody>
              <a:bodyPr wrap="square" anchor="ctr">
                <a:spAutoFit/>
              </a:bodyPr>
              <a:lstStyle/>
              <a:p>
                <a:pPr>
                  <a:buClr>
                    <a:schemeClr val="tx2"/>
                  </a:buClr>
                </a:pPr>
                <a:r>
                  <a:rPr lang="en-GB" sz="1050" dirty="0">
                    <a:solidFill>
                      <a:srgbClr val="7F7F7F"/>
                    </a:solidFill>
                  </a:rPr>
                  <a:t>is the average for </a:t>
                </a:r>
                <a:r>
                  <a:rPr lang="en-GB" sz="1050" b="1" dirty="0">
                    <a:solidFill>
                      <a:srgbClr val="7F7F7F"/>
                    </a:solidFill>
                  </a:rPr>
                  <a:t>"UK Outdoor Image"</a:t>
                </a:r>
              </a:p>
            </p:txBody>
          </p:sp>
          <p:sp>
            <p:nvSpPr>
              <p:cNvPr id="90" name="*5Intensity Avg" hidden="1">
                <a:extLst>
                  <a:ext uri="{FF2B5EF4-FFF2-40B4-BE49-F238E27FC236}">
                    <a16:creationId xmlns:a16="http://schemas.microsoft.com/office/drawing/2014/main" id="{6793C2BE-5B55-95DB-E328-D9274260DDE0}"/>
                  </a:ext>
                </a:extLst>
              </p:cNvPr>
              <p:cNvSpPr>
                <a:spLocks noChangeAspect="1"/>
              </p:cNvSpPr>
              <p:nvPr/>
            </p:nvSpPr>
            <p:spPr bwMode="gray">
              <a:xfrm>
                <a:off x="8796785" y="4603811"/>
                <a:ext cx="396000" cy="396000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rgbClr val="339966"/>
                </a:solidFill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none" lIns="72000" tIns="72000" rIns="72000" bIns="72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600"/>
                  </a:spcAft>
                </a:pPr>
                <a:r>
                  <a:rPr lang="en-GB" sz="1100" b="1">
                    <a:solidFill>
                      <a:srgbClr val="339966"/>
                    </a:solidFill>
                    <a:latin typeface="+mj-lt"/>
                  </a:rPr>
                  <a:t>#.##</a:t>
                </a:r>
              </a:p>
            </p:txBody>
          </p:sp>
          <p:sp>
            <p:nvSpPr>
              <p:cNvPr id="91" name="*4Intensity Avg" hidden="1">
                <a:extLst>
                  <a:ext uri="{FF2B5EF4-FFF2-40B4-BE49-F238E27FC236}">
                    <a16:creationId xmlns:a16="http://schemas.microsoft.com/office/drawing/2014/main" id="{1457B784-C1E9-812F-F6C0-C5DD7361D2C5}"/>
                  </a:ext>
                </a:extLst>
              </p:cNvPr>
              <p:cNvSpPr>
                <a:spLocks noChangeAspect="1"/>
              </p:cNvSpPr>
              <p:nvPr/>
            </p:nvSpPr>
            <p:spPr bwMode="gray">
              <a:xfrm>
                <a:off x="8796785" y="4603811"/>
                <a:ext cx="396000" cy="396000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rgbClr val="99CC00"/>
                </a:solidFill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none" lIns="72000" tIns="72000" rIns="72000" bIns="72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600"/>
                  </a:spcAft>
                </a:pPr>
                <a:r>
                  <a:rPr lang="en-GB" sz="1100" b="1">
                    <a:solidFill>
                      <a:srgbClr val="99CC00"/>
                    </a:solidFill>
                    <a:latin typeface="+mj-lt"/>
                  </a:rPr>
                  <a:t>#.##</a:t>
                </a:r>
              </a:p>
            </p:txBody>
          </p:sp>
          <p:sp>
            <p:nvSpPr>
              <p:cNvPr id="92" name="*3Intensity Avg" hidden="1">
                <a:extLst>
                  <a:ext uri="{FF2B5EF4-FFF2-40B4-BE49-F238E27FC236}">
                    <a16:creationId xmlns:a16="http://schemas.microsoft.com/office/drawing/2014/main" id="{D1FC8FF9-95F3-D47F-6480-54E162ACD114}"/>
                  </a:ext>
                </a:extLst>
              </p:cNvPr>
              <p:cNvSpPr>
                <a:spLocks noChangeAspect="1"/>
              </p:cNvSpPr>
              <p:nvPr/>
            </p:nvSpPr>
            <p:spPr bwMode="gray">
              <a:xfrm>
                <a:off x="8796785" y="4603811"/>
                <a:ext cx="396000" cy="396000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rgbClr val="FCC600"/>
                </a:solidFill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none" lIns="72000" tIns="72000" rIns="72000" bIns="72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600"/>
                  </a:spcAft>
                </a:pPr>
                <a:r>
                  <a:rPr lang="en-GB" sz="1100" b="1">
                    <a:solidFill>
                      <a:srgbClr val="FCC600"/>
                    </a:solidFill>
                    <a:latin typeface="+mj-lt"/>
                  </a:rPr>
                  <a:t>#.##</a:t>
                </a:r>
              </a:p>
            </p:txBody>
          </p:sp>
          <p:sp>
            <p:nvSpPr>
              <p:cNvPr id="93" name="*2Intensity Avg" hidden="1">
                <a:extLst>
                  <a:ext uri="{FF2B5EF4-FFF2-40B4-BE49-F238E27FC236}">
                    <a16:creationId xmlns:a16="http://schemas.microsoft.com/office/drawing/2014/main" id="{258B3B23-F64D-7683-0690-0FFFAC7E3CBE}"/>
                  </a:ext>
                </a:extLst>
              </p:cNvPr>
              <p:cNvSpPr>
                <a:spLocks noChangeAspect="1"/>
              </p:cNvSpPr>
              <p:nvPr/>
            </p:nvSpPr>
            <p:spPr bwMode="gray">
              <a:xfrm>
                <a:off x="8796785" y="4603811"/>
                <a:ext cx="396000" cy="396000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rgbClr val="FF8200"/>
                </a:solidFill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none" lIns="72000" tIns="72000" rIns="72000" bIns="72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600"/>
                  </a:spcAft>
                </a:pPr>
                <a:r>
                  <a:rPr lang="en-GB" sz="1100" b="1">
                    <a:solidFill>
                      <a:srgbClr val="FF8200"/>
                    </a:solidFill>
                    <a:latin typeface="+mj-lt"/>
                  </a:rPr>
                  <a:t>#.##</a:t>
                </a:r>
              </a:p>
            </p:txBody>
          </p:sp>
          <p:sp>
            <p:nvSpPr>
              <p:cNvPr id="94" name="*1Intensity Avg">
                <a:extLst>
                  <a:ext uri="{FF2B5EF4-FFF2-40B4-BE49-F238E27FC236}">
                    <a16:creationId xmlns:a16="http://schemas.microsoft.com/office/drawing/2014/main" id="{2767FE47-CAB1-6D54-89F5-A26780F3A920}"/>
                  </a:ext>
                </a:extLst>
              </p:cNvPr>
              <p:cNvSpPr>
                <a:spLocks noChangeAspect="1"/>
              </p:cNvSpPr>
              <p:nvPr/>
            </p:nvSpPr>
            <p:spPr bwMode="gray">
              <a:xfrm>
                <a:off x="8796785" y="4603811"/>
                <a:ext cx="396000" cy="396000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rgbClr val="FF5050"/>
                </a:solidFill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none" lIns="72000" tIns="72000" rIns="72000" bIns="72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600"/>
                  </a:spcAft>
                </a:pPr>
                <a:r>
                  <a:rPr lang="en-GB" sz="1100" b="1" dirty="0">
                    <a:solidFill>
                      <a:srgbClr val="FF5050"/>
                    </a:solidFill>
                    <a:latin typeface="+mj-lt"/>
                  </a:rPr>
                  <a:t>1.15</a:t>
                </a:r>
              </a:p>
            </p:txBody>
          </p:sp>
        </p:grpSp>
        <p:grpSp>
          <p:nvGrpSpPr>
            <p:cNvPr id="75" name="Group Spike Avg">
              <a:extLst>
                <a:ext uri="{FF2B5EF4-FFF2-40B4-BE49-F238E27FC236}">
                  <a16:creationId xmlns:a16="http://schemas.microsoft.com/office/drawing/2014/main" id="{9E3702AB-96F7-4223-BDA1-A030095701F1}"/>
                </a:ext>
              </a:extLst>
            </p:cNvPr>
            <p:cNvGrpSpPr/>
            <p:nvPr/>
          </p:nvGrpSpPr>
          <p:grpSpPr>
            <a:xfrm>
              <a:off x="5280228" y="3925327"/>
              <a:ext cx="2488610" cy="462370"/>
              <a:chOff x="5280228" y="3925327"/>
              <a:chExt cx="2488610" cy="462370"/>
            </a:xfrm>
          </p:grpSpPr>
          <p:sp>
            <p:nvSpPr>
              <p:cNvPr id="83" name="*Spike Market TextBox">
                <a:extLst>
                  <a:ext uri="{FF2B5EF4-FFF2-40B4-BE49-F238E27FC236}">
                    <a16:creationId xmlns:a16="http://schemas.microsoft.com/office/drawing/2014/main" id="{A39ECA42-0D74-A02E-0CBE-0A5C62098685}"/>
                  </a:ext>
                </a:extLst>
              </p:cNvPr>
              <p:cNvSpPr txBox="1"/>
              <p:nvPr/>
            </p:nvSpPr>
            <p:spPr>
              <a:xfrm>
                <a:off x="5752838" y="3925327"/>
                <a:ext cx="2016000" cy="415498"/>
              </a:xfrm>
              <a:prstGeom prst="rect">
                <a:avLst/>
              </a:prstGeom>
              <a:noFill/>
              <a:ln w="3175">
                <a:noFill/>
                <a:prstDash val="solid"/>
                <a:miter lim="800000"/>
              </a:ln>
            </p:spPr>
            <p:txBody>
              <a:bodyPr wrap="square" anchor="ctr">
                <a:spAutoFit/>
              </a:bodyPr>
              <a:lstStyle/>
              <a:p>
                <a:pPr>
                  <a:buClr>
                    <a:schemeClr val="tx2"/>
                  </a:buClr>
                </a:pPr>
                <a:r>
                  <a:rPr lang="en-GB" sz="1050" dirty="0">
                    <a:solidFill>
                      <a:srgbClr val="7F7F7F"/>
                    </a:solidFill>
                  </a:rPr>
                  <a:t>is the average for </a:t>
                </a:r>
                <a:r>
                  <a:rPr lang="en-GB" sz="1050" b="1" dirty="0">
                    <a:solidFill>
                      <a:srgbClr val="7F7F7F"/>
                    </a:solidFill>
                  </a:rPr>
                  <a:t>"UK Outdoor Image"</a:t>
                </a:r>
              </a:p>
            </p:txBody>
          </p:sp>
          <p:sp>
            <p:nvSpPr>
              <p:cNvPr id="84" name="*5Spike Avg &amp; % of Ads" hidden="1">
                <a:extLst>
                  <a:ext uri="{FF2B5EF4-FFF2-40B4-BE49-F238E27FC236}">
                    <a16:creationId xmlns:a16="http://schemas.microsoft.com/office/drawing/2014/main" id="{FE26A112-A0A6-4FD3-0A1C-81342B3D2BC4}"/>
                  </a:ext>
                </a:extLst>
              </p:cNvPr>
              <p:cNvSpPr txBox="1"/>
              <p:nvPr/>
            </p:nvSpPr>
            <p:spPr>
              <a:xfrm>
                <a:off x="5280228" y="3955697"/>
                <a:ext cx="432000" cy="432000"/>
              </a:xfrm>
              <a:prstGeom prst="rect">
                <a:avLst/>
              </a:prstGeom>
              <a:blipFill>
                <a:blip>
                  <a:extLst>
                    <a:ext uri="{96DAC541-7B7A-43D3-8B79-37D633B846F1}">
                      <asvg:svgBlip xmlns:asvg="http://schemas.microsoft.com/office/drawing/2016/SVG/main" r:embed="rId6"/>
                    </a:ext>
                  </a:extLst>
                </a:blip>
                <a:stretch>
                  <a:fillRect/>
                </a:stretch>
              </a:blipFill>
              <a:ln w="3175">
                <a:noFill/>
                <a:prstDash val="solid"/>
                <a:miter lim="800000"/>
              </a:ln>
            </p:spPr>
            <p:txBody>
              <a:bodyPr vert="horz" wrap="none" lIns="36000" tIns="36000" rIns="0" bIns="0" rtlCol="0">
                <a:noAutofit/>
              </a:bodyPr>
              <a:lstStyle/>
              <a:p>
                <a:pPr marL="0" marR="0" indent="0" rtl="0" eaLnBrk="1" fontAlgn="auto" latinLnBrk="0" hangingPunct="1">
                  <a:spcAft>
                    <a:spcPts val="2400"/>
                  </a:spcAft>
                  <a:tabLst>
                    <a:tab pos="179388" algn="l"/>
                  </a:tabLst>
                </a:pPr>
                <a:r>
                  <a:rPr lang="en-GB" sz="900" b="1" i="0" u="none" strike="noStrike" spc="0" baseline="0">
                    <a:ln>
                      <a:noFill/>
                    </a:ln>
                    <a:solidFill>
                      <a:srgbClr val="292929"/>
                    </a:solidFill>
                    <a:effectLst/>
                    <a:latin typeface="+mj-lt"/>
                  </a:rPr>
                  <a:t>	0.00</a:t>
                </a:r>
                <a:endParaRPr lang="en-GB" sz="900" b="1">
                  <a:solidFill>
                    <a:srgbClr val="292929"/>
                  </a:solidFill>
                  <a:latin typeface="+mj-lt"/>
                </a:endParaRPr>
              </a:p>
              <a:p>
                <a:pPr marL="0" marR="0" indent="0" algn="ctr" rtl="0" eaLnBrk="1" fontAlgn="auto" latinLnBrk="0" hangingPunct="1">
                  <a:spcAft>
                    <a:spcPts val="2400"/>
                  </a:spcAft>
                </a:pPr>
                <a:r>
                  <a:rPr lang="en-GB" sz="900" b="1" i="0" u="none" strike="noStrike" spc="0" baseline="0">
                    <a:ln>
                      <a:noFill/>
                    </a:ln>
                    <a:solidFill>
                      <a:srgbClr val="292929"/>
                    </a:solidFill>
                    <a:effectLst/>
                    <a:latin typeface="+mj-lt"/>
                  </a:rPr>
                  <a:t>Exceptional</a:t>
                </a:r>
                <a:endParaRPr lang="en-GB" sz="900" b="1">
                  <a:latin typeface="+mj-lt"/>
                </a:endParaRPr>
              </a:p>
            </p:txBody>
          </p:sp>
          <p:sp>
            <p:nvSpPr>
              <p:cNvPr id="85" name="*4Spike Avg &amp; % of Ads" hidden="1">
                <a:extLst>
                  <a:ext uri="{FF2B5EF4-FFF2-40B4-BE49-F238E27FC236}">
                    <a16:creationId xmlns:a16="http://schemas.microsoft.com/office/drawing/2014/main" id="{1C472C24-3512-8AB1-D8EB-FD3AF98F83B5}"/>
                  </a:ext>
                </a:extLst>
              </p:cNvPr>
              <p:cNvSpPr txBox="1"/>
              <p:nvPr/>
            </p:nvSpPr>
            <p:spPr>
              <a:xfrm>
                <a:off x="5280228" y="3955697"/>
                <a:ext cx="432000" cy="432000"/>
              </a:xfrm>
              <a:prstGeom prst="rect">
                <a:avLst/>
              </a:prstGeom>
              <a:blipFill>
                <a:blip>
                  <a:extLst>
                    <a:ext uri="{96DAC541-7B7A-43D3-8B79-37D633B846F1}">
                      <asvg:svgBlip xmlns:asvg="http://schemas.microsoft.com/office/drawing/2016/SVG/main" r:embed="rId7"/>
                    </a:ext>
                  </a:extLst>
                </a:blip>
                <a:stretch>
                  <a:fillRect/>
                </a:stretch>
              </a:blipFill>
              <a:ln w="3175">
                <a:noFill/>
                <a:prstDash val="solid"/>
                <a:miter lim="800000"/>
              </a:ln>
            </p:spPr>
            <p:txBody>
              <a:bodyPr vert="horz" wrap="none" lIns="36000" tIns="36000" rIns="0" bIns="0" rtlCol="0">
                <a:noAutofit/>
              </a:bodyPr>
              <a:lstStyle/>
              <a:p>
                <a:pPr marL="0" marR="0" indent="0" algn="l" rtl="0" eaLnBrk="1" fontAlgn="auto" latinLnBrk="0" hangingPunct="1">
                  <a:spcAft>
                    <a:spcPts val="2400"/>
                  </a:spcAft>
                  <a:tabLst>
                    <a:tab pos="179388" algn="l"/>
                  </a:tabLst>
                </a:pPr>
                <a:r>
                  <a:rPr lang="en-GB" sz="900" b="1" i="0" u="none" strike="noStrike" spc="0" baseline="0">
                    <a:ln>
                      <a:noFill/>
                    </a:ln>
                    <a:solidFill>
                      <a:srgbClr val="292929"/>
                    </a:solidFill>
                    <a:effectLst/>
                    <a:latin typeface="+mj-lt"/>
                  </a:rPr>
                  <a:t>	0.00</a:t>
                </a:r>
              </a:p>
              <a:p>
                <a:pPr marL="0" marR="0" indent="0" algn="ctr" rtl="0" eaLnBrk="1" fontAlgn="auto" latinLnBrk="0" hangingPunct="1">
                  <a:spcAft>
                    <a:spcPts val="2400"/>
                  </a:spcAft>
                </a:pPr>
                <a:r>
                  <a:rPr lang="en-GB" sz="900" b="1" i="0" u="none" strike="noStrike" spc="0" baseline="0">
                    <a:ln>
                      <a:noFill/>
                    </a:ln>
                    <a:solidFill>
                      <a:srgbClr val="292929"/>
                    </a:solidFill>
                    <a:effectLst/>
                    <a:latin typeface="+mj-lt"/>
                  </a:rPr>
                  <a:t>Strong</a:t>
                </a:r>
                <a:endParaRPr lang="en-GB" sz="900" b="1">
                  <a:latin typeface="+mj-lt"/>
                </a:endParaRPr>
              </a:p>
              <a:p>
                <a:pPr marL="0" marR="0" indent="0" algn="l" rtl="0" eaLnBrk="1" fontAlgn="auto" latinLnBrk="0" hangingPunct="1">
                  <a:spcAft>
                    <a:spcPts val="2400"/>
                  </a:spcAft>
                  <a:tabLst>
                    <a:tab pos="288000" algn="l"/>
                    <a:tab pos="356400" algn="l"/>
                  </a:tabLst>
                </a:pPr>
                <a:r>
                  <a:rPr lang="en-GB" sz="900" b="1" i="0" u="none" strike="noStrike" spc="0" baseline="0">
                    <a:ln>
                      <a:noFill/>
                    </a:ln>
                    <a:solidFill>
                      <a:srgbClr val="292929"/>
                    </a:solidFill>
                    <a:effectLst/>
                    <a:latin typeface="+mj-lt"/>
                  </a:rPr>
                  <a:t>	</a:t>
                </a:r>
                <a:endParaRPr lang="en-GB" sz="900" b="1" i="0" u="none" strike="noStrike">
                  <a:effectLst/>
                  <a:latin typeface="+mj-lt"/>
                </a:endParaRPr>
              </a:p>
            </p:txBody>
          </p:sp>
          <p:sp>
            <p:nvSpPr>
              <p:cNvPr id="86" name="*3Spike Avg &amp; % of Ads" hidden="1">
                <a:extLst>
                  <a:ext uri="{FF2B5EF4-FFF2-40B4-BE49-F238E27FC236}">
                    <a16:creationId xmlns:a16="http://schemas.microsoft.com/office/drawing/2014/main" id="{497560BD-36C7-6D4F-98E9-4BF25D08526A}"/>
                  </a:ext>
                </a:extLst>
              </p:cNvPr>
              <p:cNvSpPr txBox="1"/>
              <p:nvPr/>
            </p:nvSpPr>
            <p:spPr>
              <a:xfrm>
                <a:off x="5280228" y="3955697"/>
                <a:ext cx="432000" cy="432000"/>
              </a:xfrm>
              <a:prstGeom prst="rect">
                <a:avLst/>
              </a:prstGeom>
              <a:blipFill>
                <a:blip>
                  <a:extLst>
                    <a:ext uri="{96DAC541-7B7A-43D3-8B79-37D633B846F1}">
                      <asvg:svgBlip xmlns:asvg="http://schemas.microsoft.com/office/drawing/2016/SVG/main" r:embed="rId8"/>
                    </a:ext>
                  </a:extLst>
                </a:blip>
                <a:stretch>
                  <a:fillRect/>
                </a:stretch>
              </a:blipFill>
              <a:ln w="3175">
                <a:noFill/>
                <a:prstDash val="solid"/>
                <a:miter lim="800000"/>
              </a:ln>
            </p:spPr>
            <p:txBody>
              <a:bodyPr vert="horz" wrap="none" lIns="36000" tIns="36000" rIns="0" bIns="0" rtlCol="0">
                <a:noAutofit/>
              </a:bodyPr>
              <a:lstStyle/>
              <a:p>
                <a:pPr marL="0" marR="0" indent="0" algn="l" rtl="0" eaLnBrk="1" fontAlgn="auto" latinLnBrk="0" hangingPunct="1">
                  <a:spcAft>
                    <a:spcPts val="2400"/>
                  </a:spcAft>
                  <a:tabLst>
                    <a:tab pos="179388" algn="l"/>
                  </a:tabLst>
                </a:pPr>
                <a:r>
                  <a:rPr lang="en-GB" sz="900" b="1" i="0" u="none" strike="noStrike" spc="0" baseline="0">
                    <a:ln>
                      <a:noFill/>
                    </a:ln>
                    <a:solidFill>
                      <a:srgbClr val="292929"/>
                    </a:solidFill>
                    <a:effectLst/>
                    <a:latin typeface="+mj-lt"/>
                  </a:rPr>
                  <a:t>	0.00</a:t>
                </a:r>
              </a:p>
              <a:p>
                <a:pPr marL="0" marR="0" indent="0" algn="ctr" rtl="0" eaLnBrk="1" fontAlgn="auto" latinLnBrk="0" hangingPunct="1">
                  <a:spcAft>
                    <a:spcPts val="2400"/>
                  </a:spcAft>
                </a:pPr>
                <a:r>
                  <a:rPr lang="en-GB" sz="900" b="1" i="0" u="none" strike="noStrike" spc="0" baseline="0">
                    <a:ln>
                      <a:noFill/>
                    </a:ln>
                    <a:solidFill>
                      <a:srgbClr val="292929"/>
                    </a:solidFill>
                    <a:effectLst/>
                    <a:latin typeface="+mj-lt"/>
                  </a:rPr>
                  <a:t>Good</a:t>
                </a:r>
                <a:endParaRPr lang="en-GB" sz="900" b="1">
                  <a:latin typeface="+mj-lt"/>
                </a:endParaRPr>
              </a:p>
              <a:p>
                <a:pPr marL="0" marR="0" indent="0" algn="l" rtl="0" eaLnBrk="1" fontAlgn="auto" latinLnBrk="0" hangingPunct="1">
                  <a:spcAft>
                    <a:spcPts val="2400"/>
                  </a:spcAft>
                  <a:tabLst>
                    <a:tab pos="288000" algn="l"/>
                    <a:tab pos="356400" algn="l"/>
                  </a:tabLst>
                </a:pPr>
                <a:r>
                  <a:rPr lang="en-GB" sz="900" b="1" i="0" u="none" strike="noStrike" spc="0" baseline="0">
                    <a:ln>
                      <a:noFill/>
                    </a:ln>
                    <a:solidFill>
                      <a:srgbClr val="292929"/>
                    </a:solidFill>
                    <a:effectLst/>
                    <a:latin typeface="+mj-lt"/>
                  </a:rPr>
                  <a:t>	</a:t>
                </a:r>
                <a:endParaRPr lang="en-GB" sz="900" b="1" i="0" u="none" strike="noStrike">
                  <a:effectLst/>
                  <a:latin typeface="+mj-lt"/>
                </a:endParaRPr>
              </a:p>
            </p:txBody>
          </p:sp>
          <p:sp>
            <p:nvSpPr>
              <p:cNvPr id="87" name="*2Spike Avg &amp; % of Ads" hidden="1">
                <a:extLst>
                  <a:ext uri="{FF2B5EF4-FFF2-40B4-BE49-F238E27FC236}">
                    <a16:creationId xmlns:a16="http://schemas.microsoft.com/office/drawing/2014/main" id="{672F92D1-6E0E-DE8F-19E9-53C3F01F2F1E}"/>
                  </a:ext>
                </a:extLst>
              </p:cNvPr>
              <p:cNvSpPr txBox="1"/>
              <p:nvPr/>
            </p:nvSpPr>
            <p:spPr>
              <a:xfrm>
                <a:off x="5280228" y="3955697"/>
                <a:ext cx="432000" cy="432000"/>
              </a:xfrm>
              <a:prstGeom prst="rect">
                <a:avLst/>
              </a:prstGeom>
              <a:blipFill>
                <a:blip>
                  <a:extLst>
                    <a:ext uri="{96DAC541-7B7A-43D3-8B79-37D633B846F1}">
                      <asvg:svgBlip xmlns:asvg="http://schemas.microsoft.com/office/drawing/2016/SVG/main" r:embed="rId9"/>
                    </a:ext>
                  </a:extLst>
                </a:blip>
                <a:stretch>
                  <a:fillRect/>
                </a:stretch>
              </a:blipFill>
              <a:ln w="3175">
                <a:noFill/>
                <a:prstDash val="solid"/>
                <a:miter lim="800000"/>
              </a:ln>
            </p:spPr>
            <p:txBody>
              <a:bodyPr vert="horz" wrap="none" lIns="36000" tIns="36000" rIns="0" bIns="0" rtlCol="0">
                <a:noAutofit/>
              </a:bodyPr>
              <a:lstStyle/>
              <a:p>
                <a:pPr marL="0" marR="0" indent="0" rtl="0" eaLnBrk="1" fontAlgn="auto" latinLnBrk="0" hangingPunct="1">
                  <a:spcAft>
                    <a:spcPts val="2400"/>
                  </a:spcAft>
                  <a:tabLst>
                    <a:tab pos="179388" algn="l"/>
                  </a:tabLst>
                </a:pPr>
                <a:r>
                  <a:rPr lang="en-GB" sz="900" b="1" i="0" u="none" strike="noStrike" spc="0" baseline="0">
                    <a:ln>
                      <a:noFill/>
                    </a:ln>
                    <a:solidFill>
                      <a:srgbClr val="292929"/>
                    </a:solidFill>
                    <a:effectLst/>
                    <a:latin typeface="+mj-lt"/>
                  </a:rPr>
                  <a:t>	0.00</a:t>
                </a:r>
              </a:p>
              <a:p>
                <a:pPr marL="0" marR="0" indent="0" algn="ctr" rtl="0" eaLnBrk="1" fontAlgn="auto" latinLnBrk="0" hangingPunct="1">
                  <a:spcAft>
                    <a:spcPts val="2400"/>
                  </a:spcAft>
                </a:pPr>
                <a:r>
                  <a:rPr lang="en-GB" sz="900" b="1" i="0" u="none" strike="noStrike" spc="0" baseline="0">
                    <a:ln>
                      <a:noFill/>
                    </a:ln>
                    <a:solidFill>
                      <a:srgbClr val="292929"/>
                    </a:solidFill>
                    <a:effectLst/>
                    <a:latin typeface="+mj-lt"/>
                  </a:rPr>
                  <a:t>Modest</a:t>
                </a:r>
                <a:endParaRPr lang="en-GB" sz="900" b="1">
                  <a:latin typeface="+mj-lt"/>
                </a:endParaRPr>
              </a:p>
              <a:p>
                <a:pPr marL="0" marR="0" indent="0" rtl="0" eaLnBrk="1" fontAlgn="auto" latinLnBrk="0" hangingPunct="1">
                  <a:spcAft>
                    <a:spcPts val="2400"/>
                  </a:spcAft>
                  <a:tabLst>
                    <a:tab pos="288000" algn="l"/>
                    <a:tab pos="356400" algn="l"/>
                  </a:tabLst>
                </a:pPr>
                <a:r>
                  <a:rPr lang="en-GB" sz="900" b="1" i="0" u="none" strike="noStrike" spc="0" baseline="0">
                    <a:ln>
                      <a:noFill/>
                    </a:ln>
                    <a:solidFill>
                      <a:srgbClr val="292929"/>
                    </a:solidFill>
                    <a:effectLst/>
                    <a:latin typeface="+mj-lt"/>
                  </a:rPr>
                  <a:t>	</a:t>
                </a:r>
                <a:endParaRPr lang="en-GB" sz="900" b="1" i="0" u="none" strike="noStrike">
                  <a:effectLst/>
                  <a:latin typeface="+mj-lt"/>
                </a:endParaRPr>
              </a:p>
            </p:txBody>
          </p:sp>
          <p:sp>
            <p:nvSpPr>
              <p:cNvPr id="88" name="*1Spike Avg &amp; % of Ads">
                <a:extLst>
                  <a:ext uri="{FF2B5EF4-FFF2-40B4-BE49-F238E27FC236}">
                    <a16:creationId xmlns:a16="http://schemas.microsoft.com/office/drawing/2014/main" id="{924C936D-3033-3D84-B044-9218819CB681}"/>
                  </a:ext>
                </a:extLst>
              </p:cNvPr>
              <p:cNvSpPr txBox="1"/>
              <p:nvPr/>
            </p:nvSpPr>
            <p:spPr>
              <a:xfrm>
                <a:off x="5280228" y="3955697"/>
                <a:ext cx="432000" cy="432000"/>
              </a:xfrm>
              <a:prstGeom prst="rect">
                <a:avLst/>
              </a:prstGeom>
              <a:blipFill>
                <a:blip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w="3175">
                <a:noFill/>
                <a:prstDash val="solid"/>
                <a:miter lim="800000"/>
              </a:ln>
            </p:spPr>
            <p:txBody>
              <a:bodyPr vert="horz" wrap="none" lIns="36000" tIns="36000" rIns="0" bIns="0" rtlCol="0">
                <a:noAutofit/>
              </a:bodyPr>
              <a:lstStyle/>
              <a:p>
                <a:pPr marL="0" marR="0" indent="0" algn="l" rtl="0" eaLnBrk="1" fontAlgn="auto" latinLnBrk="0" hangingPunct="1">
                  <a:spcAft>
                    <a:spcPts val="2400"/>
                  </a:spcAft>
                  <a:tabLst>
                    <a:tab pos="179388" algn="l"/>
                  </a:tabLst>
                </a:pPr>
                <a:r>
                  <a:rPr lang="en-GB" sz="900" b="1" i="0" u="none" strike="noStrike" spc="0" baseline="0" dirty="0">
                    <a:ln>
                      <a:noFill/>
                    </a:ln>
                    <a:solidFill>
                      <a:srgbClr val="292929"/>
                    </a:solidFill>
                    <a:effectLst/>
                    <a:latin typeface="+mj-lt"/>
                  </a:rPr>
                  <a:t>	0.96</a:t>
                </a:r>
                <a:endParaRPr lang="en-GB" sz="900" b="1" dirty="0">
                  <a:solidFill>
                    <a:srgbClr val="292929"/>
                  </a:solidFill>
                  <a:latin typeface="+mj-lt"/>
                </a:endParaRPr>
              </a:p>
              <a:p>
                <a:pPr marL="0" marR="0" indent="0" algn="ctr" rtl="0" eaLnBrk="1" fontAlgn="auto" latinLnBrk="0" hangingPunct="1">
                  <a:spcAft>
                    <a:spcPts val="2400"/>
                  </a:spcAft>
                </a:pPr>
                <a:r>
                  <a:rPr lang="en-GB" sz="900" b="1" i="0" u="none" strike="noStrike" spc="0" baseline="0" dirty="0">
                    <a:ln>
                      <a:noFill/>
                    </a:ln>
                    <a:solidFill>
                      <a:srgbClr val="292929"/>
                    </a:solidFill>
                    <a:effectLst/>
                    <a:latin typeface="+mj-lt"/>
                  </a:rPr>
                  <a:t>Low</a:t>
                </a:r>
                <a:endParaRPr lang="en-GB" sz="900" b="1" i="0" u="none" strike="noStrike" dirty="0">
                  <a:effectLst/>
                  <a:latin typeface="+mj-lt"/>
                </a:endParaRPr>
              </a:p>
            </p:txBody>
          </p:sp>
        </p:grpSp>
        <p:grpSp>
          <p:nvGrpSpPr>
            <p:cNvPr id="76" name="Group Speed Avg">
              <a:extLst>
                <a:ext uri="{FF2B5EF4-FFF2-40B4-BE49-F238E27FC236}">
                  <a16:creationId xmlns:a16="http://schemas.microsoft.com/office/drawing/2014/main" id="{ADADB6A0-E70C-6851-34D7-182E25699D65}"/>
                </a:ext>
              </a:extLst>
            </p:cNvPr>
            <p:cNvGrpSpPr/>
            <p:nvPr/>
          </p:nvGrpSpPr>
          <p:grpSpPr>
            <a:xfrm>
              <a:off x="1834180" y="4570713"/>
              <a:ext cx="2483436" cy="468000"/>
              <a:chOff x="1834180" y="4570713"/>
              <a:chExt cx="2483436" cy="468000"/>
            </a:xfrm>
          </p:grpSpPr>
          <p:sp>
            <p:nvSpPr>
              <p:cNvPr id="77" name="*Fast Market TextBox">
                <a:extLst>
                  <a:ext uri="{FF2B5EF4-FFF2-40B4-BE49-F238E27FC236}">
                    <a16:creationId xmlns:a16="http://schemas.microsoft.com/office/drawing/2014/main" id="{9EE25D3E-7AE4-E22D-9926-4DCEC6A85C2D}"/>
                  </a:ext>
                </a:extLst>
              </p:cNvPr>
              <p:cNvSpPr txBox="1"/>
              <p:nvPr/>
            </p:nvSpPr>
            <p:spPr>
              <a:xfrm>
                <a:off x="2301616" y="4581460"/>
                <a:ext cx="2016000" cy="415498"/>
              </a:xfrm>
              <a:prstGeom prst="rect">
                <a:avLst/>
              </a:prstGeom>
              <a:noFill/>
              <a:ln w="3175">
                <a:noFill/>
                <a:prstDash val="solid"/>
                <a:miter lim="800000"/>
              </a:ln>
            </p:spPr>
            <p:txBody>
              <a:bodyPr wrap="square" anchor="ctr">
                <a:spAutoFit/>
              </a:bodyPr>
              <a:lstStyle/>
              <a:p>
                <a:pPr>
                  <a:buClr>
                    <a:schemeClr val="tx2"/>
                  </a:buClr>
                </a:pPr>
                <a:r>
                  <a:rPr lang="en-GB" sz="1050" dirty="0">
                    <a:solidFill>
                      <a:srgbClr val="7F7F7F"/>
                    </a:solidFill>
                  </a:rPr>
                  <a:t>is the average for </a:t>
                </a:r>
                <a:r>
                  <a:rPr lang="en-GB" sz="1050" b="1" dirty="0">
                    <a:solidFill>
                      <a:srgbClr val="7F7F7F"/>
                    </a:solidFill>
                  </a:rPr>
                  <a:t>"UK Outdoor Image"</a:t>
                </a:r>
              </a:p>
            </p:txBody>
          </p:sp>
          <p:sp>
            <p:nvSpPr>
              <p:cNvPr id="78" name="*5 Fast Avg Exceptional" hidden="1">
                <a:extLst>
                  <a:ext uri="{FF2B5EF4-FFF2-40B4-BE49-F238E27FC236}">
                    <a16:creationId xmlns:a16="http://schemas.microsoft.com/office/drawing/2014/main" id="{9A1A5E63-53D6-2B54-689E-E71EC57CD765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1834180" y="4570713"/>
                <a:ext cx="468000" cy="468000"/>
              </a:xfrm>
              <a:prstGeom prst="rect">
                <a:avLst/>
              </a:prstGeom>
              <a:blipFill>
                <a:blip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/>
                </a:stretch>
              </a:blipFill>
              <a:ln w="19050">
                <a:noFill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Bef>
                    <a:spcPts val="600"/>
                  </a:spcBef>
                </a:pPr>
                <a:r>
                  <a:rPr lang="en-GB" sz="1200" b="1">
                    <a:solidFill>
                      <a:srgbClr val="339966"/>
                    </a:solidFill>
                    <a:latin typeface="+mj-lt"/>
                  </a:rPr>
                  <a:t>##</a:t>
                </a:r>
              </a:p>
            </p:txBody>
          </p:sp>
          <p:sp>
            <p:nvSpPr>
              <p:cNvPr id="79" name="*4 Fast Avg Strong" hidden="1">
                <a:extLst>
                  <a:ext uri="{FF2B5EF4-FFF2-40B4-BE49-F238E27FC236}">
                    <a16:creationId xmlns:a16="http://schemas.microsoft.com/office/drawing/2014/main" id="{7EEF7561-AA2E-3081-6977-D1B74E94A054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1834180" y="4570713"/>
                <a:ext cx="468000" cy="468000"/>
              </a:xfrm>
              <a:prstGeom prst="rect">
                <a:avLst/>
              </a:prstGeom>
              <a:blipFill>
                <a:blip>
                  <a:extLst>
                    <a:ext uri="{96DAC541-7B7A-43D3-8B79-37D633B846F1}">
                      <asvg:svgBlip xmlns:asvg="http://schemas.microsoft.com/office/drawing/2016/SVG/main" r:embed="rId11"/>
                    </a:ext>
                  </a:extLst>
                </a:blip>
                <a:stretch>
                  <a:fillRect/>
                </a:stretch>
              </a:blipFill>
              <a:ln w="19050">
                <a:noFill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Bef>
                    <a:spcPts val="600"/>
                  </a:spcBef>
                </a:pPr>
                <a:r>
                  <a:rPr lang="en-GB" sz="1200" b="1">
                    <a:solidFill>
                      <a:srgbClr val="99CC00"/>
                    </a:solidFill>
                    <a:latin typeface="+mj-lt"/>
                  </a:rPr>
                  <a:t>##</a:t>
                </a:r>
              </a:p>
            </p:txBody>
          </p:sp>
          <p:sp>
            <p:nvSpPr>
              <p:cNvPr id="80" name="*3 Fast Avg Good" hidden="1">
                <a:extLst>
                  <a:ext uri="{FF2B5EF4-FFF2-40B4-BE49-F238E27FC236}">
                    <a16:creationId xmlns:a16="http://schemas.microsoft.com/office/drawing/2014/main" id="{4D6D936C-8DD5-90C1-043E-E7F84B8DCCF5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1834180" y="4570713"/>
                <a:ext cx="468000" cy="468000"/>
              </a:xfrm>
              <a:prstGeom prst="rect">
                <a:avLst/>
              </a:prstGeom>
              <a:blipFill>
                <a:blip>
                  <a:extLst>
                    <a:ext uri="{96DAC541-7B7A-43D3-8B79-37D633B846F1}">
                      <asvg:svgBlip xmlns:asvg="http://schemas.microsoft.com/office/drawing/2016/SVG/main" r:embed="rId12"/>
                    </a:ext>
                  </a:extLst>
                </a:blip>
                <a:stretch>
                  <a:fillRect/>
                </a:stretch>
              </a:blipFill>
              <a:ln w="19050">
                <a:noFill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Bef>
                    <a:spcPts val="600"/>
                  </a:spcBef>
                </a:pPr>
                <a:r>
                  <a:rPr lang="en-GB" sz="1200" b="1">
                    <a:solidFill>
                      <a:srgbClr val="FCC600"/>
                    </a:solidFill>
                    <a:latin typeface="+mj-lt"/>
                  </a:rPr>
                  <a:t>##</a:t>
                </a:r>
              </a:p>
            </p:txBody>
          </p:sp>
          <p:sp>
            <p:nvSpPr>
              <p:cNvPr id="81" name="*2 Fast Avg Modest">
                <a:extLst>
                  <a:ext uri="{FF2B5EF4-FFF2-40B4-BE49-F238E27FC236}">
                    <a16:creationId xmlns:a16="http://schemas.microsoft.com/office/drawing/2014/main" id="{41505BDF-3C02-C8F0-9056-87DFCE0E13F5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1834180" y="4570713"/>
                <a:ext cx="468000" cy="468000"/>
              </a:xfrm>
              <a:prstGeom prst="rect">
                <a:avLst/>
              </a:prstGeom>
              <a:blipFill>
                <a:blip>
                  <a:extLst>
                    <a:ext uri="{96DAC541-7B7A-43D3-8B79-37D633B846F1}">
                      <asvg:svgBlip xmlns:asvg="http://schemas.microsoft.com/office/drawing/2016/SVG/main" r:embed="rId13"/>
                    </a:ext>
                  </a:extLst>
                </a:blip>
                <a:stretch>
                  <a:fillRect/>
                </a:stretch>
              </a:blipFill>
              <a:ln w="19050">
                <a:noFill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Bef>
                    <a:spcPts val="600"/>
                  </a:spcBef>
                </a:pPr>
                <a:r>
                  <a:rPr lang="en-GB" sz="1200" b="1" dirty="0">
                    <a:solidFill>
                      <a:srgbClr val="FF8200"/>
                    </a:solidFill>
                    <a:latin typeface="+mj-lt"/>
                  </a:rPr>
                  <a:t>50</a:t>
                </a:r>
              </a:p>
            </p:txBody>
          </p:sp>
          <p:sp>
            <p:nvSpPr>
              <p:cNvPr id="82" name="*1 Fast Avg Low" hidden="1">
                <a:extLst>
                  <a:ext uri="{FF2B5EF4-FFF2-40B4-BE49-F238E27FC236}">
                    <a16:creationId xmlns:a16="http://schemas.microsoft.com/office/drawing/2014/main" id="{285C43A7-0E78-73E8-BBA8-2928B1E5932A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1834180" y="4570713"/>
                <a:ext cx="468000" cy="468000"/>
              </a:xfrm>
              <a:prstGeom prst="rect">
                <a:avLst/>
              </a:prstGeom>
              <a:blipFill>
                <a:blip>
                  <a:extLst>
                    <a:ext uri="{96DAC541-7B7A-43D3-8B79-37D633B846F1}">
                      <asvg:svgBlip xmlns:asvg="http://schemas.microsoft.com/office/drawing/2016/SVG/main" r:embed="rId14"/>
                    </a:ext>
                  </a:extLst>
                </a:blip>
                <a:stretch>
                  <a:fillRect/>
                </a:stretch>
              </a:blipFill>
              <a:ln w="19050">
                <a:noFill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Bef>
                    <a:spcPts val="600"/>
                  </a:spcBef>
                </a:pPr>
                <a:r>
                  <a:rPr lang="en-GB" sz="1200" b="1">
                    <a:solidFill>
                      <a:srgbClr val="FF5050"/>
                    </a:solidFill>
                    <a:latin typeface="+mj-lt"/>
                  </a:rPr>
                  <a:t>##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6413019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4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4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4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4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4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4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4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4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4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4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4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4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4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4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4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4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4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4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4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800"/>
                            </p:stCondLst>
                            <p:childTnLst>
                              <p:par>
                                <p:cTn id="4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4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4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4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4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4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4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200"/>
                            </p:stCondLst>
                            <p:childTnLst>
                              <p:par>
                                <p:cTn id="6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4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4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4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4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4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4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64" grpId="0"/>
      <p:bldP spid="53" grpId="0" animBg="1"/>
      <p:bldP spid="59" grpId="0" animBg="1"/>
      <p:bldP spid="60" grpId="0" animBg="1"/>
      <p:bldP spid="61" grpId="0" animBg="1"/>
      <p:bldP spid="62" grpId="0" animBg="1"/>
      <p:bldP spid="129" grpId="0"/>
      <p:bldP spid="54" grpId="0" animBg="1"/>
      <p:bldP spid="5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D6266960-E12E-6BEE-CA4D-E32926812A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>
                <a:solidFill>
                  <a:srgbClr val="ED3293"/>
                </a:solidFill>
                <a:latin typeface="+mj-lt"/>
              </a:rPr>
              <a:t>Fluency:</a:t>
            </a:r>
            <a:r>
              <a:rPr lang="en-GB" b="1">
                <a:solidFill>
                  <a:srgbClr val="292929"/>
                </a:solidFill>
                <a:latin typeface="+mj-lt"/>
              </a:rPr>
              <a:t> </a:t>
            </a:r>
            <a:r>
              <a:rPr lang="en-GB">
                <a:solidFill>
                  <a:srgbClr val="292929"/>
                </a:solidFill>
              </a:rPr>
              <a:t>strength and speed</a:t>
            </a:r>
            <a:br>
              <a:rPr lang="en-GB">
                <a:solidFill>
                  <a:srgbClr val="292929"/>
                </a:solidFill>
              </a:rPr>
            </a:br>
            <a:r>
              <a:rPr lang="en-GB">
                <a:solidFill>
                  <a:srgbClr val="292929"/>
                </a:solidFill>
              </a:rPr>
              <a:t>of brand recognition</a:t>
            </a:r>
            <a:endParaRPr lang="en-GB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78A73E8-F9D3-4582-8A0E-CBA138962954}"/>
              </a:ext>
            </a:extLst>
          </p:cNvPr>
          <p:cNvSpPr txBox="1"/>
          <p:nvPr/>
        </p:nvSpPr>
        <p:spPr>
          <a:xfrm>
            <a:off x="5817648" y="5746965"/>
            <a:ext cx="2706592" cy="391628"/>
          </a:xfrm>
          <a:prstGeom prst="rect">
            <a:avLst/>
          </a:prstGeom>
          <a:noFill/>
          <a:ln w="3175">
            <a:noFill/>
            <a:prstDash val="solid"/>
            <a:miter lim="800000"/>
          </a:ln>
        </p:spPr>
        <p:txBody>
          <a:bodyPr vert="horz" wrap="square" lIns="72000" tIns="72000" rIns="72000" bIns="7200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rgbClr val="EAEAEA"/>
              </a:buClr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ED3293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*</a:t>
            </a:r>
            <a:r>
              <a:rPr lang="en-GB" sz="800">
                <a:solidFill>
                  <a:srgbClr val="7F7F7F"/>
                </a:solidFill>
              </a:rPr>
              <a:t>The average amount of time attention was focused 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rgbClr val="EAEAEA"/>
              </a:buClr>
              <a:buSzTx/>
              <a:buFontTx/>
              <a:buNone/>
              <a:tabLst/>
              <a:defRPr/>
            </a:pPr>
            <a:r>
              <a:rPr lang="en-GB" sz="800">
                <a:solidFill>
                  <a:srgbClr val="7F7F7F"/>
                </a:solidFill>
              </a:rPr>
              <a:t>the ad. Shows level of engagement or interest.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4DA5FF0-F501-9087-D1F3-8A57D4FA66F5}"/>
              </a:ext>
            </a:extLst>
          </p:cNvPr>
          <p:cNvSpPr txBox="1"/>
          <p:nvPr/>
        </p:nvSpPr>
        <p:spPr>
          <a:xfrm>
            <a:off x="1269947" y="3917404"/>
            <a:ext cx="1594486" cy="557451"/>
          </a:xfrm>
          <a:prstGeom prst="rect">
            <a:avLst/>
          </a:prstGeom>
          <a:noFill/>
          <a:ln w="3175">
            <a:noFill/>
            <a:prstDash val="solid"/>
            <a:miter lim="800000"/>
          </a:ln>
        </p:spPr>
        <p:txBody>
          <a:bodyPr wrap="square" lIns="72000" tIns="36000" rIns="72000" bIns="36000">
            <a:spAutoFit/>
          </a:bodyPr>
          <a:lstStyle/>
          <a:p>
            <a:pPr algn="ctr"/>
            <a:r>
              <a:rPr lang="en-GB" sz="1050">
                <a:solidFill>
                  <a:schemeClr val="tx1">
                    <a:lumMod val="90000"/>
                    <a:lumOff val="10000"/>
                  </a:schemeClr>
                </a:solidFill>
              </a:rPr>
              <a:t>% of people who</a:t>
            </a:r>
            <a:br>
              <a:rPr lang="en-GB" sz="1050">
                <a:solidFill>
                  <a:schemeClr val="tx1">
                    <a:lumMod val="90000"/>
                    <a:lumOff val="10000"/>
                  </a:schemeClr>
                </a:solidFill>
              </a:rPr>
            </a:br>
            <a:r>
              <a:rPr lang="en-GB" sz="1050">
                <a:solidFill>
                  <a:schemeClr val="tx1">
                    <a:lumMod val="90000"/>
                    <a:lumOff val="10000"/>
                  </a:schemeClr>
                </a:solidFill>
              </a:rPr>
              <a:t>recognised the brand </a:t>
            </a:r>
            <a:br>
              <a:rPr lang="en-GB" sz="1050">
                <a:solidFill>
                  <a:schemeClr val="tx1">
                    <a:lumMod val="90000"/>
                    <a:lumOff val="10000"/>
                  </a:schemeClr>
                </a:solidFill>
              </a:rPr>
            </a:br>
            <a:r>
              <a:rPr lang="en-GB" sz="1050">
                <a:solidFill>
                  <a:schemeClr val="tx1">
                    <a:lumMod val="90000"/>
                    <a:lumOff val="10000"/>
                  </a:schemeClr>
                </a:solidFill>
              </a:rPr>
              <a:t>within their dwell time</a:t>
            </a:r>
          </a:p>
        </p:txBody>
      </p:sp>
      <p:sp>
        <p:nvSpPr>
          <p:cNvPr id="25" name="xFluency Exceptional">
            <a:extLst>
              <a:ext uri="{FF2B5EF4-FFF2-40B4-BE49-F238E27FC236}">
                <a16:creationId xmlns:a16="http://schemas.microsoft.com/office/drawing/2014/main" id="{861A243A-EB06-F60E-AB82-247FB7BD7201}"/>
              </a:ext>
            </a:extLst>
          </p:cNvPr>
          <p:cNvSpPr txBox="1">
            <a:spLocks noChangeAspect="1"/>
          </p:cNvSpPr>
          <p:nvPr/>
        </p:nvSpPr>
        <p:spPr>
          <a:xfrm>
            <a:off x="1653705" y="2957027"/>
            <a:ext cx="828000" cy="828000"/>
          </a:xfrm>
          <a:prstGeom prst="rect">
            <a:avLst/>
          </a:pr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w="3175">
            <a:noFill/>
            <a:prstDash val="solid"/>
            <a:miter lim="800000"/>
          </a:ln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indent="0" algn="ctr" rtl="0" eaLnBrk="1" fontAlgn="auto" latinLnBrk="0" hangingPunct="1">
              <a:spcBef>
                <a:spcPts val="600"/>
              </a:spcBef>
              <a:spcAft>
                <a:spcPts val="0"/>
              </a:spcAft>
              <a:tabLst>
                <a:tab pos="542925" algn="l"/>
                <a:tab pos="714375" algn="l"/>
              </a:tabLst>
            </a:pPr>
            <a:r>
              <a:rPr lang="en-GB" b="1">
                <a:latin typeface="+mj-lt"/>
              </a:rPr>
              <a:t>95</a:t>
            </a:r>
          </a:p>
        </p:txBody>
      </p:sp>
      <p:sp>
        <p:nvSpPr>
          <p:cNvPr id="7" name="xFast Exceptional">
            <a:extLst>
              <a:ext uri="{FF2B5EF4-FFF2-40B4-BE49-F238E27FC236}">
                <a16:creationId xmlns:a16="http://schemas.microsoft.com/office/drawing/2014/main" id="{EBC839F8-D527-78D2-1849-0525AF8DCABD}"/>
              </a:ext>
            </a:extLst>
          </p:cNvPr>
          <p:cNvSpPr txBox="1">
            <a:spLocks noChangeAspect="1"/>
          </p:cNvSpPr>
          <p:nvPr/>
        </p:nvSpPr>
        <p:spPr>
          <a:xfrm>
            <a:off x="4164432" y="1446103"/>
            <a:ext cx="828000" cy="828000"/>
          </a:xfrm>
          <a:prstGeom prst="rect">
            <a:avLst/>
          </a:pr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  <a:ln w="3175">
            <a:noFill/>
            <a:prstDash val="solid"/>
            <a:miter lim="800000"/>
          </a:ln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indent="0" algn="ctr" rtl="0" eaLnBrk="1" fontAlgn="auto" latinLnBrk="0" hangingPunct="1">
              <a:spcBef>
                <a:spcPts val="600"/>
              </a:spcBef>
              <a:spcAft>
                <a:spcPts val="0"/>
              </a:spcAft>
              <a:tabLst>
                <a:tab pos="542925" algn="l"/>
                <a:tab pos="714375" algn="l"/>
              </a:tabLst>
            </a:pPr>
            <a:r>
              <a:rPr lang="en-GB" b="1">
                <a:latin typeface="+mj-lt"/>
              </a:rPr>
              <a:t>82</a:t>
            </a:r>
          </a:p>
        </p:txBody>
      </p:sp>
      <p:sp>
        <p:nvSpPr>
          <p:cNvPr id="8" name="Speech Bubble: Rectangle with Corners Rounded 7">
            <a:extLst>
              <a:ext uri="{FF2B5EF4-FFF2-40B4-BE49-F238E27FC236}">
                <a16:creationId xmlns:a16="http://schemas.microsoft.com/office/drawing/2014/main" id="{037C51B0-91FE-797D-E91D-68C60DDC9D2E}"/>
              </a:ext>
            </a:extLst>
          </p:cNvPr>
          <p:cNvSpPr>
            <a:spLocks/>
          </p:cNvSpPr>
          <p:nvPr/>
        </p:nvSpPr>
        <p:spPr bwMode="gray">
          <a:xfrm>
            <a:off x="6096000" y="1529730"/>
            <a:ext cx="2286000" cy="693371"/>
          </a:xfrm>
          <a:prstGeom prst="wedgeRoundRectCallout">
            <a:avLst>
              <a:gd name="adj1" fmla="val -62237"/>
              <a:gd name="adj2" fmla="val -34894"/>
              <a:gd name="adj3" fmla="val 16667"/>
            </a:avLst>
          </a:prstGeom>
          <a:solidFill>
            <a:srgbClr val="F2F2F2"/>
          </a:solidFill>
          <a:ln w="19050">
            <a:solidFill>
              <a:srgbClr val="BFBFB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1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highlight>
                  <a:srgbClr val="00FF00"/>
                </a:highlight>
                <a:uLnTx/>
                <a:uFillTx/>
                <a:ea typeface="+mn-ea"/>
                <a:cs typeface="+mn-cs"/>
              </a:rPr>
              <a:t>NOTE</a:t>
            </a:r>
            <a:r>
              <a:rPr kumimoji="0" lang="en-GB" sz="900" b="0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:  after generation, make sure to manually move </a:t>
            </a:r>
            <a:r>
              <a:rPr kumimoji="0" lang="en-GB" sz="900" b="0" i="0" u="none" strike="noStrike" kern="1200" cap="none" spc="0" normalizeH="0" baseline="0" noProof="0">
                <a:ln>
                  <a:noFill/>
                </a:ln>
                <a:solidFill>
                  <a:srgbClr val="ED3293"/>
                </a:solidFill>
                <a:effectLst/>
                <a:uLnTx/>
                <a:uFillTx/>
                <a:ea typeface="+mn-ea"/>
                <a:cs typeface="+mn-cs"/>
              </a:rPr>
              <a:t>Fast Fluency </a:t>
            </a:r>
            <a:r>
              <a:rPr kumimoji="0" lang="en-GB" sz="900" b="0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icon to align above the "% of people who recognised the brand within 2 seconds" label</a:t>
            </a:r>
          </a:p>
        </p:txBody>
      </p:sp>
      <p:graphicFrame>
        <p:nvGraphicFramePr>
          <p:cNvPr id="6" name="2SecFluencyChart">
            <a:extLst>
              <a:ext uri="{FF2B5EF4-FFF2-40B4-BE49-F238E27FC236}">
                <a16:creationId xmlns:a16="http://schemas.microsoft.com/office/drawing/2014/main" id="{1BF7735D-59E1-8EC7-3E13-02F6C09A4EE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22579206"/>
              </p:ext>
            </p:extLst>
          </p:nvPr>
        </p:nvGraphicFramePr>
        <p:xfrm>
          <a:off x="2706623" y="2274103"/>
          <a:ext cx="8645589" cy="33869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698026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5" grpId="0" animBg="1"/>
      <p:bldP spid="7" grpId="0" animBg="1"/>
      <p:bldGraphic spid="6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E0524C-CD77-2EFD-11CB-DD7C6C4640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70835216-B4B1-87AD-F4DF-A22BA238932C}"/>
              </a:ext>
            </a:extLst>
          </p:cNvPr>
          <p:cNvGrpSpPr/>
          <p:nvPr/>
        </p:nvGrpSpPr>
        <p:grpSpPr>
          <a:xfrm>
            <a:off x="10777256" y="2237775"/>
            <a:ext cx="691422" cy="2482158"/>
            <a:chOff x="10586358" y="1924208"/>
            <a:chExt cx="814946" cy="2925600"/>
          </a:xfrm>
        </p:grpSpPr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C3E53221-66FA-2411-665D-3DEE791F5F76}"/>
                </a:ext>
              </a:extLst>
            </p:cNvPr>
            <p:cNvSpPr txBox="1"/>
            <p:nvPr/>
          </p:nvSpPr>
          <p:spPr>
            <a:xfrm>
              <a:off x="10586358" y="4581291"/>
              <a:ext cx="814946" cy="268517"/>
            </a:xfrm>
            <a:prstGeom prst="rect">
              <a:avLst/>
            </a:prstGeom>
            <a:noFill/>
            <a:ln w="3175">
              <a:noFill/>
              <a:prstDash val="solid"/>
              <a:miter lim="800000"/>
            </a:ln>
          </p:spPr>
          <p:txBody>
            <a:bodyPr vert="horz" wrap="square" lIns="72000" tIns="72000" rIns="72000" bIns="72000" rtlCol="0">
              <a:spAutoFit/>
            </a:bodyPr>
            <a:lstStyle/>
            <a:p>
              <a:pPr algn="ctr">
                <a:spcBef>
                  <a:spcPts val="1200"/>
                </a:spcBef>
                <a:buClr>
                  <a:schemeClr val="tx2"/>
                </a:buClr>
              </a:pPr>
              <a:r>
                <a:rPr lang="en-GB" sz="800" b="1"/>
                <a:t>Negative</a:t>
              </a:r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BE6DAB73-BE2E-52F5-6FDC-61585934E574}"/>
                </a:ext>
              </a:extLst>
            </p:cNvPr>
            <p:cNvSpPr/>
            <p:nvPr/>
          </p:nvSpPr>
          <p:spPr bwMode="gray">
            <a:xfrm>
              <a:off x="10878458" y="4343889"/>
              <a:ext cx="230746" cy="230746"/>
            </a:xfrm>
            <a:prstGeom prst="ellipse">
              <a:avLst/>
            </a:prstGeom>
            <a:solidFill>
              <a:srgbClr val="FF3300"/>
            </a:solidFill>
            <a:ln w="25400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600"/>
                </a:spcAft>
              </a:pPr>
              <a:endParaRPr lang="en-GB" b="1" err="1">
                <a:solidFill>
                  <a:schemeClr val="bg1"/>
                </a:solidFill>
              </a:endParaRPr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B5DCB23C-68AB-C30B-5EA1-00A0FAAD4CB8}"/>
                </a:ext>
              </a:extLst>
            </p:cNvPr>
            <p:cNvSpPr/>
            <p:nvPr/>
          </p:nvSpPr>
          <p:spPr bwMode="gray">
            <a:xfrm>
              <a:off x="10878458" y="3990761"/>
              <a:ext cx="230746" cy="230746"/>
            </a:xfrm>
            <a:prstGeom prst="ellipse">
              <a:avLst/>
            </a:prstGeom>
            <a:solidFill>
              <a:srgbClr val="FF9900"/>
            </a:solidFill>
            <a:ln w="25400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600"/>
                </a:spcAft>
              </a:pPr>
              <a:endParaRPr lang="en-GB" b="1" err="1">
                <a:solidFill>
                  <a:schemeClr val="bg1"/>
                </a:solidFill>
              </a:endParaRPr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7B5A4C1A-FA0C-6FBB-5FF4-4AC4CE0FC6F5}"/>
                </a:ext>
              </a:extLst>
            </p:cNvPr>
            <p:cNvSpPr/>
            <p:nvPr/>
          </p:nvSpPr>
          <p:spPr bwMode="gray">
            <a:xfrm>
              <a:off x="10878458" y="3637631"/>
              <a:ext cx="230746" cy="230746"/>
            </a:xfrm>
            <a:prstGeom prst="ellipse">
              <a:avLst/>
            </a:prstGeom>
            <a:solidFill>
              <a:srgbClr val="FFCC00"/>
            </a:solidFill>
            <a:ln w="25400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600"/>
                </a:spcAft>
              </a:pPr>
              <a:endParaRPr lang="en-GB" b="1" err="1">
                <a:solidFill>
                  <a:schemeClr val="bg1"/>
                </a:solidFill>
              </a:endParaRPr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F409D5BB-4A91-38F8-C3D0-00DBE4E26CEC}"/>
                </a:ext>
              </a:extLst>
            </p:cNvPr>
            <p:cNvSpPr/>
            <p:nvPr/>
          </p:nvSpPr>
          <p:spPr bwMode="gray">
            <a:xfrm>
              <a:off x="10878458" y="3284501"/>
              <a:ext cx="230746" cy="230746"/>
            </a:xfrm>
            <a:prstGeom prst="ellipse">
              <a:avLst/>
            </a:prstGeom>
            <a:solidFill>
              <a:srgbClr val="DDDDDD"/>
            </a:solidFill>
            <a:ln w="25400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600"/>
                </a:spcAft>
              </a:pPr>
              <a:endParaRPr lang="en-GB" b="1" err="1">
                <a:solidFill>
                  <a:schemeClr val="bg1"/>
                </a:solidFill>
              </a:endParaRPr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49C9279D-B8BA-3353-E5D5-1225D0F94748}"/>
                </a:ext>
              </a:extLst>
            </p:cNvPr>
            <p:cNvSpPr/>
            <p:nvPr/>
          </p:nvSpPr>
          <p:spPr bwMode="gray">
            <a:xfrm>
              <a:off x="10878458" y="2931371"/>
              <a:ext cx="230746" cy="230746"/>
            </a:xfrm>
            <a:prstGeom prst="ellipse">
              <a:avLst/>
            </a:prstGeom>
            <a:solidFill>
              <a:srgbClr val="B7F400"/>
            </a:solidFill>
            <a:ln w="25400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600"/>
                </a:spcAft>
              </a:pPr>
              <a:endParaRPr lang="en-GB" b="1" err="1">
                <a:solidFill>
                  <a:schemeClr val="bg1"/>
                </a:solidFill>
              </a:endParaRPr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35FDF4C1-25D8-C432-8D2C-42674AA5CB67}"/>
                </a:ext>
              </a:extLst>
            </p:cNvPr>
            <p:cNvSpPr/>
            <p:nvPr/>
          </p:nvSpPr>
          <p:spPr bwMode="gray">
            <a:xfrm>
              <a:off x="10878458" y="2578241"/>
              <a:ext cx="230746" cy="230746"/>
            </a:xfrm>
            <a:prstGeom prst="ellipse">
              <a:avLst/>
            </a:prstGeom>
            <a:solidFill>
              <a:srgbClr val="99CC00"/>
            </a:solidFill>
            <a:ln w="25400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600"/>
                </a:spcAft>
              </a:pPr>
              <a:endParaRPr lang="en-GB" b="1" err="1">
                <a:solidFill>
                  <a:schemeClr val="bg1"/>
                </a:solidFill>
              </a:endParaRPr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C7D56C60-53D6-9607-4E4C-2026F8AC3865}"/>
                </a:ext>
              </a:extLst>
            </p:cNvPr>
            <p:cNvSpPr/>
            <p:nvPr/>
          </p:nvSpPr>
          <p:spPr bwMode="gray">
            <a:xfrm>
              <a:off x="10878458" y="2225111"/>
              <a:ext cx="230746" cy="230746"/>
            </a:xfrm>
            <a:prstGeom prst="ellipse">
              <a:avLst/>
            </a:prstGeom>
            <a:solidFill>
              <a:srgbClr val="008000"/>
            </a:solidFill>
            <a:ln w="25400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600"/>
                </a:spcAft>
              </a:pPr>
              <a:endParaRPr lang="en-GB" b="1" err="1">
                <a:solidFill>
                  <a:schemeClr val="bg1"/>
                </a:solidFill>
              </a:endParaRP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4CC9FB24-570E-7CE5-D30F-EEE8238B1282}"/>
                </a:ext>
              </a:extLst>
            </p:cNvPr>
            <p:cNvSpPr txBox="1"/>
            <p:nvPr/>
          </p:nvSpPr>
          <p:spPr>
            <a:xfrm>
              <a:off x="10586358" y="1924208"/>
              <a:ext cx="814946" cy="268517"/>
            </a:xfrm>
            <a:prstGeom prst="rect">
              <a:avLst/>
            </a:prstGeom>
            <a:noFill/>
            <a:ln w="3175">
              <a:noFill/>
              <a:prstDash val="solid"/>
              <a:miter lim="800000"/>
            </a:ln>
          </p:spPr>
          <p:txBody>
            <a:bodyPr vert="horz" wrap="square" lIns="72000" tIns="72000" rIns="72000" bIns="72000" rtlCol="0">
              <a:spAutoFit/>
            </a:bodyPr>
            <a:lstStyle/>
            <a:p>
              <a:pPr algn="ctr">
                <a:spcBef>
                  <a:spcPts val="1200"/>
                </a:spcBef>
                <a:buClr>
                  <a:schemeClr val="tx2"/>
                </a:buClr>
              </a:pPr>
              <a:r>
                <a:rPr lang="en-GB" sz="800" b="1"/>
                <a:t>Positive</a:t>
              </a:r>
            </a:p>
          </p:txBody>
        </p:sp>
      </p:grpSp>
      <p:sp>
        <p:nvSpPr>
          <p:cNvPr id="51" name="TextBox 50">
            <a:extLst>
              <a:ext uri="{FF2B5EF4-FFF2-40B4-BE49-F238E27FC236}">
                <a16:creationId xmlns:a16="http://schemas.microsoft.com/office/drawing/2014/main" id="{C12AF90A-BF66-7EDC-4C85-3807B4F425FD}"/>
              </a:ext>
            </a:extLst>
          </p:cNvPr>
          <p:cNvSpPr txBox="1"/>
          <p:nvPr/>
        </p:nvSpPr>
        <p:spPr>
          <a:xfrm>
            <a:off x="3000374" y="5799266"/>
            <a:ext cx="6011863" cy="330072"/>
          </a:xfrm>
          <a:prstGeom prst="rect">
            <a:avLst/>
          </a:prstGeom>
          <a:noFill/>
          <a:ln w="3175">
            <a:noFill/>
            <a:prstDash val="solid"/>
            <a:miter lim="800000"/>
          </a:ln>
        </p:spPr>
        <p:txBody>
          <a:bodyPr vert="horz" wrap="square" lIns="72000" tIns="72000" rIns="72000" bIns="72000" rtlCol="0">
            <a:spAutoFit/>
          </a:bodyPr>
          <a:lstStyle/>
          <a:p>
            <a:pPr algn="ctr">
              <a:buClr>
                <a:schemeClr val="tx2"/>
              </a:buClr>
            </a:pPr>
            <a:r>
              <a:rPr lang="en-GB" sz="1200">
                <a:solidFill>
                  <a:srgbClr val="7F7F7F"/>
                </a:solidFill>
              </a:rPr>
              <a:t>Percentage spontaneously making each association with the ad </a:t>
            </a:r>
          </a:p>
        </p:txBody>
      </p:sp>
      <p:sp>
        <p:nvSpPr>
          <p:cNvPr id="16" name="Title 15">
            <a:extLst>
              <a:ext uri="{FF2B5EF4-FFF2-40B4-BE49-F238E27FC236}">
                <a16:creationId xmlns:a16="http://schemas.microsoft.com/office/drawing/2014/main" id="{B6FFDA05-FED5-9737-407D-85F0EC0F2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2783" y="479585"/>
            <a:ext cx="9765482" cy="771653"/>
          </a:xfrm>
        </p:spPr>
        <p:txBody>
          <a:bodyPr/>
          <a:lstStyle/>
          <a:p>
            <a:r>
              <a:rPr lang="en-GB"/>
              <a:t>Top </a:t>
            </a:r>
            <a:r>
              <a:rPr lang="en-GB" b="1">
                <a:latin typeface="+mj-lt"/>
              </a:rPr>
              <a:t>Key Associations</a:t>
            </a:r>
          </a:p>
        </p:txBody>
      </p:sp>
      <p:sp>
        <p:nvSpPr>
          <p:cNvPr id="3" name="Feeling8">
            <a:extLst>
              <a:ext uri="{FF2B5EF4-FFF2-40B4-BE49-F238E27FC236}">
                <a16:creationId xmlns:a16="http://schemas.microsoft.com/office/drawing/2014/main" id="{EDA3F178-A04D-CF15-6E87-6273C1779087}"/>
              </a:ext>
            </a:extLst>
          </p:cNvPr>
          <p:cNvSpPr/>
          <p:nvPr/>
        </p:nvSpPr>
        <p:spPr bwMode="gray">
          <a:xfrm>
            <a:off x="9622236" y="5093619"/>
            <a:ext cx="230746" cy="230746"/>
          </a:xfrm>
          <a:prstGeom prst="ellipse">
            <a:avLst/>
          </a:prstGeom>
          <a:solidFill>
            <a:srgbClr val="008000"/>
          </a:solidFill>
          <a:ln w="2540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en-GB" err="1">
              <a:solidFill>
                <a:schemeClr val="bg1"/>
              </a:solidFill>
            </a:endParaRPr>
          </a:p>
        </p:txBody>
      </p:sp>
      <p:sp>
        <p:nvSpPr>
          <p:cNvPr id="4" name="Feeling7">
            <a:extLst>
              <a:ext uri="{FF2B5EF4-FFF2-40B4-BE49-F238E27FC236}">
                <a16:creationId xmlns:a16="http://schemas.microsoft.com/office/drawing/2014/main" id="{DE7E83AC-185B-E8A3-FC18-C292CB76580B}"/>
              </a:ext>
            </a:extLst>
          </p:cNvPr>
          <p:cNvSpPr/>
          <p:nvPr/>
        </p:nvSpPr>
        <p:spPr bwMode="gray">
          <a:xfrm>
            <a:off x="9622236" y="4555362"/>
            <a:ext cx="230746" cy="230746"/>
          </a:xfrm>
          <a:prstGeom prst="ellipse">
            <a:avLst/>
          </a:prstGeom>
          <a:solidFill>
            <a:srgbClr val="99CC00"/>
          </a:solidFill>
          <a:ln w="2540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en-GB" err="1">
              <a:solidFill>
                <a:schemeClr val="bg1"/>
              </a:solidFill>
            </a:endParaRPr>
          </a:p>
        </p:txBody>
      </p:sp>
      <p:sp>
        <p:nvSpPr>
          <p:cNvPr id="5" name="Feeling6">
            <a:extLst>
              <a:ext uri="{FF2B5EF4-FFF2-40B4-BE49-F238E27FC236}">
                <a16:creationId xmlns:a16="http://schemas.microsoft.com/office/drawing/2014/main" id="{029AB5F9-1DDD-18BD-A762-0AFB2B0DCC28}"/>
              </a:ext>
            </a:extLst>
          </p:cNvPr>
          <p:cNvSpPr/>
          <p:nvPr/>
        </p:nvSpPr>
        <p:spPr bwMode="gray">
          <a:xfrm>
            <a:off x="9622236" y="4017108"/>
            <a:ext cx="230746" cy="230746"/>
          </a:xfrm>
          <a:prstGeom prst="ellipse">
            <a:avLst/>
          </a:prstGeom>
          <a:solidFill>
            <a:srgbClr val="008000"/>
          </a:solidFill>
          <a:ln w="2540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en-GB" err="1">
              <a:solidFill>
                <a:schemeClr val="bg1"/>
              </a:solidFill>
            </a:endParaRPr>
          </a:p>
        </p:txBody>
      </p:sp>
      <p:sp>
        <p:nvSpPr>
          <p:cNvPr id="6" name="Feeling5">
            <a:extLst>
              <a:ext uri="{FF2B5EF4-FFF2-40B4-BE49-F238E27FC236}">
                <a16:creationId xmlns:a16="http://schemas.microsoft.com/office/drawing/2014/main" id="{7CF77FF8-1A9F-027F-E1E1-C322F28BCBE6}"/>
              </a:ext>
            </a:extLst>
          </p:cNvPr>
          <p:cNvSpPr/>
          <p:nvPr/>
        </p:nvSpPr>
        <p:spPr bwMode="gray">
          <a:xfrm>
            <a:off x="9622236" y="3478854"/>
            <a:ext cx="230746" cy="230746"/>
          </a:xfrm>
          <a:prstGeom prst="ellipse">
            <a:avLst/>
          </a:prstGeom>
          <a:solidFill>
            <a:srgbClr val="99CC00"/>
          </a:solidFill>
          <a:ln w="2540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en-GB" err="1">
              <a:solidFill>
                <a:schemeClr val="bg1"/>
              </a:solidFill>
            </a:endParaRPr>
          </a:p>
        </p:txBody>
      </p:sp>
      <p:sp>
        <p:nvSpPr>
          <p:cNvPr id="7" name="Feeling4">
            <a:extLst>
              <a:ext uri="{FF2B5EF4-FFF2-40B4-BE49-F238E27FC236}">
                <a16:creationId xmlns:a16="http://schemas.microsoft.com/office/drawing/2014/main" id="{AB623F2B-1C48-D0A1-79D3-B5EE9BE17690}"/>
              </a:ext>
            </a:extLst>
          </p:cNvPr>
          <p:cNvSpPr/>
          <p:nvPr/>
        </p:nvSpPr>
        <p:spPr bwMode="gray">
          <a:xfrm>
            <a:off x="9622236" y="2940600"/>
            <a:ext cx="230746" cy="230746"/>
          </a:xfrm>
          <a:prstGeom prst="ellipse">
            <a:avLst/>
          </a:prstGeom>
          <a:solidFill>
            <a:srgbClr val="008000"/>
          </a:solidFill>
          <a:ln w="2540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en-GB" err="1">
              <a:solidFill>
                <a:schemeClr val="bg1"/>
              </a:solidFill>
            </a:endParaRPr>
          </a:p>
        </p:txBody>
      </p:sp>
      <p:sp>
        <p:nvSpPr>
          <p:cNvPr id="8" name="Feeling3">
            <a:extLst>
              <a:ext uri="{FF2B5EF4-FFF2-40B4-BE49-F238E27FC236}">
                <a16:creationId xmlns:a16="http://schemas.microsoft.com/office/drawing/2014/main" id="{BBDD09B0-91C9-6165-AD3D-8A9705780FD5}"/>
              </a:ext>
            </a:extLst>
          </p:cNvPr>
          <p:cNvSpPr/>
          <p:nvPr/>
        </p:nvSpPr>
        <p:spPr bwMode="gray">
          <a:xfrm>
            <a:off x="9622236" y="2402346"/>
            <a:ext cx="230746" cy="230746"/>
          </a:xfrm>
          <a:prstGeom prst="ellipse">
            <a:avLst/>
          </a:prstGeom>
          <a:solidFill>
            <a:srgbClr val="99CC00"/>
          </a:solidFill>
          <a:ln w="2540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en-GB" err="1">
              <a:solidFill>
                <a:schemeClr val="bg1"/>
              </a:solidFill>
            </a:endParaRPr>
          </a:p>
        </p:txBody>
      </p:sp>
      <p:sp>
        <p:nvSpPr>
          <p:cNvPr id="9" name="Feeling2">
            <a:extLst>
              <a:ext uri="{FF2B5EF4-FFF2-40B4-BE49-F238E27FC236}">
                <a16:creationId xmlns:a16="http://schemas.microsoft.com/office/drawing/2014/main" id="{C910F224-A32A-F445-2433-B124FD389DA6}"/>
              </a:ext>
            </a:extLst>
          </p:cNvPr>
          <p:cNvSpPr/>
          <p:nvPr/>
        </p:nvSpPr>
        <p:spPr bwMode="gray">
          <a:xfrm>
            <a:off x="9622236" y="1864092"/>
            <a:ext cx="230746" cy="230746"/>
          </a:xfrm>
          <a:prstGeom prst="ellipse">
            <a:avLst/>
          </a:prstGeom>
          <a:solidFill>
            <a:srgbClr val="008000"/>
          </a:solidFill>
          <a:ln w="2540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en-GB" err="1">
              <a:solidFill>
                <a:schemeClr val="bg1"/>
              </a:solidFill>
            </a:endParaRPr>
          </a:p>
        </p:txBody>
      </p:sp>
      <p:sp>
        <p:nvSpPr>
          <p:cNvPr id="10" name="Feeling1">
            <a:extLst>
              <a:ext uri="{FF2B5EF4-FFF2-40B4-BE49-F238E27FC236}">
                <a16:creationId xmlns:a16="http://schemas.microsoft.com/office/drawing/2014/main" id="{8F7100F1-B042-4071-8D30-62B3A6B741DC}"/>
              </a:ext>
            </a:extLst>
          </p:cNvPr>
          <p:cNvSpPr/>
          <p:nvPr/>
        </p:nvSpPr>
        <p:spPr bwMode="gray">
          <a:xfrm>
            <a:off x="9622236" y="1325838"/>
            <a:ext cx="230746" cy="230746"/>
          </a:xfrm>
          <a:prstGeom prst="ellipse">
            <a:avLst/>
          </a:prstGeom>
          <a:solidFill>
            <a:srgbClr val="99CC00"/>
          </a:solidFill>
          <a:ln w="2540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en-GB" err="1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5DF099C-4A31-D437-16D3-4EC66BF99B56}"/>
              </a:ext>
            </a:extLst>
          </p:cNvPr>
          <p:cNvSpPr txBox="1"/>
          <p:nvPr/>
        </p:nvSpPr>
        <p:spPr>
          <a:xfrm>
            <a:off x="9422048" y="1049856"/>
            <a:ext cx="683394" cy="268517"/>
          </a:xfrm>
          <a:prstGeom prst="rect">
            <a:avLst/>
          </a:prstGeom>
          <a:noFill/>
          <a:ln w="3175">
            <a:noFill/>
            <a:prstDash val="solid"/>
            <a:miter lim="800000"/>
          </a:ln>
        </p:spPr>
        <p:txBody>
          <a:bodyPr vert="horz" wrap="square" lIns="72000" tIns="72000" rIns="72000" bIns="72000" rtlCol="0">
            <a:spAutoFit/>
          </a:bodyPr>
          <a:lstStyle/>
          <a:p>
            <a:pPr algn="ctr">
              <a:spcBef>
                <a:spcPts val="1200"/>
              </a:spcBef>
              <a:buClr>
                <a:schemeClr val="tx2"/>
              </a:buClr>
            </a:pPr>
            <a:r>
              <a:rPr lang="en-GB" sz="800" b="1"/>
              <a:t>FEELING</a:t>
            </a:r>
            <a:r>
              <a:rPr lang="en-GB" sz="800" b="1">
                <a:solidFill>
                  <a:srgbClr val="ED3293"/>
                </a:solidFill>
              </a:rPr>
              <a:t>*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C93D95A-9B7E-7FBD-E92B-BF79C211B9EA}"/>
              </a:ext>
            </a:extLst>
          </p:cNvPr>
          <p:cNvSpPr txBox="1"/>
          <p:nvPr/>
        </p:nvSpPr>
        <p:spPr>
          <a:xfrm>
            <a:off x="9415416" y="5597465"/>
            <a:ext cx="1361840" cy="637849"/>
          </a:xfrm>
          <a:prstGeom prst="rect">
            <a:avLst/>
          </a:prstGeom>
          <a:noFill/>
          <a:ln w="3175">
            <a:noFill/>
            <a:prstDash val="solid"/>
            <a:miter lim="800000"/>
          </a:ln>
        </p:spPr>
        <p:txBody>
          <a:bodyPr vert="horz" wrap="square" lIns="72000" tIns="72000" rIns="72000" bIns="72000" rtlCol="0">
            <a:spAutoFit/>
          </a:bodyPr>
          <a:lstStyle/>
          <a:p>
            <a:pPr>
              <a:spcBef>
                <a:spcPts val="1200"/>
              </a:spcBef>
              <a:buClr>
                <a:schemeClr val="tx2"/>
              </a:buClr>
            </a:pPr>
            <a:r>
              <a:rPr lang="en-GB" sz="800">
                <a:solidFill>
                  <a:srgbClr val="ED3293"/>
                </a:solidFill>
              </a:rPr>
              <a:t>*</a:t>
            </a:r>
            <a:r>
              <a:rPr lang="en-GB" sz="800">
                <a:solidFill>
                  <a:srgbClr val="7F7F7F"/>
                </a:solidFill>
              </a:rPr>
              <a:t>Indicates the average sentiment felt towards each association, from positive to negative</a:t>
            </a:r>
          </a:p>
        </p:txBody>
      </p:sp>
      <p:graphicFrame>
        <p:nvGraphicFramePr>
          <p:cNvPr id="14" name="Chart Key Assoc">
            <a:extLst>
              <a:ext uri="{FF2B5EF4-FFF2-40B4-BE49-F238E27FC236}">
                <a16:creationId xmlns:a16="http://schemas.microsoft.com/office/drawing/2014/main" id="{A45EA198-86AA-6A8D-6FCA-D84BD93BB48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5436255"/>
              </p:ext>
            </p:extLst>
          </p:nvPr>
        </p:nvGraphicFramePr>
        <p:xfrm>
          <a:off x="2366374" y="1049855"/>
          <a:ext cx="7344000" cy="453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37685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7F2DB4-24B5-31E4-7CD2-5CFA11A468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8D576-1B5D-EF6E-CE8F-5469F2254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cs typeface="Arial"/>
              </a:rPr>
              <a:t>Richmond Brand Statements </a:t>
            </a:r>
            <a:r>
              <a:rPr lang="en-CA" dirty="0">
                <a:solidFill>
                  <a:srgbClr val="ED3293"/>
                </a:solidFill>
                <a:cs typeface="Arial"/>
              </a:rPr>
              <a:t>|</a:t>
            </a:r>
            <a:r>
              <a:rPr lang="en-CA" dirty="0">
                <a:cs typeface="Arial"/>
              </a:rPr>
              <a:t> </a:t>
            </a:r>
            <a:r>
              <a:rPr lang="en-CA" b="1" dirty="0">
                <a:latin typeface="+mj-lt"/>
                <a:cs typeface="Arial"/>
              </a:rPr>
              <a:t>Scaled Grid</a:t>
            </a:r>
            <a:br>
              <a:rPr lang="en-GB" b="1" dirty="0">
                <a:latin typeface="+mj-lt"/>
              </a:rPr>
            </a:br>
            <a:endParaRPr lang="en-GB" b="1" dirty="0"/>
          </a:p>
        </p:txBody>
      </p:sp>
      <p:graphicFrame>
        <p:nvGraphicFramePr>
          <p:cNvPr id="9" name="Ratings Grid Bar chart">
            <a:extLst>
              <a:ext uri="{FF2B5EF4-FFF2-40B4-BE49-F238E27FC236}">
                <a16:creationId xmlns:a16="http://schemas.microsoft.com/office/drawing/2014/main" id="{D68C3DDA-B196-B25C-A783-5754836868F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77033072"/>
              </p:ext>
            </p:extLst>
          </p:nvPr>
        </p:nvGraphicFramePr>
        <p:xfrm>
          <a:off x="407988" y="1341438"/>
          <a:ext cx="11376026" cy="47968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Question Text">
            <a:extLst>
              <a:ext uri="{FF2B5EF4-FFF2-40B4-BE49-F238E27FC236}">
                <a16:creationId xmlns:a16="http://schemas.microsoft.com/office/drawing/2014/main" id="{CEB87EEA-8E2A-A965-3705-0D5C8CF904E1}"/>
              </a:ext>
            </a:extLst>
          </p:cNvPr>
          <p:cNvSpPr txBox="1"/>
          <p:nvPr/>
        </p:nvSpPr>
        <p:spPr>
          <a:xfrm>
            <a:off x="263525" y="839989"/>
            <a:ext cx="11664950" cy="537958"/>
          </a:xfrm>
          <a:prstGeom prst="rect">
            <a:avLst/>
          </a:prstGeom>
          <a:noFill/>
          <a:ln w="3175">
            <a:noFill/>
            <a:prstDash val="solid"/>
            <a:miter lim="800000"/>
          </a:ln>
        </p:spPr>
        <p:txBody>
          <a:bodyPr wrap="square" lIns="91440" tIns="45720" rIns="91440" bIns="45720" anchor="t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62" b="0" i="0" u="none" strike="noStrike" kern="1200" spc="0" baseline="0">
                <a:solidFill>
                  <a:srgbClr val="292929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0000"/>
                    <a:lumOff val="10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To what extent do you agree or disagree with the following statements?</a:t>
            </a:r>
          </a:p>
        </p:txBody>
      </p:sp>
    </p:spTree>
    <p:extLst>
      <p:ext uri="{BB962C8B-B14F-4D97-AF65-F5344CB8AC3E}">
        <p14:creationId xmlns:p14="http://schemas.microsoft.com/office/powerpoint/2010/main" val="2223458506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 hidden="1">
            <a:extLst>
              <a:ext uri="{FF2B5EF4-FFF2-40B4-BE49-F238E27FC236}">
                <a16:creationId xmlns:a16="http://schemas.microsoft.com/office/drawing/2014/main" id="{9E7BFACD-B0A9-4EDA-8815-4C2D0426A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Print</a:t>
            </a:r>
          </a:p>
        </p:txBody>
      </p:sp>
      <p:pic>
        <p:nvPicPr>
          <p:cNvPr id="30" name="Graphic 29">
            <a:extLst>
              <a:ext uri="{FF2B5EF4-FFF2-40B4-BE49-F238E27FC236}">
                <a16:creationId xmlns:a16="http://schemas.microsoft.com/office/drawing/2014/main" id="{607AD93D-1B24-7FDF-BE64-8AC752CD937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376001" y="579493"/>
            <a:ext cx="1440000" cy="34124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7AE2DF5-2926-4CE7-937D-0C9100B091B0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1838713" y="2685894"/>
            <a:ext cx="4165671" cy="1505779"/>
          </a:xfrm>
          <a:prstGeom prst="rect">
            <a:avLst/>
          </a:prstGeom>
          <a:noFill/>
          <a:ln w="3175">
            <a:noFill/>
            <a:prstDash val="solid"/>
            <a:miter lim="800000"/>
          </a:ln>
        </p:spPr>
        <p:txBody>
          <a:bodyPr vert="horz" wrap="square" lIns="72000" tIns="72000" rIns="72000" bIns="72000" rtlCol="0">
            <a:spAutoFit/>
          </a:bodyPr>
          <a:lstStyle/>
          <a:p>
            <a:pPr>
              <a:buClr>
                <a:schemeClr val="tx2"/>
              </a:buClr>
            </a:pPr>
            <a:r>
              <a:rPr lang="en-GB" sz="2800" b="1">
                <a:latin typeface="+mj-lt"/>
              </a:rPr>
              <a:t>Improve Your Ad</a:t>
            </a:r>
          </a:p>
          <a:p>
            <a:pPr>
              <a:lnSpc>
                <a:spcPct val="80000"/>
              </a:lnSpc>
              <a:buClr>
                <a:schemeClr val="tx2"/>
              </a:buClr>
            </a:pPr>
            <a:r>
              <a:rPr lang="en-GB" sz="2800"/>
              <a:t>Creative Guidance</a:t>
            </a:r>
          </a:p>
          <a:p>
            <a:pPr>
              <a:buClr>
                <a:schemeClr val="tx2"/>
              </a:buClr>
            </a:pPr>
            <a:br>
              <a:rPr lang="en-GB" sz="1200"/>
            </a:br>
            <a:r>
              <a:rPr lang="en-GB" sz="1300"/>
              <a:t>Book an appointment to receive our expert creative guidance to help your Ad go from good to great.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5EE58344-1B52-410D-B4A2-6CB4A02EA39B}"/>
              </a:ext>
            </a:extLst>
          </p:cNvPr>
          <p:cNvSpPr/>
          <p:nvPr>
            <p:custDataLst>
              <p:tags r:id="rId2"/>
            </p:custDataLst>
          </p:nvPr>
        </p:nvSpPr>
        <p:spPr bwMode="invGray">
          <a:xfrm>
            <a:off x="6665506" y="1628938"/>
            <a:ext cx="3560611" cy="349702"/>
          </a:xfrm>
          <a:prstGeom prst="rect">
            <a:avLst/>
          </a:prstGeom>
          <a:noFill/>
          <a:ln w="19050">
            <a:noFill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lvl="0">
              <a:lnSpc>
                <a:spcPct val="90000"/>
              </a:lnSpc>
              <a:spcBef>
                <a:spcPts val="1200"/>
              </a:spcBef>
              <a:defRPr/>
            </a:pPr>
            <a:r>
              <a:rPr lang="en-US" sz="2000" b="1" kern="0">
                <a:solidFill>
                  <a:srgbClr val="FFFFFF"/>
                </a:solidFill>
                <a:cs typeface="Arial" panose="020B0604020202020204" pitchFamily="34" charset="0"/>
              </a:rPr>
              <a:t>The five secrets to success</a:t>
            </a:r>
          </a:p>
        </p:txBody>
      </p:sp>
      <p:sp>
        <p:nvSpPr>
          <p:cNvPr id="48" name="Rectangle: Rounded Corners 47">
            <a:hlinkClick r:id="rId8"/>
            <a:extLst>
              <a:ext uri="{FF2B5EF4-FFF2-40B4-BE49-F238E27FC236}">
                <a16:creationId xmlns:a16="http://schemas.microsoft.com/office/drawing/2014/main" id="{2C2BAADF-863D-4D1B-A656-3FD3E1B1A8E1}"/>
              </a:ext>
            </a:extLst>
          </p:cNvPr>
          <p:cNvSpPr/>
          <p:nvPr>
            <p:custDataLst>
              <p:tags r:id="rId3"/>
            </p:custDataLst>
          </p:nvPr>
        </p:nvSpPr>
        <p:spPr bwMode="gray">
          <a:xfrm>
            <a:off x="1962584" y="4336031"/>
            <a:ext cx="2244133" cy="459668"/>
          </a:xfrm>
          <a:prstGeom prst="roundRect">
            <a:avLst>
              <a:gd name="adj" fmla="val 50000"/>
            </a:avLst>
          </a:prstGeom>
          <a:solidFill>
            <a:srgbClr val="ED3293"/>
          </a:solidFill>
          <a:ln w="19050">
            <a:solidFill>
              <a:srgbClr val="FCC60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en-GB" sz="1200">
                <a:solidFill>
                  <a:schemeClr val="tx1"/>
                </a:solidFill>
              </a:rPr>
              <a:t>Book an Appointment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511909D-0610-4311-9C59-9BBBF85440F6}"/>
              </a:ext>
            </a:extLst>
          </p:cNvPr>
          <p:cNvGrpSpPr/>
          <p:nvPr/>
        </p:nvGrpSpPr>
        <p:grpSpPr>
          <a:xfrm>
            <a:off x="1965471" y="1941665"/>
            <a:ext cx="1800000" cy="550416"/>
            <a:chOff x="1965471" y="1941665"/>
            <a:chExt cx="1800000" cy="550416"/>
          </a:xfrm>
        </p:grpSpPr>
        <p:sp>
          <p:nvSpPr>
            <p:cNvPr id="2" name="StarTextBox">
              <a:extLst>
                <a:ext uri="{FF2B5EF4-FFF2-40B4-BE49-F238E27FC236}">
                  <a16:creationId xmlns:a16="http://schemas.microsoft.com/office/drawing/2014/main" id="{6A31D22C-AA63-48B6-8E59-A1ABED15E24C}"/>
                </a:ext>
              </a:extLst>
            </p:cNvPr>
            <p:cNvSpPr/>
            <p:nvPr>
              <p:custDataLst>
                <p:tags r:id="rId4"/>
              </p:custDataLst>
            </p:nvPr>
          </p:nvSpPr>
          <p:spPr bwMode="blackWhite">
            <a:xfrm>
              <a:off x="1965471" y="1941665"/>
              <a:ext cx="1800000" cy="550416"/>
            </a:xfrm>
            <a:prstGeom prst="roundRect">
              <a:avLst>
                <a:gd name="adj" fmla="val 11828"/>
              </a:avLst>
            </a:prstGeom>
            <a:solidFill>
              <a:srgbClr val="FFFFFF"/>
            </a:solidFill>
            <a:ln w="19050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40000" tIns="72000" rIns="72000" bIns="7200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en-GB" sz="1400" b="1">
                  <a:solidFill>
                    <a:srgbClr val="339966"/>
                  </a:solidFill>
                  <a:latin typeface="+mj-lt"/>
                </a:rPr>
                <a:t>Exceptional</a:t>
              </a:r>
            </a:p>
          </p:txBody>
        </p:sp>
        <p:sp>
          <p:nvSpPr>
            <p:cNvPr id="12" name="StarScore">
              <a:extLst>
                <a:ext uri="{FF2B5EF4-FFF2-40B4-BE49-F238E27FC236}">
                  <a16:creationId xmlns:a16="http://schemas.microsoft.com/office/drawing/2014/main" id="{0C1582D0-0414-409D-B2F2-10F10EA231DA}"/>
                </a:ext>
              </a:extLst>
            </p:cNvPr>
            <p:cNvSpPr>
              <a:spLocks noChangeAspect="1"/>
            </p:cNvSpPr>
            <p:nvPr/>
          </p:nvSpPr>
          <p:spPr bwMode="gray">
            <a:xfrm>
              <a:off x="2057679" y="2004301"/>
              <a:ext cx="432000" cy="432000"/>
            </a:xfrm>
            <a:prstGeom prst="star5">
              <a:avLst>
                <a:gd name="adj" fmla="val 24783"/>
                <a:gd name="hf" fmla="val 105146"/>
                <a:gd name="vf" fmla="val 110557"/>
              </a:avLst>
            </a:prstGeom>
            <a:solidFill>
              <a:srgbClr val="339966"/>
            </a:solidFill>
            <a:ln w="19050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0" tIns="0" rIns="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600"/>
                </a:spcAft>
              </a:pPr>
              <a:r>
                <a:rPr lang="en-GB" sz="1100" b="1" spc="-50">
                  <a:solidFill>
                    <a:srgbClr val="FFFFFF"/>
                  </a:solidFill>
                  <a:latin typeface="+mj-lt"/>
                </a:rPr>
                <a:t>5.2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87C10F2A-1759-48FB-8638-934A067C455F}"/>
                </a:ext>
              </a:extLst>
            </p:cNvPr>
            <p:cNvSpPr txBox="1"/>
            <p:nvPr/>
          </p:nvSpPr>
          <p:spPr>
            <a:xfrm>
              <a:off x="2437046" y="1941665"/>
              <a:ext cx="1275792" cy="292388"/>
            </a:xfrm>
            <a:prstGeom prst="rect">
              <a:avLst/>
            </a:prstGeom>
            <a:noFill/>
            <a:ln w="3175">
              <a:noFill/>
              <a:prstDash val="solid"/>
              <a:miter lim="800000"/>
            </a:ln>
          </p:spPr>
          <p:txBody>
            <a:bodyPr wrap="square">
              <a:spAutoFit/>
            </a:bodyPr>
            <a:lstStyle/>
            <a:p>
              <a:r>
                <a:rPr lang="en-GB" sz="1300">
                  <a:solidFill>
                    <a:schemeClr val="bg1">
                      <a:lumMod val="90000"/>
                      <a:lumOff val="10000"/>
                    </a:schemeClr>
                  </a:solidFill>
                </a:rPr>
                <a:t>Star Rating:</a:t>
              </a: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3E05D595-33E4-A4E6-701A-9E4452CEBD6D}"/>
              </a:ext>
            </a:extLst>
          </p:cNvPr>
          <p:cNvSpPr txBox="1"/>
          <p:nvPr/>
        </p:nvSpPr>
        <p:spPr>
          <a:xfrm>
            <a:off x="1838713" y="5108696"/>
            <a:ext cx="3753969" cy="461665"/>
          </a:xfrm>
          <a:prstGeom prst="rect">
            <a:avLst/>
          </a:prstGeom>
          <a:noFill/>
          <a:ln w="3175">
            <a:noFill/>
            <a:prstDash val="solid"/>
            <a:miter lim="800000"/>
          </a:ln>
        </p:spPr>
        <p:txBody>
          <a:bodyPr wrap="square">
            <a:spAutoFit/>
          </a:bodyPr>
          <a:lstStyle/>
          <a:p>
            <a:r>
              <a:rPr lang="en-GB" sz="800" b="0" i="0">
                <a:solidFill>
                  <a:srgbClr val="FFFFFF"/>
                </a:solidFill>
                <a:effectLst/>
              </a:rPr>
              <a:t>PLEASE NOTE this report and any related transactions remain subject to Terms of Service, available </a:t>
            </a:r>
            <a:r>
              <a:rPr lang="en-GB" sz="800" b="0" i="0" u="sng">
                <a:solidFill>
                  <a:srgbClr val="FCC600"/>
                </a:solidFill>
                <a:effectLst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here</a:t>
            </a:r>
            <a:r>
              <a:rPr lang="en-GB" sz="800" b="0" i="0">
                <a:solidFill>
                  <a:srgbClr val="FFFFFF"/>
                </a:solidFill>
                <a:effectLst/>
              </a:rPr>
              <a:t> which shall govern the relationship between you and System1 Group plc and or its subsidiaries.</a:t>
            </a:r>
            <a:endParaRPr lang="en-GB" sz="800"/>
          </a:p>
        </p:txBody>
      </p:sp>
      <p:grpSp>
        <p:nvGrpSpPr>
          <p:cNvPr id="33" name="Print">
            <a:extLst>
              <a:ext uri="{FF2B5EF4-FFF2-40B4-BE49-F238E27FC236}">
                <a16:creationId xmlns:a16="http://schemas.microsoft.com/office/drawing/2014/main" id="{FF46E8B4-987A-02EE-86ED-D9F1B6E24F92}"/>
              </a:ext>
            </a:extLst>
          </p:cNvPr>
          <p:cNvGrpSpPr/>
          <p:nvPr/>
        </p:nvGrpSpPr>
        <p:grpSpPr>
          <a:xfrm>
            <a:off x="6611124" y="2080430"/>
            <a:ext cx="4963312" cy="3297214"/>
            <a:chOff x="6611124" y="2080430"/>
            <a:chExt cx="4963312" cy="3297214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20A90B96-E9FE-D430-83E4-AE88AC445457}"/>
                </a:ext>
              </a:extLst>
            </p:cNvPr>
            <p:cNvSpPr txBox="1"/>
            <p:nvPr/>
          </p:nvSpPr>
          <p:spPr>
            <a:xfrm>
              <a:off x="7110436" y="4887207"/>
              <a:ext cx="4464000" cy="446276"/>
            </a:xfrm>
            <a:prstGeom prst="rect">
              <a:avLst/>
            </a:prstGeom>
            <a:noFill/>
            <a:ln w="3175">
              <a:noFill/>
              <a:prstDash val="solid"/>
              <a:miter lim="800000"/>
            </a:ln>
          </p:spPr>
          <p:txBody>
            <a:bodyPr wrap="square" lIns="91440" tIns="45720" rIns="91440" bIns="45720" anchor="t">
              <a:spAutoFit/>
            </a:bodyPr>
            <a:lstStyle/>
            <a:p>
              <a:r>
                <a:rPr lang="en-GB" sz="1400" b="1" kern="0">
                  <a:solidFill>
                    <a:schemeClr val="tx2"/>
                  </a:solidFill>
                  <a:latin typeface="+mj-lt"/>
                  <a:cs typeface="Calibri"/>
                  <a:sym typeface="Arial"/>
                </a:rPr>
                <a:t>Attention</a:t>
              </a:r>
              <a:endParaRPr lang="en-GB" sz="1200" b="1" kern="0">
                <a:solidFill>
                  <a:schemeClr val="tx2"/>
                </a:solidFill>
                <a:latin typeface="+mj-lt"/>
                <a:cs typeface="Calibri"/>
                <a:sym typeface="Arial"/>
              </a:endParaRPr>
            </a:p>
            <a:p>
              <a:r>
                <a:rPr lang="en-GB" sz="900" kern="0">
                  <a:solidFill>
                    <a:schemeClr val="tx2"/>
                  </a:solidFill>
                  <a:cs typeface="Calibri" panose="020F0502020204030204" pitchFamily="34" charset="0"/>
                  <a:sym typeface="Arial"/>
                </a:rPr>
                <a:t>Were consumers attentive to the ad? The brand? Its message? Or did they sign out?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32E52439-0A2F-2964-A047-D67D83A6453F}"/>
                </a:ext>
              </a:extLst>
            </p:cNvPr>
            <p:cNvSpPr txBox="1"/>
            <p:nvPr/>
          </p:nvSpPr>
          <p:spPr>
            <a:xfrm>
              <a:off x="7110436" y="4100837"/>
              <a:ext cx="4212000" cy="584775"/>
            </a:xfrm>
            <a:prstGeom prst="rect">
              <a:avLst/>
            </a:prstGeom>
            <a:noFill/>
            <a:ln w="3175">
              <a:noFill/>
              <a:prstDash val="solid"/>
              <a:miter lim="800000"/>
            </a:ln>
          </p:spPr>
          <p:txBody>
            <a:bodyPr wrap="square">
              <a:spAutoFit/>
            </a:bodyPr>
            <a:lstStyle/>
            <a:p>
              <a:r>
                <a:rPr lang="en-GB" sz="1400" b="1" kern="0">
                  <a:solidFill>
                    <a:schemeClr val="tx2"/>
                  </a:solidFill>
                  <a:latin typeface="+mj-lt"/>
                  <a:cs typeface="Calibri" panose="020F0502020204030204" pitchFamily="34" charset="0"/>
                  <a:sym typeface="Arial"/>
                </a:rPr>
                <a:t>Communication</a:t>
              </a:r>
              <a:endParaRPr lang="en-GB" sz="1100" b="1" kern="0">
                <a:solidFill>
                  <a:schemeClr val="tx2"/>
                </a:solidFill>
                <a:latin typeface="+mj-lt"/>
                <a:cs typeface="Calibri" panose="020F0502020204030204" pitchFamily="34" charset="0"/>
                <a:sym typeface="Arial"/>
              </a:endParaRPr>
            </a:p>
            <a:p>
              <a:r>
                <a:rPr lang="en-GB" sz="900" kern="0">
                  <a:solidFill>
                    <a:schemeClr val="tx2"/>
                  </a:solidFill>
                  <a:cs typeface="Calibri" panose="020F0502020204030204" pitchFamily="34" charset="0"/>
                  <a:sym typeface="Arial"/>
                </a:rPr>
                <a:t>Verbal, nonverbal, written. How are both characters and the consumers being addressed? 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24B9BDBB-D66D-58A5-9890-BE8D4666B5AC}"/>
                </a:ext>
              </a:extLst>
            </p:cNvPr>
            <p:cNvSpPr txBox="1"/>
            <p:nvPr/>
          </p:nvSpPr>
          <p:spPr>
            <a:xfrm>
              <a:off x="7110436" y="3423324"/>
              <a:ext cx="4428000" cy="557845"/>
            </a:xfrm>
            <a:prstGeom prst="rect">
              <a:avLst/>
            </a:prstGeom>
            <a:noFill/>
            <a:ln w="3175">
              <a:noFill/>
              <a:prstDash val="solid"/>
              <a:miter lim="800000"/>
            </a:ln>
          </p:spPr>
          <p:txBody>
            <a:bodyPr wrap="square">
              <a:spAutoFit/>
            </a:bodyPr>
            <a:lstStyle/>
            <a:p>
              <a:r>
                <a:rPr lang="en-GB" sz="1400" b="1" kern="0">
                  <a:solidFill>
                    <a:schemeClr val="tx2"/>
                  </a:solidFill>
                  <a:latin typeface="+mj-lt"/>
                  <a:cs typeface="Calibri" panose="020F0502020204030204" pitchFamily="34" charset="0"/>
                  <a:sym typeface="Arial"/>
                </a:rPr>
                <a:t>Visuals</a:t>
              </a:r>
              <a:endParaRPr lang="en-GB" sz="1100" b="1" kern="0">
                <a:solidFill>
                  <a:schemeClr val="tx2"/>
                </a:solidFill>
                <a:latin typeface="+mj-lt"/>
                <a:cs typeface="Calibri" panose="020F0502020204030204" pitchFamily="34" charset="0"/>
                <a:sym typeface="Arial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lang="en-GB" sz="900" kern="0">
                  <a:solidFill>
                    <a:schemeClr val="tx2"/>
                  </a:solidFill>
                  <a:cs typeface="Calibri" panose="020F0502020204030204" pitchFamily="34" charset="0"/>
                  <a:sym typeface="Arial"/>
                </a:rPr>
                <a:t>Is anything distracting consumers from the brand? How is the reading/viewing logic? Do the grading, </a:t>
              </a:r>
              <a:r>
                <a:rPr lang="en-GB" sz="900" kern="0" err="1">
                  <a:solidFill>
                    <a:schemeClr val="tx2"/>
                  </a:solidFill>
                  <a:cs typeface="Calibri" panose="020F0502020204030204" pitchFamily="34" charset="0"/>
                  <a:sym typeface="Arial"/>
                </a:rPr>
                <a:t>color</a:t>
              </a:r>
              <a:r>
                <a:rPr lang="en-GB" sz="900" kern="0">
                  <a:solidFill>
                    <a:schemeClr val="tx2"/>
                  </a:solidFill>
                  <a:cs typeface="Calibri" panose="020F0502020204030204" pitchFamily="34" charset="0"/>
                  <a:sym typeface="Arial"/>
                </a:rPr>
                <a:t>, grain fit with the message or tone? Any Abstractions?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EB2BDC0B-93C0-E3A2-4853-8C8D1630C7CC}"/>
                </a:ext>
              </a:extLst>
            </p:cNvPr>
            <p:cNvSpPr txBox="1"/>
            <p:nvPr/>
          </p:nvSpPr>
          <p:spPr>
            <a:xfrm>
              <a:off x="7110436" y="2738693"/>
              <a:ext cx="4212000" cy="584775"/>
            </a:xfrm>
            <a:prstGeom prst="rect">
              <a:avLst/>
            </a:prstGeom>
            <a:noFill/>
            <a:ln w="3175">
              <a:noFill/>
              <a:prstDash val="solid"/>
              <a:miter lim="800000"/>
            </a:ln>
          </p:spPr>
          <p:txBody>
            <a:bodyPr wrap="square">
              <a:spAutoFit/>
            </a:bodyPr>
            <a:lstStyle/>
            <a:p>
              <a:r>
                <a:rPr lang="en-GB" sz="1400" b="1" kern="0">
                  <a:solidFill>
                    <a:schemeClr val="tx2"/>
                  </a:solidFill>
                  <a:latin typeface="+mj-lt"/>
                  <a:cs typeface="Calibri" panose="020F0502020204030204" pitchFamily="34" charset="0"/>
                  <a:sym typeface="Arial"/>
                </a:rPr>
                <a:t>Fluency</a:t>
              </a:r>
              <a:endParaRPr lang="en-GB" sz="1100" b="1" kern="0">
                <a:solidFill>
                  <a:schemeClr val="tx2"/>
                </a:solidFill>
                <a:latin typeface="+mj-lt"/>
                <a:cs typeface="Calibri" panose="020F0502020204030204" pitchFamily="34" charset="0"/>
                <a:sym typeface="Arial"/>
              </a:endParaRPr>
            </a:p>
            <a:p>
              <a:r>
                <a:rPr lang="en-GB" sz="900" kern="0">
                  <a:solidFill>
                    <a:schemeClr val="tx2"/>
                  </a:solidFill>
                  <a:cs typeface="Calibri" panose="020F0502020204030204" pitchFamily="34" charset="0"/>
                  <a:sym typeface="Arial"/>
                </a:rPr>
                <a:t>Is the brand quickly and easily recognisable? Is the ad making effective use of </a:t>
              </a:r>
              <a:br>
                <a:rPr lang="en-GB" sz="900" kern="0">
                  <a:solidFill>
                    <a:schemeClr val="tx2"/>
                  </a:solidFill>
                  <a:cs typeface="Calibri" panose="020F0502020204030204" pitchFamily="34" charset="0"/>
                  <a:sym typeface="Arial"/>
                </a:rPr>
              </a:br>
              <a:r>
                <a:rPr lang="en-GB" sz="900" kern="0">
                  <a:solidFill>
                    <a:schemeClr val="tx2"/>
                  </a:solidFill>
                  <a:cs typeface="Calibri" panose="020F0502020204030204" pitchFamily="34" charset="0"/>
                  <a:sym typeface="Arial"/>
                </a:rPr>
                <a:t>Fluent Devices? Is there a potential for more?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AB57C86B-36D6-A8C6-701A-6800E14CA5AC}"/>
                </a:ext>
              </a:extLst>
            </p:cNvPr>
            <p:cNvSpPr txBox="1"/>
            <p:nvPr/>
          </p:nvSpPr>
          <p:spPr>
            <a:xfrm>
              <a:off x="7110436" y="2080430"/>
              <a:ext cx="4212000" cy="584775"/>
            </a:xfrm>
            <a:prstGeom prst="rect">
              <a:avLst/>
            </a:prstGeom>
            <a:noFill/>
            <a:ln w="3175">
              <a:noFill/>
              <a:prstDash val="solid"/>
              <a:miter lim="800000"/>
            </a:ln>
          </p:spPr>
          <p:txBody>
            <a:bodyPr wrap="square">
              <a:spAutoFit/>
            </a:bodyPr>
            <a:lstStyle/>
            <a:p>
              <a:r>
                <a:rPr lang="en-GB" sz="1400" b="1" kern="0">
                  <a:solidFill>
                    <a:schemeClr val="tx2"/>
                  </a:solidFill>
                  <a:latin typeface="+mj-lt"/>
                  <a:cs typeface="Calibri" panose="020F0502020204030204" pitchFamily="34" charset="0"/>
                  <a:sym typeface="Arial"/>
                </a:rPr>
                <a:t>Emotion</a:t>
              </a:r>
              <a:endParaRPr lang="en-GB" sz="1100" b="1" kern="0">
                <a:solidFill>
                  <a:schemeClr val="tx2"/>
                </a:solidFill>
                <a:latin typeface="+mj-lt"/>
                <a:cs typeface="Calibri" panose="020F0502020204030204" pitchFamily="34" charset="0"/>
                <a:sym typeface="Arial"/>
              </a:endParaRPr>
            </a:p>
            <a:p>
              <a:r>
                <a:rPr lang="en-GB" sz="900" kern="0">
                  <a:solidFill>
                    <a:schemeClr val="tx2"/>
                  </a:solidFill>
                  <a:cs typeface="Calibri" panose="020F0502020204030204" pitchFamily="34" charset="0"/>
                  <a:sym typeface="Arial"/>
                </a:rPr>
                <a:t>How well does the basic idea of the ad create positive feeling? What is driving</a:t>
              </a:r>
            </a:p>
            <a:p>
              <a:r>
                <a:rPr lang="en-GB" sz="900" kern="0">
                  <a:solidFill>
                    <a:schemeClr val="tx2"/>
                  </a:solidFill>
                  <a:cs typeface="Calibri" panose="020F0502020204030204" pitchFamily="34" charset="0"/>
                  <a:sym typeface="Arial"/>
                </a:rPr>
                <a:t>any negative emotion? What types of happiness are people feeling?</a:t>
              </a:r>
            </a:p>
          </p:txBody>
        </p:sp>
        <p:pic>
          <p:nvPicPr>
            <p:cNvPr id="32" name="Picture 31">
              <a:extLst>
                <a:ext uri="{FF2B5EF4-FFF2-40B4-BE49-F238E27FC236}">
                  <a16:creationId xmlns:a16="http://schemas.microsoft.com/office/drawing/2014/main" id="{45589AD4-3E76-4100-C0A3-5E9D7F5B90A4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6631225" y="4837644"/>
              <a:ext cx="536493" cy="540000"/>
            </a:xfrm>
            <a:prstGeom prst="rect">
              <a:avLst/>
            </a:prstGeom>
          </p:spPr>
        </p:pic>
        <p:pic>
          <p:nvPicPr>
            <p:cNvPr id="31" name="Picture 30" descr="Icon&#10;&#10;Description automatically generated">
              <a:extLst>
                <a:ext uri="{FF2B5EF4-FFF2-40B4-BE49-F238E27FC236}">
                  <a16:creationId xmlns:a16="http://schemas.microsoft.com/office/drawing/2014/main" id="{4CC63D77-C53F-F722-BCFC-19FB99547ACB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808" y="4107836"/>
              <a:ext cx="540000" cy="540000"/>
            </a:xfrm>
            <a:prstGeom prst="rect">
              <a:avLst/>
            </a:prstGeom>
          </p:spPr>
        </p:pic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id="{9A58168F-8B31-4921-142B-4898BAC1027B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6629472" y="3423324"/>
              <a:ext cx="540000" cy="540000"/>
            </a:xfrm>
            <a:prstGeom prst="rect">
              <a:avLst/>
            </a:prstGeom>
          </p:spPr>
        </p:pic>
        <p:pic>
          <p:nvPicPr>
            <p:cNvPr id="27" name="Picture 26">
              <a:extLst>
                <a:ext uri="{FF2B5EF4-FFF2-40B4-BE49-F238E27FC236}">
                  <a16:creationId xmlns:a16="http://schemas.microsoft.com/office/drawing/2014/main" id="{EC775494-030E-8738-48EF-9480FBC495A5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6620810" y="2745692"/>
              <a:ext cx="540000" cy="540000"/>
            </a:xfrm>
            <a:prstGeom prst="rect">
              <a:avLst/>
            </a:prstGeom>
          </p:spPr>
        </p:pic>
        <p:pic>
          <p:nvPicPr>
            <p:cNvPr id="26" name="Picture 25" descr="Icon&#10;&#10;Description automatically generated">
              <a:extLst>
                <a:ext uri="{FF2B5EF4-FFF2-40B4-BE49-F238E27FC236}">
                  <a16:creationId xmlns:a16="http://schemas.microsoft.com/office/drawing/2014/main" id="{C409D60A-875A-D879-97F6-EE8237F4ED48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11124" y="2087429"/>
              <a:ext cx="540000" cy="540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53594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20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0" dur="20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0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1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43" dur="20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</p:childTnLst>
        </p:cTn>
      </p:par>
    </p:tnLst>
    <p:bldLst>
      <p:bldP spid="4" grpId="0"/>
      <p:bldP spid="46" grpId="0"/>
      <p:bldP spid="48" grpId="0" animBg="1"/>
      <p:bldP spid="48" grpId="1" animBg="1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 hidden="1">
            <a:extLst>
              <a:ext uri="{FF2B5EF4-FFF2-40B4-BE49-F238E27FC236}">
                <a16:creationId xmlns:a16="http://schemas.microsoft.com/office/drawing/2014/main" id="{6F87060B-C854-40A4-B323-7BE66021B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Overview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8989D2B-8D13-4250-9E08-179F6DD3EE98}"/>
              </a:ext>
            </a:extLst>
          </p:cNvPr>
          <p:cNvSpPr txBox="1"/>
          <p:nvPr/>
        </p:nvSpPr>
        <p:spPr>
          <a:xfrm>
            <a:off x="3213371" y="4830612"/>
            <a:ext cx="5764306" cy="978135"/>
          </a:xfrm>
          <a:prstGeom prst="rect">
            <a:avLst/>
          </a:prstGeom>
          <a:noFill/>
          <a:ln w="3175">
            <a:noFill/>
            <a:prstDash val="solid"/>
            <a:miter lim="800000"/>
          </a:ln>
        </p:spPr>
        <p:txBody>
          <a:bodyPr vert="horz" wrap="square" lIns="72000" tIns="72000" rIns="72000" bIns="72000" rtlCol="0">
            <a:spAutoFit/>
          </a:bodyPr>
          <a:lstStyle/>
          <a:p>
            <a:pPr algn="ctr">
              <a:lnSpc>
                <a:spcPts val="2200"/>
              </a:lnSpc>
              <a:buClr>
                <a:schemeClr val="tx2"/>
              </a:buClr>
            </a:pPr>
            <a:r>
              <a:rPr lang="en-GB" sz="1600"/>
              <a:t>We ask people how they feel about each ad using</a:t>
            </a:r>
          </a:p>
          <a:p>
            <a:pPr algn="ctr">
              <a:lnSpc>
                <a:spcPts val="2200"/>
              </a:lnSpc>
              <a:buClr>
                <a:schemeClr val="tx2"/>
              </a:buClr>
            </a:pPr>
            <a:r>
              <a:rPr lang="en-GB" sz="1600"/>
              <a:t>our </a:t>
            </a:r>
            <a:r>
              <a:rPr lang="en-GB" sz="1600" b="1">
                <a:solidFill>
                  <a:srgbClr val="ED3293"/>
                </a:solidFill>
                <a:latin typeface="+mj-lt"/>
              </a:rPr>
              <a:t>FaceTrace</a:t>
            </a:r>
            <a:r>
              <a:rPr lang="en-GB" sz="1600" b="1" baseline="30000">
                <a:solidFill>
                  <a:srgbClr val="ED3293"/>
                </a:solidFill>
                <a:latin typeface="+mj-lt"/>
              </a:rPr>
              <a:t>®</a:t>
            </a:r>
            <a:r>
              <a:rPr lang="en-GB" sz="1600" b="1">
                <a:solidFill>
                  <a:srgbClr val="ED3293"/>
                </a:solidFill>
                <a:latin typeface="+mj-lt"/>
              </a:rPr>
              <a:t> </a:t>
            </a:r>
            <a:r>
              <a:rPr lang="en-GB" sz="1600"/>
              <a:t>emotional measurement tool,</a:t>
            </a:r>
          </a:p>
          <a:p>
            <a:pPr algn="ctr">
              <a:lnSpc>
                <a:spcPts val="2200"/>
              </a:lnSpc>
              <a:buClr>
                <a:schemeClr val="tx2"/>
              </a:buClr>
            </a:pPr>
            <a:r>
              <a:rPr lang="en-GB" sz="1600"/>
              <a:t>used on over 10m people worldwide</a:t>
            </a:r>
          </a:p>
        </p:txBody>
      </p:sp>
      <p:graphicFrame>
        <p:nvGraphicFramePr>
          <p:cNvPr id="27" name="FluencyRatingTable">
            <a:extLst>
              <a:ext uri="{FF2B5EF4-FFF2-40B4-BE49-F238E27FC236}">
                <a16:creationId xmlns:a16="http://schemas.microsoft.com/office/drawing/2014/main" id="{B890D9A2-F9A8-4E67-96E0-10058A2C9607}"/>
              </a:ext>
            </a:extLst>
          </p:cNvPr>
          <p:cNvGraphicFramePr>
            <a:graphicFrameLocks noGrp="1"/>
          </p:cNvGraphicFramePr>
          <p:nvPr/>
        </p:nvGraphicFramePr>
        <p:xfrm>
          <a:off x="8108095" y="3149189"/>
          <a:ext cx="3060000" cy="1106039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060000">
                  <a:extLst>
                    <a:ext uri="{9D8B030D-6E8A-4147-A177-3AD203B41FA5}">
                      <a16:colId xmlns:a16="http://schemas.microsoft.com/office/drawing/2014/main" val="1850549103"/>
                    </a:ext>
                  </a:extLst>
                </a:gridCol>
              </a:tblGrid>
              <a:tr h="25437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D3293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Fluency Rating: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30879502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ED3293"/>
                        </a:buClr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4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CC6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37231458"/>
                  </a:ext>
                </a:extLst>
              </a:tr>
              <a:tr h="34427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D3293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Indicates </a:t>
                      </a:r>
                      <a:r>
                        <a:rPr kumimoji="0" lang="en-GB" sz="13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strength </a:t>
                      </a:r>
                      <a:r>
                        <a:rPr kumimoji="0" lang="en-GB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of brand recognition</a:t>
                      </a:r>
                    </a:p>
                  </a:txBody>
                  <a:tcPr marL="36000" marR="36000" marT="36000" marB="3600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36469502"/>
                  </a:ext>
                </a:extLst>
              </a:tr>
            </a:tbl>
          </a:graphicData>
        </a:graphic>
      </p:graphicFrame>
      <p:sp>
        <p:nvSpPr>
          <p:cNvPr id="2" name="FluencyTextBox">
            <a:extLst>
              <a:ext uri="{FF2B5EF4-FFF2-40B4-BE49-F238E27FC236}">
                <a16:creationId xmlns:a16="http://schemas.microsoft.com/office/drawing/2014/main" id="{DDE10B8F-1E6A-47D6-9E3B-409E28111744}"/>
              </a:ext>
            </a:extLst>
          </p:cNvPr>
          <p:cNvSpPr txBox="1"/>
          <p:nvPr/>
        </p:nvSpPr>
        <p:spPr>
          <a:xfrm>
            <a:off x="8512620" y="3411239"/>
            <a:ext cx="2275079" cy="576293"/>
          </a:xfrm>
          <a:prstGeom prst="rect">
            <a:avLst/>
          </a:prstGeom>
          <a:noFill/>
          <a:ln w="3175">
            <a:noFill/>
            <a:prstDash val="solid"/>
            <a:miter lim="800000"/>
          </a:ln>
        </p:spPr>
        <p:txBody>
          <a:bodyPr vert="horz" wrap="none" lIns="108000" tIns="72000" rIns="144000" bIns="72000" rtlCol="0" anchor="ctr">
            <a:spAutoFit/>
          </a:bodyPr>
          <a:lstStyle/>
          <a:p>
            <a:pPr algn="ctr">
              <a:spcBef>
                <a:spcPts val="1200"/>
              </a:spcBef>
              <a:buClr>
                <a:schemeClr val="tx2"/>
              </a:buClr>
            </a:pPr>
            <a:r>
              <a:rPr lang="en-GB" sz="2800" b="1">
                <a:solidFill>
                  <a:srgbClr val="339966"/>
                </a:solidFill>
                <a:latin typeface="+mj-lt"/>
              </a:rPr>
              <a:t>Exceptional</a:t>
            </a:r>
          </a:p>
        </p:txBody>
      </p:sp>
      <p:sp>
        <p:nvSpPr>
          <p:cNvPr id="22" name="xFast Exceptional" hidden="1">
            <a:extLst>
              <a:ext uri="{FF2B5EF4-FFF2-40B4-BE49-F238E27FC236}">
                <a16:creationId xmlns:a16="http://schemas.microsoft.com/office/drawing/2014/main" id="{A0949B31-4A64-85C4-3566-1AD0E9090B85}"/>
              </a:ext>
            </a:extLst>
          </p:cNvPr>
          <p:cNvSpPr txBox="1">
            <a:spLocks noChangeAspect="1"/>
          </p:cNvSpPr>
          <p:nvPr/>
        </p:nvSpPr>
        <p:spPr>
          <a:xfrm>
            <a:off x="9239057" y="2161567"/>
            <a:ext cx="828000" cy="828000"/>
          </a:xfrm>
          <a:prstGeom prst="rect">
            <a:avLst/>
          </a:pr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w="3175">
            <a:noFill/>
            <a:prstDash val="solid"/>
            <a:miter lim="800000"/>
          </a:ln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indent="0" algn="ctr" rtl="0" eaLnBrk="1" fontAlgn="auto" latinLnBrk="0" hangingPunct="1">
              <a:spcBef>
                <a:spcPts val="600"/>
              </a:spcBef>
              <a:spcAft>
                <a:spcPts val="0"/>
              </a:spcAft>
              <a:tabLst>
                <a:tab pos="542925" algn="l"/>
                <a:tab pos="714375" algn="l"/>
              </a:tabLst>
            </a:pPr>
            <a:r>
              <a:rPr lang="en-GB">
                <a:latin typeface="+mj-lt"/>
              </a:rPr>
              <a:t>##</a:t>
            </a:r>
          </a:p>
        </p:txBody>
      </p:sp>
      <p:sp>
        <p:nvSpPr>
          <p:cNvPr id="31" name="xFast Strong" hidden="1">
            <a:extLst>
              <a:ext uri="{FF2B5EF4-FFF2-40B4-BE49-F238E27FC236}">
                <a16:creationId xmlns:a16="http://schemas.microsoft.com/office/drawing/2014/main" id="{49F73E15-4A0A-CF0A-CF6F-26093ADCCEFA}"/>
              </a:ext>
            </a:extLst>
          </p:cNvPr>
          <p:cNvSpPr txBox="1">
            <a:spLocks noChangeAspect="1"/>
          </p:cNvSpPr>
          <p:nvPr/>
        </p:nvSpPr>
        <p:spPr>
          <a:xfrm>
            <a:off x="9239057" y="2161567"/>
            <a:ext cx="828000" cy="828000"/>
          </a:xfrm>
          <a:prstGeom prst="rect">
            <a:avLst/>
          </a:pr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  <a:ln w="3175">
            <a:noFill/>
            <a:prstDash val="solid"/>
            <a:miter lim="800000"/>
          </a:ln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indent="0" algn="ctr" rtl="0" eaLnBrk="1" fontAlgn="auto" latinLnBrk="0" hangingPunct="1">
              <a:spcBef>
                <a:spcPts val="600"/>
              </a:spcBef>
              <a:spcAft>
                <a:spcPts val="0"/>
              </a:spcAft>
              <a:tabLst>
                <a:tab pos="542925" algn="l"/>
                <a:tab pos="714375" algn="l"/>
              </a:tabLst>
            </a:pPr>
            <a:r>
              <a:rPr lang="en-GB">
                <a:latin typeface="+mj-lt"/>
              </a:rPr>
              <a:t>##</a:t>
            </a:r>
          </a:p>
        </p:txBody>
      </p:sp>
      <p:sp>
        <p:nvSpPr>
          <p:cNvPr id="33" name="xFast Good" hidden="1">
            <a:extLst>
              <a:ext uri="{FF2B5EF4-FFF2-40B4-BE49-F238E27FC236}">
                <a16:creationId xmlns:a16="http://schemas.microsoft.com/office/drawing/2014/main" id="{287702EF-68FD-AADA-492B-384E38C251BD}"/>
              </a:ext>
            </a:extLst>
          </p:cNvPr>
          <p:cNvSpPr txBox="1">
            <a:spLocks noChangeAspect="1"/>
          </p:cNvSpPr>
          <p:nvPr/>
        </p:nvSpPr>
        <p:spPr>
          <a:xfrm>
            <a:off x="9239057" y="2161567"/>
            <a:ext cx="828000" cy="828000"/>
          </a:xfrm>
          <a:prstGeom prst="rect">
            <a:avLst/>
          </a:prstGeom>
          <a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w="3175">
            <a:noFill/>
            <a:prstDash val="solid"/>
            <a:miter lim="800000"/>
          </a:ln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indent="0" algn="ctr" rtl="0" eaLnBrk="1" fontAlgn="auto" latinLnBrk="0" hangingPunct="1">
              <a:spcBef>
                <a:spcPts val="600"/>
              </a:spcBef>
              <a:spcAft>
                <a:spcPts val="0"/>
              </a:spcAft>
              <a:tabLst>
                <a:tab pos="542925" algn="l"/>
                <a:tab pos="714375" algn="l"/>
              </a:tabLst>
            </a:pPr>
            <a:r>
              <a:rPr lang="en-GB">
                <a:latin typeface="+mj-lt"/>
              </a:rPr>
              <a:t>##</a:t>
            </a:r>
          </a:p>
        </p:txBody>
      </p:sp>
      <p:sp>
        <p:nvSpPr>
          <p:cNvPr id="35" name="xFast Modest" hidden="1">
            <a:extLst>
              <a:ext uri="{FF2B5EF4-FFF2-40B4-BE49-F238E27FC236}">
                <a16:creationId xmlns:a16="http://schemas.microsoft.com/office/drawing/2014/main" id="{7EC06649-5526-89E9-8590-071597AB1C21}"/>
              </a:ext>
            </a:extLst>
          </p:cNvPr>
          <p:cNvSpPr txBox="1">
            <a:spLocks noChangeAspect="1"/>
          </p:cNvSpPr>
          <p:nvPr/>
        </p:nvSpPr>
        <p:spPr>
          <a:xfrm>
            <a:off x="9239057" y="2161567"/>
            <a:ext cx="828000" cy="828000"/>
          </a:xfrm>
          <a:prstGeom prst="rect">
            <a:avLst/>
          </a:prstGeom>
          <a:blipFill>
            <a:blip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 w="3175">
            <a:noFill/>
            <a:prstDash val="solid"/>
            <a:miter lim="800000"/>
          </a:ln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indent="0" algn="ctr" rtl="0" eaLnBrk="1" fontAlgn="auto" latinLnBrk="0" hangingPunct="1">
              <a:spcBef>
                <a:spcPts val="600"/>
              </a:spcBef>
              <a:spcAft>
                <a:spcPts val="0"/>
              </a:spcAft>
              <a:tabLst>
                <a:tab pos="542925" algn="l"/>
                <a:tab pos="714375" algn="l"/>
              </a:tabLst>
            </a:pPr>
            <a:r>
              <a:rPr lang="en-GB">
                <a:latin typeface="+mj-lt"/>
              </a:rPr>
              <a:t>##</a:t>
            </a:r>
          </a:p>
        </p:txBody>
      </p:sp>
      <p:sp>
        <p:nvSpPr>
          <p:cNvPr id="36" name="xFast Low" hidden="1">
            <a:extLst>
              <a:ext uri="{FF2B5EF4-FFF2-40B4-BE49-F238E27FC236}">
                <a16:creationId xmlns:a16="http://schemas.microsoft.com/office/drawing/2014/main" id="{F78B1932-31A0-D713-94BE-7BB1A30C9D4B}"/>
              </a:ext>
            </a:extLst>
          </p:cNvPr>
          <p:cNvSpPr txBox="1">
            <a:spLocks noChangeAspect="1"/>
          </p:cNvSpPr>
          <p:nvPr/>
        </p:nvSpPr>
        <p:spPr>
          <a:xfrm>
            <a:off x="9239057" y="2161567"/>
            <a:ext cx="828000" cy="828000"/>
          </a:xfrm>
          <a:prstGeom prst="rect">
            <a:avLst/>
          </a:prstGeom>
          <a:blipFill>
            <a:blip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w="3175">
            <a:noFill/>
            <a:prstDash val="solid"/>
            <a:miter lim="800000"/>
          </a:ln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indent="0" algn="ctr" rtl="0" eaLnBrk="1" fontAlgn="auto" latinLnBrk="0" hangingPunct="1">
              <a:spcBef>
                <a:spcPts val="600"/>
              </a:spcBef>
              <a:spcAft>
                <a:spcPts val="0"/>
              </a:spcAft>
              <a:tabLst>
                <a:tab pos="542925" algn="l"/>
                <a:tab pos="714375" algn="l"/>
              </a:tabLst>
            </a:pPr>
            <a:r>
              <a:rPr lang="en-GB">
                <a:latin typeface="+mj-lt"/>
              </a:rPr>
              <a:t>##</a:t>
            </a:r>
          </a:p>
        </p:txBody>
      </p:sp>
      <p:sp>
        <p:nvSpPr>
          <p:cNvPr id="30" name="xFluency Exceptional">
            <a:extLst>
              <a:ext uri="{FF2B5EF4-FFF2-40B4-BE49-F238E27FC236}">
                <a16:creationId xmlns:a16="http://schemas.microsoft.com/office/drawing/2014/main" id="{273811F2-4E2E-27D3-489D-5157485E1A72}"/>
              </a:ext>
            </a:extLst>
          </p:cNvPr>
          <p:cNvSpPr txBox="1">
            <a:spLocks noChangeAspect="1"/>
          </p:cNvSpPr>
          <p:nvPr/>
        </p:nvSpPr>
        <p:spPr>
          <a:xfrm>
            <a:off x="9239057" y="2160862"/>
            <a:ext cx="828000" cy="828000"/>
          </a:xfrm>
          <a:prstGeom prst="rect">
            <a:avLst/>
          </a:prstGeom>
          <a:blipFill>
            <a:blip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  <a:ln w="3175">
            <a:noFill/>
            <a:prstDash val="solid"/>
            <a:miter lim="800000"/>
          </a:ln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indent="0" algn="ctr" rtl="0" eaLnBrk="1" fontAlgn="auto" latinLnBrk="0" hangingPunct="1">
              <a:spcBef>
                <a:spcPts val="600"/>
              </a:spcBef>
              <a:spcAft>
                <a:spcPts val="0"/>
              </a:spcAft>
              <a:tabLst>
                <a:tab pos="542925" algn="l"/>
                <a:tab pos="714375" algn="l"/>
              </a:tabLst>
            </a:pPr>
            <a:r>
              <a:rPr lang="en-GB">
                <a:latin typeface="+mj-lt"/>
              </a:rPr>
              <a:t>95</a:t>
            </a:r>
          </a:p>
        </p:txBody>
      </p:sp>
      <p:sp>
        <p:nvSpPr>
          <p:cNvPr id="26" name="xFluency Strong" hidden="1">
            <a:extLst>
              <a:ext uri="{FF2B5EF4-FFF2-40B4-BE49-F238E27FC236}">
                <a16:creationId xmlns:a16="http://schemas.microsoft.com/office/drawing/2014/main" id="{5C5A6670-B261-E641-C91B-72BE256F8F6E}"/>
              </a:ext>
            </a:extLst>
          </p:cNvPr>
          <p:cNvSpPr txBox="1">
            <a:spLocks noChangeAspect="1"/>
          </p:cNvSpPr>
          <p:nvPr/>
        </p:nvSpPr>
        <p:spPr>
          <a:xfrm>
            <a:off x="9239057" y="2160862"/>
            <a:ext cx="828000" cy="828000"/>
          </a:xfrm>
          <a:prstGeom prst="rect">
            <a:avLst/>
          </a:prstGeom>
          <a:blipFill>
            <a:blip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  <a:ln w="3175">
            <a:noFill/>
            <a:prstDash val="solid"/>
            <a:miter lim="800000"/>
          </a:ln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indent="0" algn="ctr" rtl="0" eaLnBrk="1" fontAlgn="auto" latinLnBrk="0" hangingPunct="1">
              <a:spcBef>
                <a:spcPts val="600"/>
              </a:spcBef>
              <a:spcAft>
                <a:spcPts val="0"/>
              </a:spcAft>
              <a:tabLst>
                <a:tab pos="542925" algn="l"/>
                <a:tab pos="714375" algn="l"/>
              </a:tabLst>
            </a:pPr>
            <a:r>
              <a:rPr lang="en-GB">
                <a:latin typeface="+mj-lt"/>
              </a:rPr>
              <a:t>##</a:t>
            </a:r>
          </a:p>
        </p:txBody>
      </p:sp>
      <p:sp>
        <p:nvSpPr>
          <p:cNvPr id="25" name="xFluency Good" hidden="1">
            <a:extLst>
              <a:ext uri="{FF2B5EF4-FFF2-40B4-BE49-F238E27FC236}">
                <a16:creationId xmlns:a16="http://schemas.microsoft.com/office/drawing/2014/main" id="{9B57051F-EECB-015F-B946-902D719D45F5}"/>
              </a:ext>
            </a:extLst>
          </p:cNvPr>
          <p:cNvSpPr txBox="1">
            <a:spLocks noChangeAspect="1"/>
          </p:cNvSpPr>
          <p:nvPr/>
        </p:nvSpPr>
        <p:spPr>
          <a:xfrm>
            <a:off x="9239057" y="2160862"/>
            <a:ext cx="828000" cy="828000"/>
          </a:xfrm>
          <a:prstGeom prst="rect">
            <a:avLst/>
          </a:prstGeom>
          <a:blipFill>
            <a:blip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  <a:ln w="3175">
            <a:noFill/>
            <a:prstDash val="solid"/>
            <a:miter lim="800000"/>
          </a:ln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indent="0" algn="ctr" rtl="0" eaLnBrk="1" fontAlgn="auto" latinLnBrk="0" hangingPunct="1">
              <a:spcBef>
                <a:spcPts val="600"/>
              </a:spcBef>
              <a:spcAft>
                <a:spcPts val="0"/>
              </a:spcAft>
              <a:tabLst>
                <a:tab pos="542925" algn="l"/>
                <a:tab pos="714375" algn="l"/>
              </a:tabLst>
            </a:pPr>
            <a:r>
              <a:rPr lang="en-GB">
                <a:latin typeface="+mj-lt"/>
              </a:rPr>
              <a:t>##</a:t>
            </a:r>
          </a:p>
        </p:txBody>
      </p:sp>
      <p:sp>
        <p:nvSpPr>
          <p:cNvPr id="24" name="xFluency Modest" hidden="1">
            <a:extLst>
              <a:ext uri="{FF2B5EF4-FFF2-40B4-BE49-F238E27FC236}">
                <a16:creationId xmlns:a16="http://schemas.microsoft.com/office/drawing/2014/main" id="{70EDD575-7589-8DC4-D8EE-02D18F45EF65}"/>
              </a:ext>
            </a:extLst>
          </p:cNvPr>
          <p:cNvSpPr txBox="1">
            <a:spLocks noChangeAspect="1"/>
          </p:cNvSpPr>
          <p:nvPr/>
        </p:nvSpPr>
        <p:spPr>
          <a:xfrm>
            <a:off x="9239057" y="2160862"/>
            <a:ext cx="828000" cy="828000"/>
          </a:xfrm>
          <a:prstGeom prst="rect">
            <a:avLst/>
          </a:prstGeom>
          <a:blipFill>
            <a:blip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  <a:ln w="3175">
            <a:noFill/>
            <a:prstDash val="solid"/>
            <a:miter lim="800000"/>
          </a:ln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indent="0" algn="ctr" rtl="0" eaLnBrk="1" fontAlgn="auto" latinLnBrk="0" hangingPunct="1">
              <a:spcBef>
                <a:spcPts val="600"/>
              </a:spcBef>
              <a:spcAft>
                <a:spcPts val="0"/>
              </a:spcAft>
              <a:tabLst>
                <a:tab pos="542925" algn="l"/>
                <a:tab pos="714375" algn="l"/>
              </a:tabLst>
            </a:pPr>
            <a:r>
              <a:rPr lang="en-GB">
                <a:latin typeface="+mj-lt"/>
              </a:rPr>
              <a:t>##</a:t>
            </a:r>
          </a:p>
        </p:txBody>
      </p:sp>
      <p:sp>
        <p:nvSpPr>
          <p:cNvPr id="23" name="xFluency Low" hidden="1">
            <a:extLst>
              <a:ext uri="{FF2B5EF4-FFF2-40B4-BE49-F238E27FC236}">
                <a16:creationId xmlns:a16="http://schemas.microsoft.com/office/drawing/2014/main" id="{AA65981A-99A2-4ED8-2CB9-36B9FA19AEA6}"/>
              </a:ext>
            </a:extLst>
          </p:cNvPr>
          <p:cNvSpPr txBox="1">
            <a:spLocks noChangeAspect="1"/>
          </p:cNvSpPr>
          <p:nvPr/>
        </p:nvSpPr>
        <p:spPr>
          <a:xfrm>
            <a:off x="9239057" y="2160862"/>
            <a:ext cx="828000" cy="828000"/>
          </a:xfrm>
          <a:prstGeom prst="rect">
            <a:avLst/>
          </a:prstGeom>
          <a:blipFill>
            <a:blip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a:blipFill>
          <a:ln w="3175">
            <a:noFill/>
            <a:prstDash val="solid"/>
            <a:miter lim="800000"/>
          </a:ln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indent="0" algn="ctr" rtl="0" eaLnBrk="1" fontAlgn="auto" latinLnBrk="0" hangingPunct="1">
              <a:spcBef>
                <a:spcPts val="600"/>
              </a:spcBef>
              <a:spcAft>
                <a:spcPts val="0"/>
              </a:spcAft>
              <a:tabLst>
                <a:tab pos="542925" algn="l"/>
                <a:tab pos="714375" algn="l"/>
              </a:tabLst>
            </a:pPr>
            <a:r>
              <a:rPr lang="en-GB">
                <a:latin typeface="+mj-lt"/>
              </a:rPr>
              <a:t>##</a:t>
            </a:r>
          </a:p>
        </p:txBody>
      </p:sp>
      <p:graphicFrame>
        <p:nvGraphicFramePr>
          <p:cNvPr id="28" name="SpikeRatingTable">
            <a:extLst>
              <a:ext uri="{FF2B5EF4-FFF2-40B4-BE49-F238E27FC236}">
                <a16:creationId xmlns:a16="http://schemas.microsoft.com/office/drawing/2014/main" id="{530FB409-42B2-45F0-B02F-A8B52E4B3C13}"/>
              </a:ext>
            </a:extLst>
          </p:cNvPr>
          <p:cNvGraphicFramePr>
            <a:graphicFrameLocks noGrp="1"/>
          </p:cNvGraphicFramePr>
          <p:nvPr/>
        </p:nvGraphicFramePr>
        <p:xfrm>
          <a:off x="4569533" y="3149189"/>
          <a:ext cx="3060000" cy="1106039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060000">
                  <a:extLst>
                    <a:ext uri="{9D8B030D-6E8A-4147-A177-3AD203B41FA5}">
                      <a16:colId xmlns:a16="http://schemas.microsoft.com/office/drawing/2014/main" val="1850549103"/>
                    </a:ext>
                  </a:extLst>
                </a:gridCol>
              </a:tblGrid>
              <a:tr h="25437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D3293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Spike Rating</a:t>
                      </a:r>
                      <a:r>
                        <a:rPr kumimoji="0" lang="en-GB" sz="2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30879502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ED3293"/>
                        </a:buClr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4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339966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37231458"/>
                  </a:ext>
                </a:extLst>
              </a:tr>
              <a:tr h="34427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Indicates </a:t>
                      </a:r>
                      <a:r>
                        <a:rPr kumimoji="0" lang="en-GB" sz="13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short-term</a:t>
                      </a:r>
                      <a:r>
                        <a:rPr kumimoji="0" lang="en-GB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sales potential</a:t>
                      </a:r>
                    </a:p>
                  </a:txBody>
                  <a:tcPr marL="36000" marR="36000" marT="36000" marB="3600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36469502"/>
                  </a:ext>
                </a:extLst>
              </a:tr>
            </a:tbl>
          </a:graphicData>
        </a:graphic>
      </p:graphicFrame>
      <p:sp>
        <p:nvSpPr>
          <p:cNvPr id="7" name="SpikeTextBox">
            <a:extLst>
              <a:ext uri="{FF2B5EF4-FFF2-40B4-BE49-F238E27FC236}">
                <a16:creationId xmlns:a16="http://schemas.microsoft.com/office/drawing/2014/main" id="{08317DA7-A175-4C50-A792-3AC1B57D92E1}"/>
              </a:ext>
            </a:extLst>
          </p:cNvPr>
          <p:cNvSpPr txBox="1"/>
          <p:nvPr/>
        </p:nvSpPr>
        <p:spPr>
          <a:xfrm>
            <a:off x="4569533" y="3411239"/>
            <a:ext cx="3060000" cy="576293"/>
          </a:xfrm>
          <a:prstGeom prst="rect">
            <a:avLst/>
          </a:prstGeom>
          <a:noFill/>
          <a:ln w="3175">
            <a:noFill/>
            <a:prstDash val="solid"/>
            <a:miter lim="800000"/>
          </a:ln>
        </p:spPr>
        <p:txBody>
          <a:bodyPr vert="horz" wrap="square" lIns="108000" tIns="72000" rIns="144000" bIns="72000" rtlCol="0" anchor="ctr">
            <a:spAutoFit/>
          </a:bodyPr>
          <a:lstStyle/>
          <a:p>
            <a:pPr algn="ctr">
              <a:spcBef>
                <a:spcPts val="1200"/>
              </a:spcBef>
              <a:buClr>
                <a:schemeClr val="tx2"/>
              </a:buClr>
            </a:pPr>
            <a:r>
              <a:rPr lang="en-GB" sz="2800" b="1">
                <a:solidFill>
                  <a:srgbClr val="339966"/>
                </a:solidFill>
                <a:latin typeface="+mj-lt"/>
              </a:rPr>
              <a:t>Exceptional</a:t>
            </a:r>
          </a:p>
        </p:txBody>
      </p:sp>
      <p:sp>
        <p:nvSpPr>
          <p:cNvPr id="44" name="xSpike Exceptional">
            <a:extLst>
              <a:ext uri="{FF2B5EF4-FFF2-40B4-BE49-F238E27FC236}">
                <a16:creationId xmlns:a16="http://schemas.microsoft.com/office/drawing/2014/main" id="{2844EA12-6269-87D9-8BBA-C6D6F3CC8EEF}"/>
              </a:ext>
            </a:extLst>
          </p:cNvPr>
          <p:cNvSpPr txBox="1">
            <a:spLocks noChangeAspect="1"/>
          </p:cNvSpPr>
          <p:nvPr/>
        </p:nvSpPr>
        <p:spPr>
          <a:xfrm>
            <a:off x="5645488" y="2097354"/>
            <a:ext cx="900000" cy="900000"/>
          </a:xfrm>
          <a:prstGeom prst="rect">
            <a:avLst/>
          </a:prstGeom>
          <a:blipFill>
            <a:blip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  <a:ln w="3175">
            <a:noFill/>
            <a:prstDash val="solid"/>
            <a:miter lim="800000"/>
          </a:ln>
        </p:spPr>
        <p:txBody>
          <a:bodyPr vert="horz" wrap="none" lIns="0" tIns="144000" rIns="0" bIns="0" rtlCol="0" anchor="t" anchorCtr="0">
            <a:noAutofit/>
          </a:bodyPr>
          <a:lstStyle/>
          <a:p>
            <a:pPr marL="0" marR="0" indent="0" algn="r" rtl="0" eaLnBrk="1" fontAlgn="auto" latinLnBrk="0" hangingPunct="1">
              <a:spcBef>
                <a:spcPts val="600"/>
              </a:spcBef>
              <a:spcAft>
                <a:spcPts val="0"/>
              </a:spcAft>
              <a:tabLst>
                <a:tab pos="542925" algn="l"/>
                <a:tab pos="714375" algn="l"/>
              </a:tabLst>
            </a:pPr>
            <a:r>
              <a:rPr lang="en-GB" sz="1600">
                <a:latin typeface="+mj-lt"/>
              </a:rPr>
              <a:t>1.32</a:t>
            </a:r>
          </a:p>
        </p:txBody>
      </p:sp>
      <p:sp>
        <p:nvSpPr>
          <p:cNvPr id="43" name="xSpike Strong" hidden="1">
            <a:extLst>
              <a:ext uri="{FF2B5EF4-FFF2-40B4-BE49-F238E27FC236}">
                <a16:creationId xmlns:a16="http://schemas.microsoft.com/office/drawing/2014/main" id="{3A9BBC91-1A07-ADC5-15EE-A4D2463A1AF0}"/>
              </a:ext>
            </a:extLst>
          </p:cNvPr>
          <p:cNvSpPr txBox="1">
            <a:spLocks noChangeAspect="1"/>
          </p:cNvSpPr>
          <p:nvPr/>
        </p:nvSpPr>
        <p:spPr>
          <a:xfrm>
            <a:off x="5645488" y="2097354"/>
            <a:ext cx="900000" cy="900000"/>
          </a:xfrm>
          <a:prstGeom prst="rect">
            <a:avLst/>
          </a:prstGeom>
          <a:blipFill>
            <a:blip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a:blipFill>
          <a:ln w="3175">
            <a:noFill/>
            <a:prstDash val="solid"/>
            <a:miter lim="800000"/>
          </a:ln>
        </p:spPr>
        <p:txBody>
          <a:bodyPr vert="horz" wrap="none" lIns="0" tIns="144000" rIns="0" bIns="0" rtlCol="0" anchor="t" anchorCtr="0">
            <a:noAutofit/>
          </a:bodyPr>
          <a:lstStyle/>
          <a:p>
            <a:pPr marL="0" marR="0" indent="0" algn="r" rtl="0" eaLnBrk="1" fontAlgn="auto" latinLnBrk="0" hangingPunct="1">
              <a:spcBef>
                <a:spcPts val="600"/>
              </a:spcBef>
              <a:spcAft>
                <a:spcPts val="0"/>
              </a:spcAft>
              <a:tabLst>
                <a:tab pos="542925" algn="l"/>
                <a:tab pos="714375" algn="l"/>
              </a:tabLst>
            </a:pPr>
            <a:r>
              <a:rPr lang="en-GB" sz="1600">
                <a:latin typeface="+mj-lt"/>
              </a:rPr>
              <a:t>0.00</a:t>
            </a:r>
          </a:p>
        </p:txBody>
      </p:sp>
      <p:sp>
        <p:nvSpPr>
          <p:cNvPr id="40" name="xSpike Good" hidden="1">
            <a:extLst>
              <a:ext uri="{FF2B5EF4-FFF2-40B4-BE49-F238E27FC236}">
                <a16:creationId xmlns:a16="http://schemas.microsoft.com/office/drawing/2014/main" id="{53A7838B-5D34-1D76-0FF7-AEBF6560FA6D}"/>
              </a:ext>
            </a:extLst>
          </p:cNvPr>
          <p:cNvSpPr txBox="1">
            <a:spLocks noChangeAspect="1"/>
          </p:cNvSpPr>
          <p:nvPr/>
        </p:nvSpPr>
        <p:spPr>
          <a:xfrm>
            <a:off x="5645488" y="2097354"/>
            <a:ext cx="900000" cy="900000"/>
          </a:xfrm>
          <a:prstGeom prst="rect">
            <a:avLst/>
          </a:prstGeom>
          <a:blipFill>
            <a:blip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a:blipFill>
          <a:ln w="3175">
            <a:noFill/>
            <a:prstDash val="solid"/>
            <a:miter lim="800000"/>
          </a:ln>
        </p:spPr>
        <p:txBody>
          <a:bodyPr vert="horz" wrap="none" lIns="0" tIns="144000" rIns="0" bIns="0" rtlCol="0" anchor="t" anchorCtr="0">
            <a:noAutofit/>
          </a:bodyPr>
          <a:lstStyle/>
          <a:p>
            <a:pPr marL="0" marR="0" indent="0" algn="r" rtl="0" eaLnBrk="1" fontAlgn="auto" latinLnBrk="0" hangingPunct="1">
              <a:spcBef>
                <a:spcPts val="600"/>
              </a:spcBef>
              <a:spcAft>
                <a:spcPts val="0"/>
              </a:spcAft>
              <a:tabLst>
                <a:tab pos="542925" algn="l"/>
                <a:tab pos="714375" algn="l"/>
              </a:tabLst>
            </a:pPr>
            <a:r>
              <a:rPr lang="en-GB" sz="1600">
                <a:latin typeface="+mj-lt"/>
              </a:rPr>
              <a:t>0.00</a:t>
            </a:r>
          </a:p>
        </p:txBody>
      </p:sp>
      <p:sp>
        <p:nvSpPr>
          <p:cNvPr id="34" name="xSpike Modest" hidden="1">
            <a:extLst>
              <a:ext uri="{FF2B5EF4-FFF2-40B4-BE49-F238E27FC236}">
                <a16:creationId xmlns:a16="http://schemas.microsoft.com/office/drawing/2014/main" id="{0D814668-BDB2-D84A-D613-E711B0922ED2}"/>
              </a:ext>
            </a:extLst>
          </p:cNvPr>
          <p:cNvSpPr txBox="1">
            <a:spLocks noChangeAspect="1"/>
          </p:cNvSpPr>
          <p:nvPr/>
        </p:nvSpPr>
        <p:spPr>
          <a:xfrm>
            <a:off x="5645488" y="2097354"/>
            <a:ext cx="900000" cy="900000"/>
          </a:xfrm>
          <a:prstGeom prst="rect">
            <a:avLst/>
          </a:prstGeom>
          <a:blipFill>
            <a:blip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a:blipFill>
          <a:ln w="3175">
            <a:noFill/>
            <a:prstDash val="solid"/>
            <a:miter lim="800000"/>
          </a:ln>
        </p:spPr>
        <p:txBody>
          <a:bodyPr vert="horz" wrap="none" lIns="0" tIns="144000" rIns="0" bIns="0" rtlCol="0" anchor="t" anchorCtr="0">
            <a:noAutofit/>
          </a:bodyPr>
          <a:lstStyle/>
          <a:p>
            <a:pPr marL="0" marR="0" indent="0" algn="r" rtl="0" eaLnBrk="1" fontAlgn="auto" latinLnBrk="0" hangingPunct="1">
              <a:spcBef>
                <a:spcPts val="600"/>
              </a:spcBef>
              <a:spcAft>
                <a:spcPts val="0"/>
              </a:spcAft>
              <a:tabLst>
                <a:tab pos="542925" algn="l"/>
                <a:tab pos="714375" algn="l"/>
              </a:tabLst>
            </a:pPr>
            <a:r>
              <a:rPr lang="en-GB" sz="1600">
                <a:latin typeface="+mj-lt"/>
              </a:rPr>
              <a:t>0.00</a:t>
            </a:r>
          </a:p>
        </p:txBody>
      </p:sp>
      <p:sp>
        <p:nvSpPr>
          <p:cNvPr id="32" name="xSpike Low" hidden="1">
            <a:extLst>
              <a:ext uri="{FF2B5EF4-FFF2-40B4-BE49-F238E27FC236}">
                <a16:creationId xmlns:a16="http://schemas.microsoft.com/office/drawing/2014/main" id="{42E43C44-CFF3-E237-35D0-3D1B65922069}"/>
              </a:ext>
            </a:extLst>
          </p:cNvPr>
          <p:cNvSpPr txBox="1">
            <a:spLocks noChangeAspect="1"/>
          </p:cNvSpPr>
          <p:nvPr/>
        </p:nvSpPr>
        <p:spPr>
          <a:xfrm>
            <a:off x="5645488" y="2097354"/>
            <a:ext cx="900000" cy="900000"/>
          </a:xfrm>
          <a:prstGeom prst="rect">
            <a:avLst/>
          </a:prstGeom>
          <a:blipFill>
            <a:blip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a:blipFill>
          <a:ln w="3175">
            <a:noFill/>
            <a:prstDash val="solid"/>
            <a:miter lim="800000"/>
          </a:ln>
        </p:spPr>
        <p:txBody>
          <a:bodyPr vert="horz" wrap="none" lIns="0" tIns="144000" rIns="0" bIns="0" rtlCol="0" anchor="t" anchorCtr="0">
            <a:noAutofit/>
          </a:bodyPr>
          <a:lstStyle/>
          <a:p>
            <a:pPr marL="0" marR="0" indent="0" algn="r" rtl="0" eaLnBrk="1" fontAlgn="auto" latinLnBrk="0" hangingPunct="1">
              <a:spcBef>
                <a:spcPts val="600"/>
              </a:spcBef>
              <a:spcAft>
                <a:spcPts val="0"/>
              </a:spcAft>
              <a:tabLst>
                <a:tab pos="542925" algn="l"/>
                <a:tab pos="714375" algn="l"/>
              </a:tabLst>
            </a:pPr>
            <a:r>
              <a:rPr lang="en-GB" sz="1600">
                <a:latin typeface="+mj-lt"/>
              </a:rPr>
              <a:t>0.00</a:t>
            </a:r>
          </a:p>
        </p:txBody>
      </p:sp>
      <p:graphicFrame>
        <p:nvGraphicFramePr>
          <p:cNvPr id="29" name="StarRatingTable">
            <a:extLst>
              <a:ext uri="{FF2B5EF4-FFF2-40B4-BE49-F238E27FC236}">
                <a16:creationId xmlns:a16="http://schemas.microsoft.com/office/drawing/2014/main" id="{7819B54D-DC63-4C58-A4C0-4635B81C67AB}"/>
              </a:ext>
            </a:extLst>
          </p:cNvPr>
          <p:cNvGraphicFramePr>
            <a:graphicFrameLocks noGrp="1"/>
          </p:cNvGraphicFramePr>
          <p:nvPr/>
        </p:nvGraphicFramePr>
        <p:xfrm>
          <a:off x="925652" y="3149189"/>
          <a:ext cx="3060000" cy="1106039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060000">
                  <a:extLst>
                    <a:ext uri="{9D8B030D-6E8A-4147-A177-3AD203B41FA5}">
                      <a16:colId xmlns:a16="http://schemas.microsoft.com/office/drawing/2014/main" val="1850549103"/>
                    </a:ext>
                  </a:extLst>
                </a:gridCol>
              </a:tblGrid>
              <a:tr h="25437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D3293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Star Rating: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30879502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339966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37231458"/>
                  </a:ext>
                </a:extLst>
              </a:tr>
              <a:tr h="34427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D3293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Predicts </a:t>
                      </a:r>
                      <a:r>
                        <a:rPr kumimoji="0" lang="en-GB" sz="13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long-term</a:t>
                      </a:r>
                      <a:r>
                        <a:rPr kumimoji="0" lang="en-GB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market share growth</a:t>
                      </a:r>
                    </a:p>
                  </a:txBody>
                  <a:tcPr marL="36000" marR="36000" marT="36000" marB="3600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36469502"/>
                  </a:ext>
                </a:extLst>
              </a:tr>
            </a:tbl>
          </a:graphicData>
        </a:graphic>
      </p:graphicFrame>
      <p:sp>
        <p:nvSpPr>
          <p:cNvPr id="10" name="StarTextBox">
            <a:extLst>
              <a:ext uri="{FF2B5EF4-FFF2-40B4-BE49-F238E27FC236}">
                <a16:creationId xmlns:a16="http://schemas.microsoft.com/office/drawing/2014/main" id="{42D6A449-ACFB-4F63-846F-D747E52F108D}"/>
              </a:ext>
            </a:extLst>
          </p:cNvPr>
          <p:cNvSpPr txBox="1"/>
          <p:nvPr/>
        </p:nvSpPr>
        <p:spPr>
          <a:xfrm>
            <a:off x="941952" y="3411239"/>
            <a:ext cx="3060000" cy="576293"/>
          </a:xfrm>
          <a:prstGeom prst="rect">
            <a:avLst/>
          </a:prstGeom>
          <a:noFill/>
          <a:ln w="3175">
            <a:noFill/>
            <a:prstDash val="solid"/>
            <a:miter lim="800000"/>
          </a:ln>
        </p:spPr>
        <p:txBody>
          <a:bodyPr vert="horz" wrap="square" lIns="108000" tIns="72000" rIns="144000" bIns="72000" rtlCol="0">
            <a:spAutoFit/>
          </a:bodyPr>
          <a:lstStyle/>
          <a:p>
            <a:pPr lvl="0" algn="ctr"/>
            <a:r>
              <a:rPr lang="en-GB" sz="2800" b="1">
                <a:solidFill>
                  <a:srgbClr val="339966"/>
                </a:solidFill>
                <a:latin typeface="+mj-lt"/>
              </a:rPr>
              <a:t>Exceptional</a:t>
            </a:r>
          </a:p>
        </p:txBody>
      </p:sp>
      <p:sp>
        <p:nvSpPr>
          <p:cNvPr id="54" name="xStar Exceptional">
            <a:extLst>
              <a:ext uri="{FF2B5EF4-FFF2-40B4-BE49-F238E27FC236}">
                <a16:creationId xmlns:a16="http://schemas.microsoft.com/office/drawing/2014/main" id="{F2543127-4E40-6C6C-F5C4-4C0322BD44CF}"/>
              </a:ext>
            </a:extLst>
          </p:cNvPr>
          <p:cNvSpPr>
            <a:spLocks noChangeAspect="1"/>
          </p:cNvSpPr>
          <p:nvPr/>
        </p:nvSpPr>
        <p:spPr bwMode="gray">
          <a:xfrm>
            <a:off x="2041088" y="2178837"/>
            <a:ext cx="828000" cy="828000"/>
          </a:xfrm>
          <a:custGeom>
            <a:avLst/>
            <a:gdLst>
              <a:gd name="connsiteX0" fmla="*/ 948519 w 1897039"/>
              <a:gd name="connsiteY0" fmla="*/ 0 h 1907275"/>
              <a:gd name="connsiteX1" fmla="*/ 658504 w 1897039"/>
              <a:gd name="connsiteY1" fmla="*/ 634621 h 1907275"/>
              <a:gd name="connsiteX2" fmla="*/ 0 w 1897039"/>
              <a:gd name="connsiteY2" fmla="*/ 733567 h 1907275"/>
              <a:gd name="connsiteX3" fmla="*/ 481083 w 1897039"/>
              <a:gd name="connsiteY3" fmla="*/ 1218063 h 1907275"/>
              <a:gd name="connsiteX4" fmla="*/ 361666 w 1897039"/>
              <a:gd name="connsiteY4" fmla="*/ 1907275 h 1907275"/>
              <a:gd name="connsiteX5" fmla="*/ 951931 w 1897039"/>
              <a:gd name="connsiteY5" fmla="*/ 1566081 h 1907275"/>
              <a:gd name="connsiteX6" fmla="*/ 1538785 w 1897039"/>
              <a:gd name="connsiteY6" fmla="*/ 1903863 h 1907275"/>
              <a:gd name="connsiteX7" fmla="*/ 1419367 w 1897039"/>
              <a:gd name="connsiteY7" fmla="*/ 1221475 h 1907275"/>
              <a:gd name="connsiteX8" fmla="*/ 1897039 w 1897039"/>
              <a:gd name="connsiteY8" fmla="*/ 733567 h 1907275"/>
              <a:gd name="connsiteX9" fmla="*/ 1235122 w 1897039"/>
              <a:gd name="connsiteY9" fmla="*/ 638033 h 1907275"/>
              <a:gd name="connsiteX10" fmla="*/ 948519 w 1897039"/>
              <a:gd name="connsiteY10" fmla="*/ 0 h 1907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97039" h="1907275">
                <a:moveTo>
                  <a:pt x="948519" y="0"/>
                </a:moveTo>
                <a:lnTo>
                  <a:pt x="658504" y="634621"/>
                </a:lnTo>
                <a:lnTo>
                  <a:pt x="0" y="733567"/>
                </a:lnTo>
                <a:lnTo>
                  <a:pt x="481083" y="1218063"/>
                </a:lnTo>
                <a:lnTo>
                  <a:pt x="361666" y="1907275"/>
                </a:lnTo>
                <a:lnTo>
                  <a:pt x="951931" y="1566081"/>
                </a:lnTo>
                <a:lnTo>
                  <a:pt x="1538785" y="1903863"/>
                </a:lnTo>
                <a:lnTo>
                  <a:pt x="1419367" y="1221475"/>
                </a:lnTo>
                <a:lnTo>
                  <a:pt x="1897039" y="733567"/>
                </a:lnTo>
                <a:lnTo>
                  <a:pt x="1235122" y="638033"/>
                </a:lnTo>
                <a:lnTo>
                  <a:pt x="948519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tretch>
              <a:fillRect/>
            </a:stretch>
          </a:blip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7200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b="0" i="0" u="none" strike="noStrike" kern="1200" cap="none" spc="-15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5.2</a:t>
            </a:r>
          </a:p>
        </p:txBody>
      </p:sp>
      <p:sp>
        <p:nvSpPr>
          <p:cNvPr id="53" name="xStar Strong" hidden="1">
            <a:extLst>
              <a:ext uri="{FF2B5EF4-FFF2-40B4-BE49-F238E27FC236}">
                <a16:creationId xmlns:a16="http://schemas.microsoft.com/office/drawing/2014/main" id="{A104B318-4785-CEF8-F8C6-30CF8BA03365}"/>
              </a:ext>
            </a:extLst>
          </p:cNvPr>
          <p:cNvSpPr>
            <a:spLocks noChangeAspect="1"/>
          </p:cNvSpPr>
          <p:nvPr/>
        </p:nvSpPr>
        <p:spPr bwMode="gray">
          <a:xfrm>
            <a:off x="2041088" y="2178837"/>
            <a:ext cx="828000" cy="828000"/>
          </a:xfrm>
          <a:custGeom>
            <a:avLst/>
            <a:gdLst>
              <a:gd name="connsiteX0" fmla="*/ 948519 w 1897039"/>
              <a:gd name="connsiteY0" fmla="*/ 0 h 1907275"/>
              <a:gd name="connsiteX1" fmla="*/ 658504 w 1897039"/>
              <a:gd name="connsiteY1" fmla="*/ 634621 h 1907275"/>
              <a:gd name="connsiteX2" fmla="*/ 0 w 1897039"/>
              <a:gd name="connsiteY2" fmla="*/ 733567 h 1907275"/>
              <a:gd name="connsiteX3" fmla="*/ 481083 w 1897039"/>
              <a:gd name="connsiteY3" fmla="*/ 1218063 h 1907275"/>
              <a:gd name="connsiteX4" fmla="*/ 361666 w 1897039"/>
              <a:gd name="connsiteY4" fmla="*/ 1907275 h 1907275"/>
              <a:gd name="connsiteX5" fmla="*/ 951931 w 1897039"/>
              <a:gd name="connsiteY5" fmla="*/ 1566081 h 1907275"/>
              <a:gd name="connsiteX6" fmla="*/ 1538785 w 1897039"/>
              <a:gd name="connsiteY6" fmla="*/ 1903863 h 1907275"/>
              <a:gd name="connsiteX7" fmla="*/ 1419367 w 1897039"/>
              <a:gd name="connsiteY7" fmla="*/ 1221475 h 1907275"/>
              <a:gd name="connsiteX8" fmla="*/ 1897039 w 1897039"/>
              <a:gd name="connsiteY8" fmla="*/ 733567 h 1907275"/>
              <a:gd name="connsiteX9" fmla="*/ 1235122 w 1897039"/>
              <a:gd name="connsiteY9" fmla="*/ 638033 h 1907275"/>
              <a:gd name="connsiteX10" fmla="*/ 948519 w 1897039"/>
              <a:gd name="connsiteY10" fmla="*/ 0 h 1907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97039" h="1907275">
                <a:moveTo>
                  <a:pt x="948519" y="0"/>
                </a:moveTo>
                <a:lnTo>
                  <a:pt x="658504" y="634621"/>
                </a:lnTo>
                <a:lnTo>
                  <a:pt x="0" y="733567"/>
                </a:lnTo>
                <a:lnTo>
                  <a:pt x="481083" y="1218063"/>
                </a:lnTo>
                <a:lnTo>
                  <a:pt x="361666" y="1907275"/>
                </a:lnTo>
                <a:lnTo>
                  <a:pt x="951931" y="1566081"/>
                </a:lnTo>
                <a:lnTo>
                  <a:pt x="1538785" y="1903863"/>
                </a:lnTo>
                <a:lnTo>
                  <a:pt x="1419367" y="1221475"/>
                </a:lnTo>
                <a:lnTo>
                  <a:pt x="1897039" y="733567"/>
                </a:lnTo>
                <a:lnTo>
                  <a:pt x="1235122" y="638033"/>
                </a:lnTo>
                <a:lnTo>
                  <a:pt x="948519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a:blip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7200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b="0" i="0" u="none" strike="noStrike" kern="1200" cap="none" spc="-15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4.0</a:t>
            </a:r>
          </a:p>
        </p:txBody>
      </p:sp>
      <p:sp>
        <p:nvSpPr>
          <p:cNvPr id="52" name="xStar Good" hidden="1">
            <a:extLst>
              <a:ext uri="{FF2B5EF4-FFF2-40B4-BE49-F238E27FC236}">
                <a16:creationId xmlns:a16="http://schemas.microsoft.com/office/drawing/2014/main" id="{97833952-AE9A-B4C9-3C73-213893FA1743}"/>
              </a:ext>
            </a:extLst>
          </p:cNvPr>
          <p:cNvSpPr>
            <a:spLocks noChangeAspect="1"/>
          </p:cNvSpPr>
          <p:nvPr/>
        </p:nvSpPr>
        <p:spPr bwMode="gray">
          <a:xfrm>
            <a:off x="2041088" y="2178837"/>
            <a:ext cx="828000" cy="828000"/>
          </a:xfrm>
          <a:custGeom>
            <a:avLst/>
            <a:gdLst>
              <a:gd name="connsiteX0" fmla="*/ 948519 w 1897039"/>
              <a:gd name="connsiteY0" fmla="*/ 0 h 1907275"/>
              <a:gd name="connsiteX1" fmla="*/ 658504 w 1897039"/>
              <a:gd name="connsiteY1" fmla="*/ 634621 h 1907275"/>
              <a:gd name="connsiteX2" fmla="*/ 0 w 1897039"/>
              <a:gd name="connsiteY2" fmla="*/ 733567 h 1907275"/>
              <a:gd name="connsiteX3" fmla="*/ 481083 w 1897039"/>
              <a:gd name="connsiteY3" fmla="*/ 1218063 h 1907275"/>
              <a:gd name="connsiteX4" fmla="*/ 361666 w 1897039"/>
              <a:gd name="connsiteY4" fmla="*/ 1907275 h 1907275"/>
              <a:gd name="connsiteX5" fmla="*/ 951931 w 1897039"/>
              <a:gd name="connsiteY5" fmla="*/ 1566081 h 1907275"/>
              <a:gd name="connsiteX6" fmla="*/ 1538785 w 1897039"/>
              <a:gd name="connsiteY6" fmla="*/ 1903863 h 1907275"/>
              <a:gd name="connsiteX7" fmla="*/ 1419367 w 1897039"/>
              <a:gd name="connsiteY7" fmla="*/ 1221475 h 1907275"/>
              <a:gd name="connsiteX8" fmla="*/ 1897039 w 1897039"/>
              <a:gd name="connsiteY8" fmla="*/ 733567 h 1907275"/>
              <a:gd name="connsiteX9" fmla="*/ 1235122 w 1897039"/>
              <a:gd name="connsiteY9" fmla="*/ 638033 h 1907275"/>
              <a:gd name="connsiteX10" fmla="*/ 948519 w 1897039"/>
              <a:gd name="connsiteY10" fmla="*/ 0 h 1907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97039" h="1907275">
                <a:moveTo>
                  <a:pt x="948519" y="0"/>
                </a:moveTo>
                <a:lnTo>
                  <a:pt x="658504" y="634621"/>
                </a:lnTo>
                <a:lnTo>
                  <a:pt x="0" y="733567"/>
                </a:lnTo>
                <a:lnTo>
                  <a:pt x="481083" y="1218063"/>
                </a:lnTo>
                <a:lnTo>
                  <a:pt x="361666" y="1907275"/>
                </a:lnTo>
                <a:lnTo>
                  <a:pt x="951931" y="1566081"/>
                </a:lnTo>
                <a:lnTo>
                  <a:pt x="1538785" y="1903863"/>
                </a:lnTo>
                <a:lnTo>
                  <a:pt x="1419367" y="1221475"/>
                </a:lnTo>
                <a:lnTo>
                  <a:pt x="1897039" y="733567"/>
                </a:lnTo>
                <a:lnTo>
                  <a:pt x="1235122" y="638033"/>
                </a:lnTo>
                <a:lnTo>
                  <a:pt x="948519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0"/>
                </a:ext>
              </a:extLst>
            </a:blip>
            <a:stretch>
              <a:fillRect/>
            </a:stretch>
          </a:blip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7200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b="0" i="0" u="none" strike="noStrike" kern="1200" cap="none" spc="-15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3.0</a:t>
            </a:r>
          </a:p>
        </p:txBody>
      </p:sp>
      <p:sp>
        <p:nvSpPr>
          <p:cNvPr id="51" name="xStar Modest" hidden="1">
            <a:extLst>
              <a:ext uri="{FF2B5EF4-FFF2-40B4-BE49-F238E27FC236}">
                <a16:creationId xmlns:a16="http://schemas.microsoft.com/office/drawing/2014/main" id="{94EDED9D-9865-329A-06B0-F1832B78D3A1}"/>
              </a:ext>
            </a:extLst>
          </p:cNvPr>
          <p:cNvSpPr>
            <a:spLocks noChangeAspect="1"/>
          </p:cNvSpPr>
          <p:nvPr/>
        </p:nvSpPr>
        <p:spPr bwMode="gray">
          <a:xfrm>
            <a:off x="2041088" y="2178837"/>
            <a:ext cx="828000" cy="828000"/>
          </a:xfrm>
          <a:custGeom>
            <a:avLst/>
            <a:gdLst>
              <a:gd name="connsiteX0" fmla="*/ 948519 w 1897039"/>
              <a:gd name="connsiteY0" fmla="*/ 0 h 1907275"/>
              <a:gd name="connsiteX1" fmla="*/ 658504 w 1897039"/>
              <a:gd name="connsiteY1" fmla="*/ 634621 h 1907275"/>
              <a:gd name="connsiteX2" fmla="*/ 0 w 1897039"/>
              <a:gd name="connsiteY2" fmla="*/ 733567 h 1907275"/>
              <a:gd name="connsiteX3" fmla="*/ 481083 w 1897039"/>
              <a:gd name="connsiteY3" fmla="*/ 1218063 h 1907275"/>
              <a:gd name="connsiteX4" fmla="*/ 361666 w 1897039"/>
              <a:gd name="connsiteY4" fmla="*/ 1907275 h 1907275"/>
              <a:gd name="connsiteX5" fmla="*/ 951931 w 1897039"/>
              <a:gd name="connsiteY5" fmla="*/ 1566081 h 1907275"/>
              <a:gd name="connsiteX6" fmla="*/ 1538785 w 1897039"/>
              <a:gd name="connsiteY6" fmla="*/ 1903863 h 1907275"/>
              <a:gd name="connsiteX7" fmla="*/ 1419367 w 1897039"/>
              <a:gd name="connsiteY7" fmla="*/ 1221475 h 1907275"/>
              <a:gd name="connsiteX8" fmla="*/ 1897039 w 1897039"/>
              <a:gd name="connsiteY8" fmla="*/ 733567 h 1907275"/>
              <a:gd name="connsiteX9" fmla="*/ 1235122 w 1897039"/>
              <a:gd name="connsiteY9" fmla="*/ 638033 h 1907275"/>
              <a:gd name="connsiteX10" fmla="*/ 948519 w 1897039"/>
              <a:gd name="connsiteY10" fmla="*/ 0 h 1907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97039" h="1907275">
                <a:moveTo>
                  <a:pt x="948519" y="0"/>
                </a:moveTo>
                <a:lnTo>
                  <a:pt x="658504" y="634621"/>
                </a:lnTo>
                <a:lnTo>
                  <a:pt x="0" y="733567"/>
                </a:lnTo>
                <a:lnTo>
                  <a:pt x="481083" y="1218063"/>
                </a:lnTo>
                <a:lnTo>
                  <a:pt x="361666" y="1907275"/>
                </a:lnTo>
                <a:lnTo>
                  <a:pt x="951931" y="1566081"/>
                </a:lnTo>
                <a:lnTo>
                  <a:pt x="1538785" y="1903863"/>
                </a:lnTo>
                <a:lnTo>
                  <a:pt x="1419367" y="1221475"/>
                </a:lnTo>
                <a:lnTo>
                  <a:pt x="1897039" y="733567"/>
                </a:lnTo>
                <a:lnTo>
                  <a:pt x="1235122" y="638033"/>
                </a:lnTo>
                <a:lnTo>
                  <a:pt x="948519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7200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b="0" i="0" u="none" strike="noStrike" kern="1200" cap="none" spc="-15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2.0</a:t>
            </a:r>
          </a:p>
        </p:txBody>
      </p:sp>
      <p:sp>
        <p:nvSpPr>
          <p:cNvPr id="50" name="xStar Low" hidden="1">
            <a:extLst>
              <a:ext uri="{FF2B5EF4-FFF2-40B4-BE49-F238E27FC236}">
                <a16:creationId xmlns:a16="http://schemas.microsoft.com/office/drawing/2014/main" id="{AFDE7F4A-C092-C561-84EB-AD84D2B6B150}"/>
              </a:ext>
            </a:extLst>
          </p:cNvPr>
          <p:cNvSpPr>
            <a:spLocks noChangeAspect="1"/>
          </p:cNvSpPr>
          <p:nvPr/>
        </p:nvSpPr>
        <p:spPr bwMode="gray">
          <a:xfrm>
            <a:off x="2041088" y="2178837"/>
            <a:ext cx="828000" cy="828000"/>
          </a:xfrm>
          <a:custGeom>
            <a:avLst/>
            <a:gdLst>
              <a:gd name="connsiteX0" fmla="*/ 948519 w 1897039"/>
              <a:gd name="connsiteY0" fmla="*/ 0 h 1907275"/>
              <a:gd name="connsiteX1" fmla="*/ 658504 w 1897039"/>
              <a:gd name="connsiteY1" fmla="*/ 634621 h 1907275"/>
              <a:gd name="connsiteX2" fmla="*/ 0 w 1897039"/>
              <a:gd name="connsiteY2" fmla="*/ 733567 h 1907275"/>
              <a:gd name="connsiteX3" fmla="*/ 481083 w 1897039"/>
              <a:gd name="connsiteY3" fmla="*/ 1218063 h 1907275"/>
              <a:gd name="connsiteX4" fmla="*/ 361666 w 1897039"/>
              <a:gd name="connsiteY4" fmla="*/ 1907275 h 1907275"/>
              <a:gd name="connsiteX5" fmla="*/ 951931 w 1897039"/>
              <a:gd name="connsiteY5" fmla="*/ 1566081 h 1907275"/>
              <a:gd name="connsiteX6" fmla="*/ 1538785 w 1897039"/>
              <a:gd name="connsiteY6" fmla="*/ 1903863 h 1907275"/>
              <a:gd name="connsiteX7" fmla="*/ 1419367 w 1897039"/>
              <a:gd name="connsiteY7" fmla="*/ 1221475 h 1907275"/>
              <a:gd name="connsiteX8" fmla="*/ 1897039 w 1897039"/>
              <a:gd name="connsiteY8" fmla="*/ 733567 h 1907275"/>
              <a:gd name="connsiteX9" fmla="*/ 1235122 w 1897039"/>
              <a:gd name="connsiteY9" fmla="*/ 638033 h 1907275"/>
              <a:gd name="connsiteX10" fmla="*/ 948519 w 1897039"/>
              <a:gd name="connsiteY10" fmla="*/ 0 h 1907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97039" h="1907275">
                <a:moveTo>
                  <a:pt x="948519" y="0"/>
                </a:moveTo>
                <a:lnTo>
                  <a:pt x="658504" y="634621"/>
                </a:lnTo>
                <a:lnTo>
                  <a:pt x="0" y="733567"/>
                </a:lnTo>
                <a:lnTo>
                  <a:pt x="481083" y="1218063"/>
                </a:lnTo>
                <a:lnTo>
                  <a:pt x="361666" y="1907275"/>
                </a:lnTo>
                <a:lnTo>
                  <a:pt x="951931" y="1566081"/>
                </a:lnTo>
                <a:lnTo>
                  <a:pt x="1538785" y="1903863"/>
                </a:lnTo>
                <a:lnTo>
                  <a:pt x="1419367" y="1221475"/>
                </a:lnTo>
                <a:lnTo>
                  <a:pt x="1897039" y="733567"/>
                </a:lnTo>
                <a:lnTo>
                  <a:pt x="1235122" y="638033"/>
                </a:lnTo>
                <a:lnTo>
                  <a:pt x="948519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2"/>
                </a:ext>
              </a:extLst>
            </a:blip>
            <a:stretch>
              <a:fillRect/>
            </a:stretch>
          </a:blip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7200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b="0" i="0" u="none" strike="noStrike" kern="1200" cap="none" spc="-15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1.0</a:t>
            </a:r>
          </a:p>
        </p:txBody>
      </p:sp>
      <p:sp>
        <p:nvSpPr>
          <p:cNvPr id="46" name="AdLengthDate">
            <a:extLst>
              <a:ext uri="{FF2B5EF4-FFF2-40B4-BE49-F238E27FC236}">
                <a16:creationId xmlns:a16="http://schemas.microsoft.com/office/drawing/2014/main" id="{3C5E072B-3C3D-4662-AF75-1618A120F95A}"/>
              </a:ext>
            </a:extLst>
          </p:cNvPr>
          <p:cNvSpPr txBox="1">
            <a:spLocks/>
          </p:cNvSpPr>
          <p:nvPr/>
        </p:nvSpPr>
        <p:spPr>
          <a:xfrm>
            <a:off x="263524" y="937703"/>
            <a:ext cx="11664000" cy="453183"/>
          </a:xfrm>
          <a:prstGeom prst="rect">
            <a:avLst/>
          </a:prstGeom>
          <a:noFill/>
          <a:ln w="3175">
            <a:noFill/>
            <a:prstDash val="solid"/>
            <a:miter lim="800000"/>
          </a:ln>
        </p:spPr>
        <p:txBody>
          <a:bodyPr vert="horz" lIns="144000" tIns="36000" rIns="144000" bIns="0" rtlCol="0" anchor="ctr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tx2"/>
                </a:solidFill>
                <a:latin typeface="+mn-lt"/>
                <a:ea typeface="+mj-ea"/>
                <a:cs typeface="Arial" panose="020B0604020202020204" pitchFamily="34" charset="0"/>
              </a:defRPr>
            </a:lvl1pPr>
          </a:lstStyle>
          <a:p>
            <a:pPr algn="ctr"/>
            <a:r>
              <a:rPr lang="en-GB" sz="2000" b="0">
                <a:solidFill>
                  <a:schemeClr val="tx1"/>
                </a:solidFill>
              </a:rPr>
              <a:t>4/17/2026</a:t>
            </a:r>
          </a:p>
        </p:txBody>
      </p:sp>
      <p:sp>
        <p:nvSpPr>
          <p:cNvPr id="48" name="AdNameTitle">
            <a:extLst>
              <a:ext uri="{FF2B5EF4-FFF2-40B4-BE49-F238E27FC236}">
                <a16:creationId xmlns:a16="http://schemas.microsoft.com/office/drawing/2014/main" id="{0C614D87-5EC9-4083-A40B-4E6FA2CBBFA4}"/>
              </a:ext>
            </a:extLst>
          </p:cNvPr>
          <p:cNvSpPr txBox="1">
            <a:spLocks/>
          </p:cNvSpPr>
          <p:nvPr/>
        </p:nvSpPr>
        <p:spPr>
          <a:xfrm>
            <a:off x="263524" y="561571"/>
            <a:ext cx="11664000" cy="453183"/>
          </a:xfrm>
          <a:prstGeom prst="rect">
            <a:avLst/>
          </a:prstGeom>
          <a:noFill/>
          <a:ln w="3175">
            <a:noFill/>
            <a:prstDash val="solid"/>
            <a:miter lim="800000"/>
          </a:ln>
        </p:spPr>
        <p:txBody>
          <a:bodyPr vert="horz" lIns="144000" tIns="36000" rIns="144000" bIns="0" rtlCol="0" anchor="b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tx2"/>
                </a:solidFill>
                <a:latin typeface="+mn-lt"/>
                <a:ea typeface="+mj-ea"/>
                <a:cs typeface="Arial" panose="020B0604020202020204" pitchFamily="34" charset="0"/>
              </a:defRPr>
            </a:lvl1pPr>
          </a:lstStyle>
          <a:p>
            <a:pPr algn="ctr"/>
            <a:r>
              <a:rPr lang="en-GB" sz="2800">
                <a:solidFill>
                  <a:schemeClr val="tx1"/>
                </a:solidFill>
                <a:latin typeface="+mj-lt"/>
              </a:rPr>
              <a:t>Toad in the Hole</a:t>
            </a:r>
          </a:p>
        </p:txBody>
      </p:sp>
    </p:spTree>
    <p:extLst>
      <p:ext uri="{BB962C8B-B14F-4D97-AF65-F5344CB8AC3E}">
        <p14:creationId xmlns:p14="http://schemas.microsoft.com/office/powerpoint/2010/main" val="2524300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4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4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4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4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4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4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4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4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4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4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4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4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4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4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4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"/>
                            </p:stCondLst>
                            <p:childTnLst>
                              <p:par>
                                <p:cTn id="4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4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4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4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4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4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4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4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4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4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4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4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4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4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4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4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4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4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4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4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4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4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800"/>
                            </p:stCondLst>
                            <p:childTnLst>
                              <p:par>
                                <p:cTn id="7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4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4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4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4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4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4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4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4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4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4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4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4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4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4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4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4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4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4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4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4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4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4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4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4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4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4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4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4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4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4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4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4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4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1200"/>
                            </p:stCondLst>
                            <p:childTnLst>
                              <p:par>
                                <p:cTn id="13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4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4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4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" grpId="0"/>
      <p:bldP spid="22" grpId="0" animBg="1"/>
      <p:bldP spid="31" grpId="0" animBg="1"/>
      <p:bldP spid="33" grpId="0" animBg="1"/>
      <p:bldP spid="35" grpId="0" animBg="1"/>
      <p:bldP spid="36" grpId="0" animBg="1"/>
      <p:bldP spid="30" grpId="0" animBg="1"/>
      <p:bldP spid="26" grpId="0" animBg="1"/>
      <p:bldP spid="25" grpId="0" animBg="1"/>
      <p:bldP spid="24" grpId="0" animBg="1"/>
      <p:bldP spid="23" grpId="0" animBg="1"/>
      <p:bldP spid="7" grpId="0"/>
      <p:bldP spid="44" grpId="0" animBg="1"/>
      <p:bldP spid="43" grpId="0" animBg="1"/>
      <p:bldP spid="40" grpId="0" animBg="1"/>
      <p:bldP spid="34" grpId="0" animBg="1"/>
      <p:bldP spid="32" grpId="0" animBg="1"/>
      <p:bldP spid="10" grpId="0"/>
      <p:bldP spid="54" grpId="0" animBg="1"/>
      <p:bldP spid="53" grpId="0" animBg="1"/>
      <p:bldP spid="52" grpId="0" animBg="1"/>
      <p:bldP spid="51" grpId="0" animBg="1"/>
      <p:bldP spid="5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 hidden="1">
            <a:extLst>
              <a:ext uri="{FF2B5EF4-FFF2-40B4-BE49-F238E27FC236}">
                <a16:creationId xmlns:a16="http://schemas.microsoft.com/office/drawing/2014/main" id="{5182A000-354B-40A5-9E07-7FB09C8F19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595086"/>
            <a:ext cx="8533448" cy="313350"/>
          </a:xfrm>
        </p:spPr>
        <p:txBody>
          <a:bodyPr/>
          <a:lstStyle/>
          <a:p>
            <a:r>
              <a:rPr lang="en-GB"/>
              <a:t>Star Rating</a:t>
            </a:r>
          </a:p>
        </p:txBody>
      </p:sp>
      <p:sp>
        <p:nvSpPr>
          <p:cNvPr id="34" name="xStar Exceptional">
            <a:extLst>
              <a:ext uri="{FF2B5EF4-FFF2-40B4-BE49-F238E27FC236}">
                <a16:creationId xmlns:a16="http://schemas.microsoft.com/office/drawing/2014/main" id="{9DBD61EA-ED3A-1139-4392-84F8F86CF214}"/>
              </a:ext>
            </a:extLst>
          </p:cNvPr>
          <p:cNvSpPr>
            <a:spLocks noChangeAspect="1"/>
          </p:cNvSpPr>
          <p:nvPr/>
        </p:nvSpPr>
        <p:spPr bwMode="gray">
          <a:xfrm>
            <a:off x="5692396" y="1560033"/>
            <a:ext cx="828000" cy="828000"/>
          </a:xfrm>
          <a:custGeom>
            <a:avLst/>
            <a:gdLst>
              <a:gd name="connsiteX0" fmla="*/ 948519 w 1897039"/>
              <a:gd name="connsiteY0" fmla="*/ 0 h 1907275"/>
              <a:gd name="connsiteX1" fmla="*/ 658504 w 1897039"/>
              <a:gd name="connsiteY1" fmla="*/ 634621 h 1907275"/>
              <a:gd name="connsiteX2" fmla="*/ 0 w 1897039"/>
              <a:gd name="connsiteY2" fmla="*/ 733567 h 1907275"/>
              <a:gd name="connsiteX3" fmla="*/ 481083 w 1897039"/>
              <a:gd name="connsiteY3" fmla="*/ 1218063 h 1907275"/>
              <a:gd name="connsiteX4" fmla="*/ 361666 w 1897039"/>
              <a:gd name="connsiteY4" fmla="*/ 1907275 h 1907275"/>
              <a:gd name="connsiteX5" fmla="*/ 951931 w 1897039"/>
              <a:gd name="connsiteY5" fmla="*/ 1566081 h 1907275"/>
              <a:gd name="connsiteX6" fmla="*/ 1538785 w 1897039"/>
              <a:gd name="connsiteY6" fmla="*/ 1903863 h 1907275"/>
              <a:gd name="connsiteX7" fmla="*/ 1419367 w 1897039"/>
              <a:gd name="connsiteY7" fmla="*/ 1221475 h 1907275"/>
              <a:gd name="connsiteX8" fmla="*/ 1897039 w 1897039"/>
              <a:gd name="connsiteY8" fmla="*/ 733567 h 1907275"/>
              <a:gd name="connsiteX9" fmla="*/ 1235122 w 1897039"/>
              <a:gd name="connsiteY9" fmla="*/ 638033 h 1907275"/>
              <a:gd name="connsiteX10" fmla="*/ 948519 w 1897039"/>
              <a:gd name="connsiteY10" fmla="*/ 0 h 1907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97039" h="1907275">
                <a:moveTo>
                  <a:pt x="948519" y="0"/>
                </a:moveTo>
                <a:lnTo>
                  <a:pt x="658504" y="634621"/>
                </a:lnTo>
                <a:lnTo>
                  <a:pt x="0" y="733567"/>
                </a:lnTo>
                <a:lnTo>
                  <a:pt x="481083" y="1218063"/>
                </a:lnTo>
                <a:lnTo>
                  <a:pt x="361666" y="1907275"/>
                </a:lnTo>
                <a:lnTo>
                  <a:pt x="951931" y="1566081"/>
                </a:lnTo>
                <a:lnTo>
                  <a:pt x="1538785" y="1903863"/>
                </a:lnTo>
                <a:lnTo>
                  <a:pt x="1419367" y="1221475"/>
                </a:lnTo>
                <a:lnTo>
                  <a:pt x="1897039" y="733567"/>
                </a:lnTo>
                <a:lnTo>
                  <a:pt x="1235122" y="638033"/>
                </a:lnTo>
                <a:lnTo>
                  <a:pt x="948519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7200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b="0" i="0" u="none" strike="noStrike" kern="1200" cap="none" spc="-15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5.2</a:t>
            </a:r>
          </a:p>
        </p:txBody>
      </p:sp>
      <p:sp>
        <p:nvSpPr>
          <p:cNvPr id="35" name="xStar Strong" hidden="1">
            <a:extLst>
              <a:ext uri="{FF2B5EF4-FFF2-40B4-BE49-F238E27FC236}">
                <a16:creationId xmlns:a16="http://schemas.microsoft.com/office/drawing/2014/main" id="{BB04CC47-9777-35F0-A530-9684D8F31201}"/>
              </a:ext>
            </a:extLst>
          </p:cNvPr>
          <p:cNvSpPr>
            <a:spLocks noChangeAspect="1"/>
          </p:cNvSpPr>
          <p:nvPr/>
        </p:nvSpPr>
        <p:spPr bwMode="gray">
          <a:xfrm>
            <a:off x="5692396" y="1560033"/>
            <a:ext cx="828000" cy="828000"/>
          </a:xfrm>
          <a:custGeom>
            <a:avLst/>
            <a:gdLst>
              <a:gd name="connsiteX0" fmla="*/ 948519 w 1897039"/>
              <a:gd name="connsiteY0" fmla="*/ 0 h 1907275"/>
              <a:gd name="connsiteX1" fmla="*/ 658504 w 1897039"/>
              <a:gd name="connsiteY1" fmla="*/ 634621 h 1907275"/>
              <a:gd name="connsiteX2" fmla="*/ 0 w 1897039"/>
              <a:gd name="connsiteY2" fmla="*/ 733567 h 1907275"/>
              <a:gd name="connsiteX3" fmla="*/ 481083 w 1897039"/>
              <a:gd name="connsiteY3" fmla="*/ 1218063 h 1907275"/>
              <a:gd name="connsiteX4" fmla="*/ 361666 w 1897039"/>
              <a:gd name="connsiteY4" fmla="*/ 1907275 h 1907275"/>
              <a:gd name="connsiteX5" fmla="*/ 951931 w 1897039"/>
              <a:gd name="connsiteY5" fmla="*/ 1566081 h 1907275"/>
              <a:gd name="connsiteX6" fmla="*/ 1538785 w 1897039"/>
              <a:gd name="connsiteY6" fmla="*/ 1903863 h 1907275"/>
              <a:gd name="connsiteX7" fmla="*/ 1419367 w 1897039"/>
              <a:gd name="connsiteY7" fmla="*/ 1221475 h 1907275"/>
              <a:gd name="connsiteX8" fmla="*/ 1897039 w 1897039"/>
              <a:gd name="connsiteY8" fmla="*/ 733567 h 1907275"/>
              <a:gd name="connsiteX9" fmla="*/ 1235122 w 1897039"/>
              <a:gd name="connsiteY9" fmla="*/ 638033 h 1907275"/>
              <a:gd name="connsiteX10" fmla="*/ 948519 w 1897039"/>
              <a:gd name="connsiteY10" fmla="*/ 0 h 1907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97039" h="1907275">
                <a:moveTo>
                  <a:pt x="948519" y="0"/>
                </a:moveTo>
                <a:lnTo>
                  <a:pt x="658504" y="634621"/>
                </a:lnTo>
                <a:lnTo>
                  <a:pt x="0" y="733567"/>
                </a:lnTo>
                <a:lnTo>
                  <a:pt x="481083" y="1218063"/>
                </a:lnTo>
                <a:lnTo>
                  <a:pt x="361666" y="1907275"/>
                </a:lnTo>
                <a:lnTo>
                  <a:pt x="951931" y="1566081"/>
                </a:lnTo>
                <a:lnTo>
                  <a:pt x="1538785" y="1903863"/>
                </a:lnTo>
                <a:lnTo>
                  <a:pt x="1419367" y="1221475"/>
                </a:lnTo>
                <a:lnTo>
                  <a:pt x="1897039" y="733567"/>
                </a:lnTo>
                <a:lnTo>
                  <a:pt x="1235122" y="638033"/>
                </a:lnTo>
                <a:lnTo>
                  <a:pt x="948519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7200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b="0" i="0" u="none" strike="noStrike" kern="1200" cap="none" spc="-15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4.0</a:t>
            </a:r>
          </a:p>
        </p:txBody>
      </p:sp>
      <p:sp>
        <p:nvSpPr>
          <p:cNvPr id="36" name="xStar Good" hidden="1">
            <a:extLst>
              <a:ext uri="{FF2B5EF4-FFF2-40B4-BE49-F238E27FC236}">
                <a16:creationId xmlns:a16="http://schemas.microsoft.com/office/drawing/2014/main" id="{5D59F0A2-7E31-D9AA-A350-B2EF5BD120D5}"/>
              </a:ext>
            </a:extLst>
          </p:cNvPr>
          <p:cNvSpPr>
            <a:spLocks noChangeAspect="1"/>
          </p:cNvSpPr>
          <p:nvPr/>
        </p:nvSpPr>
        <p:spPr bwMode="gray">
          <a:xfrm>
            <a:off x="5692396" y="1560033"/>
            <a:ext cx="828000" cy="828000"/>
          </a:xfrm>
          <a:custGeom>
            <a:avLst/>
            <a:gdLst>
              <a:gd name="connsiteX0" fmla="*/ 948519 w 1897039"/>
              <a:gd name="connsiteY0" fmla="*/ 0 h 1907275"/>
              <a:gd name="connsiteX1" fmla="*/ 658504 w 1897039"/>
              <a:gd name="connsiteY1" fmla="*/ 634621 h 1907275"/>
              <a:gd name="connsiteX2" fmla="*/ 0 w 1897039"/>
              <a:gd name="connsiteY2" fmla="*/ 733567 h 1907275"/>
              <a:gd name="connsiteX3" fmla="*/ 481083 w 1897039"/>
              <a:gd name="connsiteY3" fmla="*/ 1218063 h 1907275"/>
              <a:gd name="connsiteX4" fmla="*/ 361666 w 1897039"/>
              <a:gd name="connsiteY4" fmla="*/ 1907275 h 1907275"/>
              <a:gd name="connsiteX5" fmla="*/ 951931 w 1897039"/>
              <a:gd name="connsiteY5" fmla="*/ 1566081 h 1907275"/>
              <a:gd name="connsiteX6" fmla="*/ 1538785 w 1897039"/>
              <a:gd name="connsiteY6" fmla="*/ 1903863 h 1907275"/>
              <a:gd name="connsiteX7" fmla="*/ 1419367 w 1897039"/>
              <a:gd name="connsiteY7" fmla="*/ 1221475 h 1907275"/>
              <a:gd name="connsiteX8" fmla="*/ 1897039 w 1897039"/>
              <a:gd name="connsiteY8" fmla="*/ 733567 h 1907275"/>
              <a:gd name="connsiteX9" fmla="*/ 1235122 w 1897039"/>
              <a:gd name="connsiteY9" fmla="*/ 638033 h 1907275"/>
              <a:gd name="connsiteX10" fmla="*/ 948519 w 1897039"/>
              <a:gd name="connsiteY10" fmla="*/ 0 h 1907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97039" h="1907275">
                <a:moveTo>
                  <a:pt x="948519" y="0"/>
                </a:moveTo>
                <a:lnTo>
                  <a:pt x="658504" y="634621"/>
                </a:lnTo>
                <a:lnTo>
                  <a:pt x="0" y="733567"/>
                </a:lnTo>
                <a:lnTo>
                  <a:pt x="481083" y="1218063"/>
                </a:lnTo>
                <a:lnTo>
                  <a:pt x="361666" y="1907275"/>
                </a:lnTo>
                <a:lnTo>
                  <a:pt x="951931" y="1566081"/>
                </a:lnTo>
                <a:lnTo>
                  <a:pt x="1538785" y="1903863"/>
                </a:lnTo>
                <a:lnTo>
                  <a:pt x="1419367" y="1221475"/>
                </a:lnTo>
                <a:lnTo>
                  <a:pt x="1897039" y="733567"/>
                </a:lnTo>
                <a:lnTo>
                  <a:pt x="1235122" y="638033"/>
                </a:lnTo>
                <a:lnTo>
                  <a:pt x="948519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7200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b="0" i="0" u="none" strike="noStrike" kern="1200" cap="none" spc="-15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3.0</a:t>
            </a:r>
          </a:p>
        </p:txBody>
      </p:sp>
      <p:sp>
        <p:nvSpPr>
          <p:cNvPr id="37" name="xStar Modest" hidden="1">
            <a:extLst>
              <a:ext uri="{FF2B5EF4-FFF2-40B4-BE49-F238E27FC236}">
                <a16:creationId xmlns:a16="http://schemas.microsoft.com/office/drawing/2014/main" id="{C01ED0A0-0966-0147-86C9-A7C344441ED1}"/>
              </a:ext>
            </a:extLst>
          </p:cNvPr>
          <p:cNvSpPr>
            <a:spLocks noChangeAspect="1"/>
          </p:cNvSpPr>
          <p:nvPr/>
        </p:nvSpPr>
        <p:spPr bwMode="gray">
          <a:xfrm>
            <a:off x="5692396" y="1560033"/>
            <a:ext cx="828000" cy="828000"/>
          </a:xfrm>
          <a:custGeom>
            <a:avLst/>
            <a:gdLst>
              <a:gd name="connsiteX0" fmla="*/ 948519 w 1897039"/>
              <a:gd name="connsiteY0" fmla="*/ 0 h 1907275"/>
              <a:gd name="connsiteX1" fmla="*/ 658504 w 1897039"/>
              <a:gd name="connsiteY1" fmla="*/ 634621 h 1907275"/>
              <a:gd name="connsiteX2" fmla="*/ 0 w 1897039"/>
              <a:gd name="connsiteY2" fmla="*/ 733567 h 1907275"/>
              <a:gd name="connsiteX3" fmla="*/ 481083 w 1897039"/>
              <a:gd name="connsiteY3" fmla="*/ 1218063 h 1907275"/>
              <a:gd name="connsiteX4" fmla="*/ 361666 w 1897039"/>
              <a:gd name="connsiteY4" fmla="*/ 1907275 h 1907275"/>
              <a:gd name="connsiteX5" fmla="*/ 951931 w 1897039"/>
              <a:gd name="connsiteY5" fmla="*/ 1566081 h 1907275"/>
              <a:gd name="connsiteX6" fmla="*/ 1538785 w 1897039"/>
              <a:gd name="connsiteY6" fmla="*/ 1903863 h 1907275"/>
              <a:gd name="connsiteX7" fmla="*/ 1419367 w 1897039"/>
              <a:gd name="connsiteY7" fmla="*/ 1221475 h 1907275"/>
              <a:gd name="connsiteX8" fmla="*/ 1897039 w 1897039"/>
              <a:gd name="connsiteY8" fmla="*/ 733567 h 1907275"/>
              <a:gd name="connsiteX9" fmla="*/ 1235122 w 1897039"/>
              <a:gd name="connsiteY9" fmla="*/ 638033 h 1907275"/>
              <a:gd name="connsiteX10" fmla="*/ 948519 w 1897039"/>
              <a:gd name="connsiteY10" fmla="*/ 0 h 1907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97039" h="1907275">
                <a:moveTo>
                  <a:pt x="948519" y="0"/>
                </a:moveTo>
                <a:lnTo>
                  <a:pt x="658504" y="634621"/>
                </a:lnTo>
                <a:lnTo>
                  <a:pt x="0" y="733567"/>
                </a:lnTo>
                <a:lnTo>
                  <a:pt x="481083" y="1218063"/>
                </a:lnTo>
                <a:lnTo>
                  <a:pt x="361666" y="1907275"/>
                </a:lnTo>
                <a:lnTo>
                  <a:pt x="951931" y="1566081"/>
                </a:lnTo>
                <a:lnTo>
                  <a:pt x="1538785" y="1903863"/>
                </a:lnTo>
                <a:lnTo>
                  <a:pt x="1419367" y="1221475"/>
                </a:lnTo>
                <a:lnTo>
                  <a:pt x="1897039" y="733567"/>
                </a:lnTo>
                <a:lnTo>
                  <a:pt x="1235122" y="638033"/>
                </a:lnTo>
                <a:lnTo>
                  <a:pt x="948519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7200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b="0" i="0" u="none" strike="noStrike" kern="1200" cap="none" spc="-15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2.0</a:t>
            </a:r>
          </a:p>
        </p:txBody>
      </p:sp>
      <p:sp>
        <p:nvSpPr>
          <p:cNvPr id="38" name="xStar Low" hidden="1">
            <a:extLst>
              <a:ext uri="{FF2B5EF4-FFF2-40B4-BE49-F238E27FC236}">
                <a16:creationId xmlns:a16="http://schemas.microsoft.com/office/drawing/2014/main" id="{39B3B7C1-7BE4-8367-07E0-D540D3067E52}"/>
              </a:ext>
            </a:extLst>
          </p:cNvPr>
          <p:cNvSpPr>
            <a:spLocks noChangeAspect="1"/>
          </p:cNvSpPr>
          <p:nvPr/>
        </p:nvSpPr>
        <p:spPr bwMode="gray">
          <a:xfrm>
            <a:off x="5692396" y="1560033"/>
            <a:ext cx="828000" cy="828000"/>
          </a:xfrm>
          <a:custGeom>
            <a:avLst/>
            <a:gdLst>
              <a:gd name="connsiteX0" fmla="*/ 948519 w 1897039"/>
              <a:gd name="connsiteY0" fmla="*/ 0 h 1907275"/>
              <a:gd name="connsiteX1" fmla="*/ 658504 w 1897039"/>
              <a:gd name="connsiteY1" fmla="*/ 634621 h 1907275"/>
              <a:gd name="connsiteX2" fmla="*/ 0 w 1897039"/>
              <a:gd name="connsiteY2" fmla="*/ 733567 h 1907275"/>
              <a:gd name="connsiteX3" fmla="*/ 481083 w 1897039"/>
              <a:gd name="connsiteY3" fmla="*/ 1218063 h 1907275"/>
              <a:gd name="connsiteX4" fmla="*/ 361666 w 1897039"/>
              <a:gd name="connsiteY4" fmla="*/ 1907275 h 1907275"/>
              <a:gd name="connsiteX5" fmla="*/ 951931 w 1897039"/>
              <a:gd name="connsiteY5" fmla="*/ 1566081 h 1907275"/>
              <a:gd name="connsiteX6" fmla="*/ 1538785 w 1897039"/>
              <a:gd name="connsiteY6" fmla="*/ 1903863 h 1907275"/>
              <a:gd name="connsiteX7" fmla="*/ 1419367 w 1897039"/>
              <a:gd name="connsiteY7" fmla="*/ 1221475 h 1907275"/>
              <a:gd name="connsiteX8" fmla="*/ 1897039 w 1897039"/>
              <a:gd name="connsiteY8" fmla="*/ 733567 h 1907275"/>
              <a:gd name="connsiteX9" fmla="*/ 1235122 w 1897039"/>
              <a:gd name="connsiteY9" fmla="*/ 638033 h 1907275"/>
              <a:gd name="connsiteX10" fmla="*/ 948519 w 1897039"/>
              <a:gd name="connsiteY10" fmla="*/ 0 h 1907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97039" h="1907275">
                <a:moveTo>
                  <a:pt x="948519" y="0"/>
                </a:moveTo>
                <a:lnTo>
                  <a:pt x="658504" y="634621"/>
                </a:lnTo>
                <a:lnTo>
                  <a:pt x="0" y="733567"/>
                </a:lnTo>
                <a:lnTo>
                  <a:pt x="481083" y="1218063"/>
                </a:lnTo>
                <a:lnTo>
                  <a:pt x="361666" y="1907275"/>
                </a:lnTo>
                <a:lnTo>
                  <a:pt x="951931" y="1566081"/>
                </a:lnTo>
                <a:lnTo>
                  <a:pt x="1538785" y="1903863"/>
                </a:lnTo>
                <a:lnTo>
                  <a:pt x="1419367" y="1221475"/>
                </a:lnTo>
                <a:lnTo>
                  <a:pt x="1897039" y="733567"/>
                </a:lnTo>
                <a:lnTo>
                  <a:pt x="1235122" y="638033"/>
                </a:lnTo>
                <a:lnTo>
                  <a:pt x="948519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7200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b="0" i="0" u="none" strike="noStrike" kern="1200" cap="none" spc="-15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1.0</a:t>
            </a:r>
          </a:p>
        </p:txBody>
      </p:sp>
      <p:graphicFrame>
        <p:nvGraphicFramePr>
          <p:cNvPr id="43" name="StarRatingTable">
            <a:extLst>
              <a:ext uri="{FF2B5EF4-FFF2-40B4-BE49-F238E27FC236}">
                <a16:creationId xmlns:a16="http://schemas.microsoft.com/office/drawing/2014/main" id="{E3750D78-CF45-47F9-A9C7-91523989E8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284354"/>
              </p:ext>
            </p:extLst>
          </p:nvPr>
        </p:nvGraphicFramePr>
        <p:xfrm>
          <a:off x="3036000" y="2525145"/>
          <a:ext cx="6120000" cy="1188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63952">
                  <a:extLst>
                    <a:ext uri="{9D8B030D-6E8A-4147-A177-3AD203B41FA5}">
                      <a16:colId xmlns:a16="http://schemas.microsoft.com/office/drawing/2014/main" val="1850549103"/>
                    </a:ext>
                  </a:extLst>
                </a:gridCol>
                <a:gridCol w="2656048">
                  <a:extLst>
                    <a:ext uri="{9D8B030D-6E8A-4147-A177-3AD203B41FA5}">
                      <a16:colId xmlns:a16="http://schemas.microsoft.com/office/drawing/2014/main" val="4167816002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pPr marL="8890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D3293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Star Rating:</a:t>
                      </a:r>
                      <a:endParaRPr lang="en-GB" sz="2400">
                        <a:solidFill>
                          <a:srgbClr val="339966"/>
                        </a:solidFill>
                        <a:highlight>
                          <a:srgbClr val="FF0000"/>
                        </a:highlight>
                      </a:endParaRPr>
                    </a:p>
                  </a:txBody>
                  <a:tcPr marL="0" marR="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889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D3293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1" kern="1200">
                          <a:solidFill>
                            <a:srgbClr val="339966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Exceptional</a:t>
                      </a:r>
                      <a:endParaRPr lang="en-GB" sz="2800" b="1">
                        <a:solidFill>
                          <a:srgbClr val="339966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30879502"/>
                  </a:ext>
                </a:extLst>
              </a:tr>
              <a:tr h="684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D3293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Long-term market share growth based on ad’s creative effectiveness, calculated by measuring emotional response to the ad.</a:t>
                      </a:r>
                    </a:p>
                  </a:txBody>
                  <a:tcPr marL="36000" marR="36000"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6469502"/>
                  </a:ext>
                </a:extLst>
              </a:tr>
            </a:tbl>
          </a:graphicData>
        </a:graphic>
      </p:graphicFrame>
      <p:grpSp>
        <p:nvGrpSpPr>
          <p:cNvPr id="6" name="Grouped for animation | Star">
            <a:extLst>
              <a:ext uri="{FF2B5EF4-FFF2-40B4-BE49-F238E27FC236}">
                <a16:creationId xmlns:a16="http://schemas.microsoft.com/office/drawing/2014/main" id="{4D92E28E-EF05-3D9D-2325-436E66BC8705}"/>
              </a:ext>
            </a:extLst>
          </p:cNvPr>
          <p:cNvGrpSpPr/>
          <p:nvPr/>
        </p:nvGrpSpPr>
        <p:grpSpPr>
          <a:xfrm>
            <a:off x="2873459" y="4115542"/>
            <a:ext cx="7345007" cy="1563945"/>
            <a:chOff x="2873459" y="4115542"/>
            <a:chExt cx="7345007" cy="1563945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5B5FEEE8-7F90-4D9F-9256-844C52FDE4E6}"/>
                </a:ext>
              </a:extLst>
            </p:cNvPr>
            <p:cNvGrpSpPr/>
            <p:nvPr/>
          </p:nvGrpSpPr>
          <p:grpSpPr>
            <a:xfrm>
              <a:off x="2873459" y="4319971"/>
              <a:ext cx="6565708" cy="444151"/>
              <a:chOff x="2883187" y="4319971"/>
              <a:chExt cx="6565708" cy="444151"/>
            </a:xfrm>
          </p:grpSpPr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2C841B01-D176-44D3-935D-C544352F898A}"/>
                  </a:ext>
                </a:extLst>
              </p:cNvPr>
              <p:cNvSpPr txBox="1"/>
              <p:nvPr/>
            </p:nvSpPr>
            <p:spPr>
              <a:xfrm>
                <a:off x="8548895" y="4319971"/>
                <a:ext cx="900000" cy="432000"/>
              </a:xfrm>
              <a:prstGeom prst="rect">
                <a:avLst/>
              </a:prstGeom>
              <a:noFill/>
              <a:ln w="3175">
                <a:noFill/>
                <a:prstDash val="solid"/>
                <a:miter lim="800000"/>
              </a:ln>
            </p:spPr>
            <p:txBody>
              <a:bodyPr vert="horz" wrap="square" lIns="72000" tIns="72000" rIns="72000" bIns="72000" rtlCol="0">
                <a:noAutofit/>
              </a:bodyPr>
              <a:lstStyle/>
              <a:p>
                <a:pPr marL="252000" indent="-269875">
                  <a:spcBef>
                    <a:spcPts val="300"/>
                  </a:spcBef>
                  <a:buClr>
                    <a:schemeClr val="tx2"/>
                  </a:buClr>
                </a:pPr>
                <a:r>
                  <a:rPr lang="en-GB" sz="1000" b="1">
                    <a:latin typeface="+mj-lt"/>
                  </a:rPr>
                  <a:t>Exceptional</a:t>
                </a:r>
              </a:p>
              <a:p>
                <a:pPr marL="252000">
                  <a:spcBef>
                    <a:spcPts val="300"/>
                  </a:spcBef>
                  <a:buClr>
                    <a:schemeClr val="tx2"/>
                  </a:buClr>
                </a:pPr>
                <a:r>
                  <a:rPr lang="en-GB" sz="1000">
                    <a:cs typeface="Arial" panose="020B0604020202020204" pitchFamily="34" charset="0"/>
                  </a:rPr>
                  <a:t>% of Ads</a:t>
                </a:r>
              </a:p>
            </p:txBody>
          </p:sp>
          <p:sp>
            <p:nvSpPr>
              <p:cNvPr id="32" name="xS5">
                <a:extLst>
                  <a:ext uri="{FF2B5EF4-FFF2-40B4-BE49-F238E27FC236}">
                    <a16:creationId xmlns:a16="http://schemas.microsoft.com/office/drawing/2014/main" id="{415AFD75-554B-4934-8B76-4262E6509FE1}"/>
                  </a:ext>
                </a:extLst>
              </p:cNvPr>
              <p:cNvSpPr>
                <a:spLocks noChangeAspect="1"/>
              </p:cNvSpPr>
              <p:nvPr/>
            </p:nvSpPr>
            <p:spPr bwMode="gray">
              <a:xfrm>
                <a:off x="8149652" y="4358698"/>
                <a:ext cx="396000" cy="396000"/>
              </a:xfrm>
              <a:prstGeom prst="star5">
                <a:avLst>
                  <a:gd name="adj" fmla="val 24783"/>
                  <a:gd name="hf" fmla="val 105146"/>
                  <a:gd name="vf" fmla="val 110557"/>
                </a:avLst>
              </a:prstGeom>
              <a:solidFill>
                <a:srgbClr val="0C9947"/>
              </a:solidFill>
              <a:ln w="19050">
                <a:noFill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non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000" b="1" i="0" u="none" strike="noStrike" kern="1200" cap="none" spc="-5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+mj-lt"/>
                    <a:ea typeface="+mn-ea"/>
                    <a:cs typeface="+mn-cs"/>
                  </a:rPr>
                  <a:t>5.0</a:t>
                </a:r>
              </a:p>
            </p:txBody>
          </p:sp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E8750498-45F6-4497-86B6-2133B6CF328D}"/>
                  </a:ext>
                </a:extLst>
              </p:cNvPr>
              <p:cNvSpPr txBox="1"/>
              <p:nvPr/>
            </p:nvSpPr>
            <p:spPr>
              <a:xfrm>
                <a:off x="7237564" y="4319971"/>
                <a:ext cx="900000" cy="432000"/>
              </a:xfrm>
              <a:prstGeom prst="rect">
                <a:avLst/>
              </a:prstGeom>
              <a:noFill/>
              <a:ln w="3175">
                <a:noFill/>
                <a:prstDash val="solid"/>
                <a:miter lim="800000"/>
              </a:ln>
            </p:spPr>
            <p:txBody>
              <a:bodyPr vert="horz" wrap="square" lIns="72000" tIns="72000" rIns="72000" bIns="72000" rtlCol="0">
                <a:noAutofit/>
              </a:bodyPr>
              <a:lstStyle/>
              <a:p>
                <a:pPr marL="252000" indent="-269875">
                  <a:spcBef>
                    <a:spcPts val="300"/>
                  </a:spcBef>
                  <a:buClr>
                    <a:schemeClr val="tx2"/>
                  </a:buClr>
                </a:pPr>
                <a:r>
                  <a:rPr lang="en-GB" sz="1000" b="1">
                    <a:latin typeface="+mj-lt"/>
                  </a:rPr>
                  <a:t>Strong</a:t>
                </a:r>
              </a:p>
              <a:p>
                <a:pPr marL="252000">
                  <a:spcBef>
                    <a:spcPts val="300"/>
                  </a:spcBef>
                  <a:buClr>
                    <a:schemeClr val="tx2"/>
                  </a:buClr>
                </a:pPr>
                <a:r>
                  <a:rPr lang="en-GB" sz="1000">
                    <a:cs typeface="Arial" panose="020B0604020202020204" pitchFamily="34" charset="0"/>
                  </a:rPr>
                  <a:t>% of Ads</a:t>
                </a:r>
              </a:p>
            </p:txBody>
          </p:sp>
          <p:sp>
            <p:nvSpPr>
              <p:cNvPr id="41" name="xS4">
                <a:extLst>
                  <a:ext uri="{FF2B5EF4-FFF2-40B4-BE49-F238E27FC236}">
                    <a16:creationId xmlns:a16="http://schemas.microsoft.com/office/drawing/2014/main" id="{E334DC99-817F-4B06-AA65-97B410FD01C8}"/>
                  </a:ext>
                </a:extLst>
              </p:cNvPr>
              <p:cNvSpPr>
                <a:spLocks noChangeAspect="1"/>
              </p:cNvSpPr>
              <p:nvPr/>
            </p:nvSpPr>
            <p:spPr bwMode="gray">
              <a:xfrm>
                <a:off x="6833035" y="4342152"/>
                <a:ext cx="396000" cy="396000"/>
              </a:xfrm>
              <a:prstGeom prst="star5">
                <a:avLst>
                  <a:gd name="adj" fmla="val 24783"/>
                  <a:gd name="hf" fmla="val 105146"/>
                  <a:gd name="vf" fmla="val 110557"/>
                </a:avLst>
              </a:prstGeom>
              <a:solidFill>
                <a:srgbClr val="98C33F"/>
              </a:solidFill>
              <a:ln w="19050">
                <a:noFill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non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000" b="1" i="0" u="none" strike="noStrike" kern="1200" cap="none" spc="-5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+mj-lt"/>
                    <a:ea typeface="+mn-ea"/>
                    <a:cs typeface="+mn-cs"/>
                  </a:rPr>
                  <a:t>4.0</a:t>
                </a:r>
              </a:p>
            </p:txBody>
          </p:sp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2D52F2C5-DE0F-42D7-A024-3CA4CB25BDF0}"/>
                  </a:ext>
                </a:extLst>
              </p:cNvPr>
              <p:cNvSpPr txBox="1"/>
              <p:nvPr/>
            </p:nvSpPr>
            <p:spPr>
              <a:xfrm>
                <a:off x="5926234" y="4319971"/>
                <a:ext cx="900000" cy="432000"/>
              </a:xfrm>
              <a:prstGeom prst="rect">
                <a:avLst/>
              </a:prstGeom>
              <a:noFill/>
              <a:ln w="3175">
                <a:noFill/>
                <a:prstDash val="solid"/>
                <a:miter lim="800000"/>
              </a:ln>
            </p:spPr>
            <p:txBody>
              <a:bodyPr vert="horz" wrap="square" lIns="72000" tIns="72000" rIns="72000" bIns="72000" rtlCol="0">
                <a:noAutofit/>
              </a:bodyPr>
              <a:lstStyle/>
              <a:p>
                <a:pPr marL="252000" indent="-269875">
                  <a:spcBef>
                    <a:spcPts val="300"/>
                  </a:spcBef>
                  <a:buClr>
                    <a:schemeClr val="tx2"/>
                  </a:buClr>
                </a:pPr>
                <a:r>
                  <a:rPr lang="en-GB" sz="1000" b="1">
                    <a:latin typeface="+mj-lt"/>
                  </a:rPr>
                  <a:t>Good</a:t>
                </a:r>
              </a:p>
              <a:p>
                <a:pPr marL="252000">
                  <a:spcBef>
                    <a:spcPts val="300"/>
                  </a:spcBef>
                  <a:buClr>
                    <a:schemeClr val="tx2"/>
                  </a:buClr>
                </a:pPr>
                <a:r>
                  <a:rPr lang="en-GB" sz="1000">
                    <a:cs typeface="Arial" panose="020B0604020202020204" pitchFamily="34" charset="0"/>
                  </a:rPr>
                  <a:t>% of Ads</a:t>
                </a:r>
              </a:p>
            </p:txBody>
          </p:sp>
          <p:sp>
            <p:nvSpPr>
              <p:cNvPr id="45" name="xS3">
                <a:extLst>
                  <a:ext uri="{FF2B5EF4-FFF2-40B4-BE49-F238E27FC236}">
                    <a16:creationId xmlns:a16="http://schemas.microsoft.com/office/drawing/2014/main" id="{60B91A59-EC78-4A14-B493-1F3E9BBD3F38}"/>
                  </a:ext>
                </a:extLst>
              </p:cNvPr>
              <p:cNvSpPr>
                <a:spLocks noChangeAspect="1"/>
              </p:cNvSpPr>
              <p:nvPr/>
            </p:nvSpPr>
            <p:spPr bwMode="gray">
              <a:xfrm>
                <a:off x="5516419" y="4361026"/>
                <a:ext cx="396000" cy="396000"/>
              </a:xfrm>
              <a:prstGeom prst="star5">
                <a:avLst>
                  <a:gd name="adj" fmla="val 24783"/>
                  <a:gd name="hf" fmla="val 105146"/>
                  <a:gd name="vf" fmla="val 110557"/>
                </a:avLst>
              </a:prstGeom>
              <a:solidFill>
                <a:srgbClr val="FCC600"/>
              </a:solidFill>
              <a:ln w="19050">
                <a:noFill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non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000" b="1" i="0" u="none" strike="noStrike" kern="1200" cap="none" spc="-5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+mj-lt"/>
                    <a:ea typeface="+mn-ea"/>
                    <a:cs typeface="+mn-cs"/>
                  </a:rPr>
                  <a:t>3.0</a:t>
                </a:r>
              </a:p>
            </p:txBody>
          </p:sp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C3B43E4A-51D4-4832-A2D8-7FFDC476E9A2}"/>
                  </a:ext>
                </a:extLst>
              </p:cNvPr>
              <p:cNvSpPr txBox="1"/>
              <p:nvPr/>
            </p:nvSpPr>
            <p:spPr>
              <a:xfrm>
                <a:off x="4614904" y="4319971"/>
                <a:ext cx="900000" cy="432000"/>
              </a:xfrm>
              <a:prstGeom prst="rect">
                <a:avLst/>
              </a:prstGeom>
              <a:noFill/>
              <a:ln w="3175">
                <a:noFill/>
                <a:prstDash val="solid"/>
                <a:miter lim="800000"/>
              </a:ln>
            </p:spPr>
            <p:txBody>
              <a:bodyPr vert="horz" wrap="square" lIns="72000" tIns="72000" rIns="72000" bIns="72000" rtlCol="0">
                <a:noAutofit/>
              </a:bodyPr>
              <a:lstStyle/>
              <a:p>
                <a:pPr marL="252000" indent="-269875">
                  <a:spcBef>
                    <a:spcPts val="300"/>
                  </a:spcBef>
                  <a:buClr>
                    <a:schemeClr val="tx2"/>
                  </a:buClr>
                </a:pPr>
                <a:r>
                  <a:rPr lang="en-GB" sz="1000" b="1">
                    <a:latin typeface="+mj-lt"/>
                  </a:rPr>
                  <a:t>Modest</a:t>
                </a:r>
              </a:p>
              <a:p>
                <a:pPr marL="252000">
                  <a:spcBef>
                    <a:spcPts val="300"/>
                  </a:spcBef>
                  <a:buClr>
                    <a:schemeClr val="tx2"/>
                  </a:buClr>
                </a:pPr>
                <a:r>
                  <a:rPr lang="en-GB" sz="1000">
                    <a:cs typeface="Arial" panose="020B0604020202020204" pitchFamily="34" charset="0"/>
                  </a:rPr>
                  <a:t>% of Ads</a:t>
                </a:r>
              </a:p>
            </p:txBody>
          </p:sp>
          <p:sp>
            <p:nvSpPr>
              <p:cNvPr id="47" name="xS2">
                <a:extLst>
                  <a:ext uri="{FF2B5EF4-FFF2-40B4-BE49-F238E27FC236}">
                    <a16:creationId xmlns:a16="http://schemas.microsoft.com/office/drawing/2014/main" id="{F950BDD4-27D4-4F58-9A2F-C060482281AB}"/>
                  </a:ext>
                </a:extLst>
              </p:cNvPr>
              <p:cNvSpPr>
                <a:spLocks noChangeAspect="1"/>
              </p:cNvSpPr>
              <p:nvPr/>
            </p:nvSpPr>
            <p:spPr bwMode="gray">
              <a:xfrm>
                <a:off x="4199803" y="4368122"/>
                <a:ext cx="396000" cy="396000"/>
              </a:xfrm>
              <a:prstGeom prst="star5">
                <a:avLst>
                  <a:gd name="adj" fmla="val 24783"/>
                  <a:gd name="hf" fmla="val 105146"/>
                  <a:gd name="vf" fmla="val 110557"/>
                </a:avLst>
              </a:prstGeom>
              <a:solidFill>
                <a:srgbClr val="FF8200"/>
              </a:solidFill>
              <a:ln w="19050">
                <a:noFill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non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000" b="1" i="0" u="none" strike="noStrike" kern="1200" cap="none" spc="-5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+mj-lt"/>
                    <a:ea typeface="+mn-ea"/>
                    <a:cs typeface="+mn-cs"/>
                  </a:rPr>
                  <a:t>2.0</a:t>
                </a:r>
              </a:p>
            </p:txBody>
          </p:sp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7BBD8215-E7BF-47DF-93E0-F97825624050}"/>
                  </a:ext>
                </a:extLst>
              </p:cNvPr>
              <p:cNvSpPr txBox="1"/>
              <p:nvPr/>
            </p:nvSpPr>
            <p:spPr>
              <a:xfrm>
                <a:off x="3303574" y="4319971"/>
                <a:ext cx="900000" cy="432000"/>
              </a:xfrm>
              <a:prstGeom prst="rect">
                <a:avLst/>
              </a:prstGeom>
              <a:noFill/>
              <a:ln w="3175">
                <a:noFill/>
                <a:prstDash val="solid"/>
                <a:miter lim="800000"/>
              </a:ln>
            </p:spPr>
            <p:txBody>
              <a:bodyPr vert="horz" wrap="square" lIns="72000" tIns="72000" rIns="72000" bIns="72000" rtlCol="0">
                <a:noAutofit/>
              </a:bodyPr>
              <a:lstStyle/>
              <a:p>
                <a:pPr marL="252000" indent="-269875">
                  <a:spcBef>
                    <a:spcPts val="300"/>
                  </a:spcBef>
                  <a:buClr>
                    <a:schemeClr val="tx2"/>
                  </a:buClr>
                </a:pPr>
                <a:r>
                  <a:rPr lang="en-GB" sz="1000" b="1">
                    <a:latin typeface="+mj-lt"/>
                  </a:rPr>
                  <a:t>Low</a:t>
                </a:r>
              </a:p>
              <a:p>
                <a:pPr marL="252000">
                  <a:spcBef>
                    <a:spcPts val="300"/>
                  </a:spcBef>
                  <a:buClr>
                    <a:schemeClr val="tx2"/>
                  </a:buClr>
                </a:pPr>
                <a:r>
                  <a:rPr lang="en-GB" sz="1000">
                    <a:cs typeface="Arial" panose="020B0604020202020204" pitchFamily="34" charset="0"/>
                  </a:rPr>
                  <a:t>% of Ads</a:t>
                </a:r>
              </a:p>
            </p:txBody>
          </p:sp>
          <p:sp>
            <p:nvSpPr>
              <p:cNvPr id="49" name="xS1">
                <a:extLst>
                  <a:ext uri="{FF2B5EF4-FFF2-40B4-BE49-F238E27FC236}">
                    <a16:creationId xmlns:a16="http://schemas.microsoft.com/office/drawing/2014/main" id="{AB0E0F8F-1534-4E85-B1B9-5FC876DB08E0}"/>
                  </a:ext>
                </a:extLst>
              </p:cNvPr>
              <p:cNvSpPr>
                <a:spLocks noChangeAspect="1"/>
              </p:cNvSpPr>
              <p:nvPr/>
            </p:nvSpPr>
            <p:spPr bwMode="gray">
              <a:xfrm>
                <a:off x="2883187" y="4364162"/>
                <a:ext cx="396000" cy="396000"/>
              </a:xfrm>
              <a:prstGeom prst="star5">
                <a:avLst>
                  <a:gd name="adj" fmla="val 24783"/>
                  <a:gd name="hf" fmla="val 105146"/>
                  <a:gd name="vf" fmla="val 110557"/>
                </a:avLst>
              </a:prstGeom>
              <a:solidFill>
                <a:srgbClr val="FF5050"/>
              </a:solidFill>
              <a:ln w="19050">
                <a:noFill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non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000" b="1" i="0" u="none" strike="noStrike" kern="1200" cap="none" spc="-5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+mj-lt"/>
                    <a:ea typeface="+mn-ea"/>
                    <a:cs typeface="+mn-cs"/>
                  </a:rPr>
                  <a:t>1.0</a:t>
                </a:r>
              </a:p>
            </p:txBody>
          </p:sp>
        </p:grpSp>
        <p:grpSp>
          <p:nvGrpSpPr>
            <p:cNvPr id="3" name="AVG SCORES">
              <a:extLst>
                <a:ext uri="{FF2B5EF4-FFF2-40B4-BE49-F238E27FC236}">
                  <a16:creationId xmlns:a16="http://schemas.microsoft.com/office/drawing/2014/main" id="{69C9EA40-D577-74F3-8350-43B042F3BB04}"/>
                </a:ext>
              </a:extLst>
            </p:cNvPr>
            <p:cNvGrpSpPr/>
            <p:nvPr/>
          </p:nvGrpSpPr>
          <p:grpSpPr>
            <a:xfrm>
              <a:off x="4449260" y="5283487"/>
              <a:ext cx="396000" cy="396000"/>
              <a:chOff x="4449260" y="5283487"/>
              <a:chExt cx="396000" cy="396000"/>
            </a:xfrm>
          </p:grpSpPr>
          <p:sp>
            <p:nvSpPr>
              <p:cNvPr id="23" name="*5Star Avg Exceptional" hidden="1">
                <a:extLst>
                  <a:ext uri="{FF2B5EF4-FFF2-40B4-BE49-F238E27FC236}">
                    <a16:creationId xmlns:a16="http://schemas.microsoft.com/office/drawing/2014/main" id="{FA1DDA80-7790-42B6-8BCC-91E26F20494C}"/>
                  </a:ext>
                </a:extLst>
              </p:cNvPr>
              <p:cNvSpPr>
                <a:spLocks noChangeAspect="1"/>
              </p:cNvSpPr>
              <p:nvPr/>
            </p:nvSpPr>
            <p:spPr bwMode="gray">
              <a:xfrm>
                <a:off x="4449260" y="5283487"/>
                <a:ext cx="396000" cy="396000"/>
              </a:xfrm>
              <a:prstGeom prst="star5">
                <a:avLst>
                  <a:gd name="adj" fmla="val 24783"/>
                  <a:gd name="hf" fmla="val 105146"/>
                  <a:gd name="vf" fmla="val 110557"/>
                </a:avLst>
              </a:prstGeom>
              <a:solidFill>
                <a:srgbClr val="0C9947"/>
              </a:solidFill>
              <a:ln w="19050">
                <a:noFill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non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000" b="1" i="0" u="none" strike="noStrike" kern="1200" cap="none" spc="-5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+mj-lt"/>
                    <a:ea typeface="+mn-ea"/>
                    <a:cs typeface="+mn-cs"/>
                  </a:rPr>
                  <a:t>#.#</a:t>
                </a:r>
              </a:p>
            </p:txBody>
          </p:sp>
          <p:sp>
            <p:nvSpPr>
              <p:cNvPr id="25" name="*4Star Avg Strong" hidden="1">
                <a:extLst>
                  <a:ext uri="{FF2B5EF4-FFF2-40B4-BE49-F238E27FC236}">
                    <a16:creationId xmlns:a16="http://schemas.microsoft.com/office/drawing/2014/main" id="{82C92BD1-A6D3-4A76-9677-CE49B5255458}"/>
                  </a:ext>
                </a:extLst>
              </p:cNvPr>
              <p:cNvSpPr>
                <a:spLocks noChangeAspect="1"/>
              </p:cNvSpPr>
              <p:nvPr/>
            </p:nvSpPr>
            <p:spPr bwMode="gray">
              <a:xfrm>
                <a:off x="4449260" y="5283487"/>
                <a:ext cx="396000" cy="396000"/>
              </a:xfrm>
              <a:prstGeom prst="star5">
                <a:avLst>
                  <a:gd name="adj" fmla="val 24783"/>
                  <a:gd name="hf" fmla="val 105146"/>
                  <a:gd name="vf" fmla="val 110557"/>
                </a:avLst>
              </a:prstGeom>
              <a:solidFill>
                <a:srgbClr val="98C33F"/>
              </a:solidFill>
              <a:ln w="19050">
                <a:noFill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non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000" b="1" i="0" u="none" strike="noStrike" kern="1200" cap="none" spc="-5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+mj-lt"/>
                    <a:ea typeface="+mn-ea"/>
                    <a:cs typeface="+mn-cs"/>
                  </a:rPr>
                  <a:t>#.#</a:t>
                </a:r>
              </a:p>
            </p:txBody>
          </p:sp>
          <p:sp>
            <p:nvSpPr>
              <p:cNvPr id="26" name="*3Star Avg Good" hidden="1">
                <a:extLst>
                  <a:ext uri="{FF2B5EF4-FFF2-40B4-BE49-F238E27FC236}">
                    <a16:creationId xmlns:a16="http://schemas.microsoft.com/office/drawing/2014/main" id="{F2BA5EAD-593A-40F8-B65A-1C64138ACD05}"/>
                  </a:ext>
                </a:extLst>
              </p:cNvPr>
              <p:cNvSpPr>
                <a:spLocks noChangeAspect="1"/>
              </p:cNvSpPr>
              <p:nvPr/>
            </p:nvSpPr>
            <p:spPr bwMode="gray">
              <a:xfrm>
                <a:off x="4449260" y="5283487"/>
                <a:ext cx="396000" cy="396000"/>
              </a:xfrm>
              <a:prstGeom prst="star5">
                <a:avLst>
                  <a:gd name="adj" fmla="val 24783"/>
                  <a:gd name="hf" fmla="val 105146"/>
                  <a:gd name="vf" fmla="val 110557"/>
                </a:avLst>
              </a:prstGeom>
              <a:solidFill>
                <a:srgbClr val="FCC600"/>
              </a:solidFill>
              <a:ln w="19050">
                <a:noFill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non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000" b="1" i="0" u="none" strike="noStrike" kern="1200" cap="none" spc="-5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+mj-lt"/>
                    <a:ea typeface="+mn-ea"/>
                    <a:cs typeface="+mn-cs"/>
                  </a:rPr>
                  <a:t>#.#</a:t>
                </a:r>
              </a:p>
            </p:txBody>
          </p:sp>
          <p:sp>
            <p:nvSpPr>
              <p:cNvPr id="27" name="*2Star Avg Modest">
                <a:extLst>
                  <a:ext uri="{FF2B5EF4-FFF2-40B4-BE49-F238E27FC236}">
                    <a16:creationId xmlns:a16="http://schemas.microsoft.com/office/drawing/2014/main" id="{092F855F-58DA-450B-87CE-CCD9D96051A8}"/>
                  </a:ext>
                </a:extLst>
              </p:cNvPr>
              <p:cNvSpPr>
                <a:spLocks noChangeAspect="1"/>
              </p:cNvSpPr>
              <p:nvPr/>
            </p:nvSpPr>
            <p:spPr bwMode="gray">
              <a:xfrm>
                <a:off x="4449260" y="5283487"/>
                <a:ext cx="396000" cy="396000"/>
              </a:xfrm>
              <a:prstGeom prst="star5">
                <a:avLst>
                  <a:gd name="adj" fmla="val 24783"/>
                  <a:gd name="hf" fmla="val 105146"/>
                  <a:gd name="vf" fmla="val 110557"/>
                </a:avLst>
              </a:prstGeom>
              <a:solidFill>
                <a:srgbClr val="FF8200"/>
              </a:solidFill>
              <a:ln w="19050">
                <a:noFill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non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000" b="1" i="0" u="none" strike="noStrike" kern="1200" cap="none" spc="-5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+mj-lt"/>
                    <a:ea typeface="+mn-ea"/>
                    <a:cs typeface="+mn-cs"/>
                  </a:rPr>
                  <a:t>2.5</a:t>
                </a:r>
              </a:p>
            </p:txBody>
          </p:sp>
          <p:sp>
            <p:nvSpPr>
              <p:cNvPr id="28" name="*1Star Avg Low" hidden="1">
                <a:extLst>
                  <a:ext uri="{FF2B5EF4-FFF2-40B4-BE49-F238E27FC236}">
                    <a16:creationId xmlns:a16="http://schemas.microsoft.com/office/drawing/2014/main" id="{6B6945CE-120D-48DC-9450-2E35402F1F99}"/>
                  </a:ext>
                </a:extLst>
              </p:cNvPr>
              <p:cNvSpPr>
                <a:spLocks noChangeAspect="1"/>
              </p:cNvSpPr>
              <p:nvPr/>
            </p:nvSpPr>
            <p:spPr bwMode="gray">
              <a:xfrm>
                <a:off x="4449260" y="5283487"/>
                <a:ext cx="396000" cy="396000"/>
              </a:xfrm>
              <a:prstGeom prst="star5">
                <a:avLst>
                  <a:gd name="adj" fmla="val 24783"/>
                  <a:gd name="hf" fmla="val 105146"/>
                  <a:gd name="vf" fmla="val 110557"/>
                </a:avLst>
              </a:prstGeom>
              <a:solidFill>
                <a:srgbClr val="FF5050"/>
              </a:solidFill>
              <a:ln w="19050">
                <a:noFill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non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000" b="1" i="0" u="none" strike="noStrike" kern="1200" cap="none" spc="-5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+mj-lt"/>
                    <a:ea typeface="+mn-ea"/>
                    <a:cs typeface="+mn-cs"/>
                  </a:rPr>
                  <a:t>#.#</a:t>
                </a:r>
              </a:p>
            </p:txBody>
          </p:sp>
        </p:grpSp>
        <p:sp>
          <p:nvSpPr>
            <p:cNvPr id="29" name="*Market TextBox">
              <a:extLst>
                <a:ext uri="{FF2B5EF4-FFF2-40B4-BE49-F238E27FC236}">
                  <a16:creationId xmlns:a16="http://schemas.microsoft.com/office/drawing/2014/main" id="{4C25D301-C8A8-4D48-AE9C-C97D59140FAC}"/>
                </a:ext>
              </a:extLst>
            </p:cNvPr>
            <p:cNvSpPr txBox="1"/>
            <p:nvPr/>
          </p:nvSpPr>
          <p:spPr>
            <a:xfrm>
              <a:off x="4818466" y="5312672"/>
              <a:ext cx="5400000" cy="345461"/>
            </a:xfrm>
            <a:prstGeom prst="rect">
              <a:avLst/>
            </a:prstGeom>
            <a:noFill/>
            <a:ln w="3175">
              <a:noFill/>
              <a:prstDash val="solid"/>
              <a:miter lim="800000"/>
            </a:ln>
          </p:spPr>
          <p:txBody>
            <a:bodyPr vert="horz" wrap="square" lIns="72000" tIns="72000" rIns="72000" bIns="72000" rtlCol="0" anchor="ctr">
              <a:spAutoFit/>
            </a:bodyPr>
            <a:lstStyle/>
            <a:p>
              <a:pPr>
                <a:buClr>
                  <a:schemeClr val="tx2"/>
                </a:buClr>
              </a:pPr>
              <a:r>
                <a:rPr lang="en-GB" sz="1300" dirty="0">
                  <a:solidFill>
                    <a:srgbClr val="7F7F7F"/>
                  </a:solidFill>
                </a:rPr>
                <a:t>is the average for </a:t>
              </a:r>
              <a:r>
                <a:rPr lang="en-GB" sz="1300" b="1" dirty="0">
                  <a:solidFill>
                    <a:srgbClr val="7F7F7F"/>
                  </a:solidFill>
                </a:rPr>
                <a:t>"UK Outdoor Image"</a:t>
              </a:r>
            </a:p>
          </p:txBody>
        </p:sp>
        <p:graphicFrame>
          <p:nvGraphicFramePr>
            <p:cNvPr id="30" name="*#.## % Table">
              <a:extLst>
                <a:ext uri="{FF2B5EF4-FFF2-40B4-BE49-F238E27FC236}">
                  <a16:creationId xmlns:a16="http://schemas.microsoft.com/office/drawing/2014/main" id="{F05C8EE1-0016-4BC5-A9A2-6F6F21BA0F3D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512454950"/>
                </p:ext>
              </p:extLst>
            </p:nvPr>
          </p:nvGraphicFramePr>
          <p:xfrm>
            <a:off x="2883187" y="4115542"/>
            <a:ext cx="6565710" cy="972000"/>
          </p:xfrm>
          <a:graphic>
            <a:graphicData uri="http://schemas.openxmlformats.org/drawingml/2006/table">
              <a:tbl>
                <a:tblPr firstRow="1">
                  <a:tableStyleId>{2D5ABB26-0587-4C30-8999-92F81FD0307C}</a:tableStyleId>
                </a:tblPr>
                <a:tblGrid>
                  <a:gridCol w="1313142">
                    <a:extLst>
                      <a:ext uri="{9D8B030D-6E8A-4147-A177-3AD203B41FA5}">
                        <a16:colId xmlns:a16="http://schemas.microsoft.com/office/drawing/2014/main" val="3258262926"/>
                      </a:ext>
                    </a:extLst>
                  </a:gridCol>
                  <a:gridCol w="1313142">
                    <a:extLst>
                      <a:ext uri="{9D8B030D-6E8A-4147-A177-3AD203B41FA5}">
                        <a16:colId xmlns:a16="http://schemas.microsoft.com/office/drawing/2014/main" val="80115286"/>
                      </a:ext>
                    </a:extLst>
                  </a:gridCol>
                  <a:gridCol w="1313142">
                    <a:extLst>
                      <a:ext uri="{9D8B030D-6E8A-4147-A177-3AD203B41FA5}">
                        <a16:colId xmlns:a16="http://schemas.microsoft.com/office/drawing/2014/main" val="4290908618"/>
                      </a:ext>
                    </a:extLst>
                  </a:gridCol>
                  <a:gridCol w="1313142">
                    <a:extLst>
                      <a:ext uri="{9D8B030D-6E8A-4147-A177-3AD203B41FA5}">
                        <a16:colId xmlns:a16="http://schemas.microsoft.com/office/drawing/2014/main" val="172876705"/>
                      </a:ext>
                    </a:extLst>
                  </a:gridCol>
                  <a:gridCol w="1313142">
                    <a:extLst>
                      <a:ext uri="{9D8B030D-6E8A-4147-A177-3AD203B41FA5}">
                        <a16:colId xmlns:a16="http://schemas.microsoft.com/office/drawing/2014/main" val="4016745910"/>
                      </a:ext>
                    </a:extLst>
                  </a:gridCol>
                </a:tblGrid>
                <a:tr h="972000">
                  <a:tc>
                    <a:txBody>
                      <a:bodyPr/>
                      <a:lstStyle/>
                      <a:p>
                        <a:pPr marL="0" marR="0" lvl="0" indent="0" algn="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1000" b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+mn-lt"/>
                            <a:sym typeface="Wingdings"/>
                          </a:rPr>
                          <a:t>30.1</a:t>
                        </a:r>
                      </a:p>
                    </a:txBody>
                    <a:tcPr marL="36000" marR="612000" marT="108000" marB="0" anchor="ctr">
                      <a:lnL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bg1">
                            <a:lumMod val="95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bg1">
                            <a:lumMod val="95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10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292929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40.1</a:t>
                        </a:r>
                      </a:p>
                    </a:txBody>
                    <a:tcPr marL="36000" marR="612000" marT="108000" marB="0" anchor="ctr">
                      <a:lnL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bg1">
                            <a:lumMod val="95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bg1">
                            <a:lumMod val="95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10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292929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21.4</a:t>
                        </a:r>
                      </a:p>
                    </a:txBody>
                    <a:tcPr marL="36000" marR="612000" marT="108000" marB="0" anchor="ctr">
                      <a:lnL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bg1">
                            <a:lumMod val="95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bg1">
                            <a:lumMod val="95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10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292929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6.2</a:t>
                        </a:r>
                      </a:p>
                    </a:txBody>
                    <a:tcPr marL="36000" marR="612000" marT="108000" marB="0" anchor="ctr">
                      <a:lnL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bg1">
                            <a:lumMod val="95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bg1">
                            <a:lumMod val="95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10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292929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2.2</a:t>
                        </a:r>
                      </a:p>
                    </a:txBody>
                    <a:tcPr marL="36000" marR="612000" marT="108000" marB="0" anchor="ctr">
                      <a:lnL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bg1">
                            <a:lumMod val="95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bg1">
                            <a:lumMod val="95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extLst>
                    <a:ext uri="{0D108BD9-81ED-4DB2-BD59-A6C34878D82A}">
                      <a16:rowId xmlns:a16="http://schemas.microsoft.com/office/drawing/2014/main" val="2602907713"/>
                    </a:ext>
                  </a:extLst>
                </a:tr>
              </a:tbl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398570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4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4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4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4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4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4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4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4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4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4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4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4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"/>
                            </p:stCondLst>
                            <p:childTnLst>
                              <p:par>
                                <p:cTn id="3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4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 animBg="1"/>
      <p:bldP spid="36" grpId="0" animBg="1"/>
      <p:bldP spid="37" grpId="0" animBg="1"/>
      <p:bldP spid="3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 hidden="1">
            <a:extLst>
              <a:ext uri="{FF2B5EF4-FFF2-40B4-BE49-F238E27FC236}">
                <a16:creationId xmlns:a16="http://schemas.microsoft.com/office/drawing/2014/main" id="{AB7D2117-ACD6-4E3D-B559-62167BC53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595086"/>
            <a:ext cx="8533448" cy="313350"/>
          </a:xfrm>
        </p:spPr>
        <p:txBody>
          <a:bodyPr/>
          <a:lstStyle/>
          <a:p>
            <a:r>
              <a:rPr lang="en-GB"/>
              <a:t>Spike Rating</a:t>
            </a:r>
          </a:p>
        </p:txBody>
      </p:sp>
      <p:pic>
        <p:nvPicPr>
          <p:cNvPr id="43" name="Spike Placeholder" hidden="1">
            <a:extLst>
              <a:ext uri="{FF2B5EF4-FFF2-40B4-BE49-F238E27FC236}">
                <a16:creationId xmlns:a16="http://schemas.microsoft.com/office/drawing/2014/main" id="{F0457180-0D5F-E26C-6D5E-230A0C6E5944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674605" y="1438758"/>
            <a:ext cx="896190" cy="902286"/>
          </a:xfrm>
          <a:prstGeom prst="rect">
            <a:avLst/>
          </a:prstGeom>
        </p:spPr>
      </p:pic>
      <p:sp>
        <p:nvSpPr>
          <p:cNvPr id="65" name="xSpike Exceptional">
            <a:extLst>
              <a:ext uri="{FF2B5EF4-FFF2-40B4-BE49-F238E27FC236}">
                <a16:creationId xmlns:a16="http://schemas.microsoft.com/office/drawing/2014/main" id="{1A02312E-D915-038A-9E1B-641B4B06045F}"/>
              </a:ext>
            </a:extLst>
          </p:cNvPr>
          <p:cNvSpPr txBox="1">
            <a:spLocks noChangeAspect="1"/>
          </p:cNvSpPr>
          <p:nvPr/>
        </p:nvSpPr>
        <p:spPr>
          <a:xfrm>
            <a:off x="5672188" y="1439901"/>
            <a:ext cx="900000" cy="900000"/>
          </a:xfrm>
          <a:prstGeom prst="rect">
            <a:avLst/>
          </a:pr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  <a:ln w="3175">
            <a:noFill/>
            <a:prstDash val="solid"/>
            <a:miter lim="800000"/>
          </a:ln>
        </p:spPr>
        <p:txBody>
          <a:bodyPr vert="horz" wrap="none" lIns="0" tIns="144000" rIns="0" bIns="0" rtlCol="0" anchor="t" anchorCtr="0">
            <a:noAutofit/>
          </a:bodyPr>
          <a:lstStyle/>
          <a:p>
            <a:pPr marL="0" marR="0" indent="0" algn="r" rtl="0" eaLnBrk="1" fontAlgn="auto" latinLnBrk="0" hangingPunct="1">
              <a:spcBef>
                <a:spcPts val="600"/>
              </a:spcBef>
              <a:spcAft>
                <a:spcPts val="0"/>
              </a:spcAft>
              <a:tabLst>
                <a:tab pos="542925" algn="l"/>
                <a:tab pos="714375" algn="l"/>
              </a:tabLst>
            </a:pPr>
            <a:r>
              <a:rPr lang="en-GB" sz="1600">
                <a:latin typeface="+mj-lt"/>
              </a:rPr>
              <a:t>1.32</a:t>
            </a:r>
          </a:p>
        </p:txBody>
      </p:sp>
      <p:sp>
        <p:nvSpPr>
          <p:cNvPr id="66" name="xSpike Strong" hidden="1">
            <a:extLst>
              <a:ext uri="{FF2B5EF4-FFF2-40B4-BE49-F238E27FC236}">
                <a16:creationId xmlns:a16="http://schemas.microsoft.com/office/drawing/2014/main" id="{C3590DFE-13DE-4939-8DEA-3C121855D1F9}"/>
              </a:ext>
            </a:extLst>
          </p:cNvPr>
          <p:cNvSpPr txBox="1">
            <a:spLocks noChangeAspect="1"/>
          </p:cNvSpPr>
          <p:nvPr/>
        </p:nvSpPr>
        <p:spPr>
          <a:xfrm>
            <a:off x="5672188" y="1439901"/>
            <a:ext cx="900000" cy="900000"/>
          </a:xfrm>
          <a:prstGeom prst="rect">
            <a:avLst/>
          </a:prstGeom>
          <a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w="3175">
            <a:noFill/>
            <a:prstDash val="solid"/>
            <a:miter lim="800000"/>
          </a:ln>
        </p:spPr>
        <p:txBody>
          <a:bodyPr vert="horz" wrap="none" lIns="0" tIns="144000" rIns="0" bIns="0" rtlCol="0" anchor="t" anchorCtr="0">
            <a:noAutofit/>
          </a:bodyPr>
          <a:lstStyle/>
          <a:p>
            <a:pPr marL="0" marR="0" indent="0" algn="r" rtl="0" eaLnBrk="1" fontAlgn="auto" latinLnBrk="0" hangingPunct="1">
              <a:spcBef>
                <a:spcPts val="600"/>
              </a:spcBef>
              <a:spcAft>
                <a:spcPts val="0"/>
              </a:spcAft>
              <a:tabLst>
                <a:tab pos="542925" algn="l"/>
                <a:tab pos="714375" algn="l"/>
              </a:tabLst>
            </a:pPr>
            <a:r>
              <a:rPr lang="en-GB" sz="1600">
                <a:latin typeface="+mj-lt"/>
              </a:rPr>
              <a:t>0.00</a:t>
            </a:r>
          </a:p>
        </p:txBody>
      </p:sp>
      <p:sp>
        <p:nvSpPr>
          <p:cNvPr id="67" name="xSpike Good" hidden="1">
            <a:extLst>
              <a:ext uri="{FF2B5EF4-FFF2-40B4-BE49-F238E27FC236}">
                <a16:creationId xmlns:a16="http://schemas.microsoft.com/office/drawing/2014/main" id="{0098F317-0D79-FEB4-8BF1-A5F936375D7D}"/>
              </a:ext>
            </a:extLst>
          </p:cNvPr>
          <p:cNvSpPr txBox="1">
            <a:spLocks noChangeAspect="1"/>
          </p:cNvSpPr>
          <p:nvPr/>
        </p:nvSpPr>
        <p:spPr>
          <a:xfrm>
            <a:off x="5672188" y="1439901"/>
            <a:ext cx="900000" cy="900000"/>
          </a:xfrm>
          <a:prstGeom prst="rect">
            <a:avLst/>
          </a:prstGeom>
          <a:blipFill>
            <a:blip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 w="3175">
            <a:noFill/>
            <a:prstDash val="solid"/>
            <a:miter lim="800000"/>
          </a:ln>
        </p:spPr>
        <p:txBody>
          <a:bodyPr vert="horz" wrap="none" lIns="0" tIns="144000" rIns="0" bIns="0" rtlCol="0" anchor="t" anchorCtr="0">
            <a:noAutofit/>
          </a:bodyPr>
          <a:lstStyle/>
          <a:p>
            <a:pPr marL="0" marR="0" indent="0" algn="r" rtl="0" eaLnBrk="1" fontAlgn="auto" latinLnBrk="0" hangingPunct="1">
              <a:spcBef>
                <a:spcPts val="600"/>
              </a:spcBef>
              <a:spcAft>
                <a:spcPts val="0"/>
              </a:spcAft>
              <a:tabLst>
                <a:tab pos="542925" algn="l"/>
                <a:tab pos="714375" algn="l"/>
              </a:tabLst>
            </a:pPr>
            <a:r>
              <a:rPr lang="en-GB" sz="1600">
                <a:latin typeface="+mj-lt"/>
              </a:rPr>
              <a:t>0.00</a:t>
            </a:r>
          </a:p>
        </p:txBody>
      </p:sp>
      <p:sp>
        <p:nvSpPr>
          <p:cNvPr id="68" name="xSpike Modest" hidden="1">
            <a:extLst>
              <a:ext uri="{FF2B5EF4-FFF2-40B4-BE49-F238E27FC236}">
                <a16:creationId xmlns:a16="http://schemas.microsoft.com/office/drawing/2014/main" id="{00B8819E-210A-7782-6CC5-F918F34FEA52}"/>
              </a:ext>
            </a:extLst>
          </p:cNvPr>
          <p:cNvSpPr txBox="1">
            <a:spLocks noChangeAspect="1"/>
          </p:cNvSpPr>
          <p:nvPr/>
        </p:nvSpPr>
        <p:spPr>
          <a:xfrm>
            <a:off x="5672188" y="1439901"/>
            <a:ext cx="900000" cy="900000"/>
          </a:xfrm>
          <a:prstGeom prst="rect">
            <a:avLst/>
          </a:prstGeom>
          <a:blipFill>
            <a:blip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w="3175">
            <a:noFill/>
            <a:prstDash val="solid"/>
            <a:miter lim="800000"/>
          </a:ln>
        </p:spPr>
        <p:txBody>
          <a:bodyPr vert="horz" wrap="none" lIns="0" tIns="144000" rIns="0" bIns="0" rtlCol="0" anchor="t" anchorCtr="0">
            <a:noAutofit/>
          </a:bodyPr>
          <a:lstStyle/>
          <a:p>
            <a:pPr marL="0" marR="0" indent="0" algn="r" rtl="0" eaLnBrk="1" fontAlgn="auto" latinLnBrk="0" hangingPunct="1">
              <a:spcBef>
                <a:spcPts val="600"/>
              </a:spcBef>
              <a:spcAft>
                <a:spcPts val="0"/>
              </a:spcAft>
              <a:tabLst>
                <a:tab pos="542925" algn="l"/>
                <a:tab pos="714375" algn="l"/>
              </a:tabLst>
            </a:pPr>
            <a:r>
              <a:rPr lang="en-GB" sz="1600">
                <a:latin typeface="+mj-lt"/>
              </a:rPr>
              <a:t>0.00</a:t>
            </a:r>
          </a:p>
        </p:txBody>
      </p:sp>
      <p:sp>
        <p:nvSpPr>
          <p:cNvPr id="69" name="xSpike Low" hidden="1">
            <a:extLst>
              <a:ext uri="{FF2B5EF4-FFF2-40B4-BE49-F238E27FC236}">
                <a16:creationId xmlns:a16="http://schemas.microsoft.com/office/drawing/2014/main" id="{1F970F1C-1E9E-111C-3A2B-8C6CDCCEEF7C}"/>
              </a:ext>
            </a:extLst>
          </p:cNvPr>
          <p:cNvSpPr txBox="1">
            <a:spLocks noChangeAspect="1"/>
          </p:cNvSpPr>
          <p:nvPr/>
        </p:nvSpPr>
        <p:spPr>
          <a:xfrm>
            <a:off x="5672188" y="1439901"/>
            <a:ext cx="900000" cy="900000"/>
          </a:xfrm>
          <a:prstGeom prst="rect">
            <a:avLst/>
          </a:prstGeom>
          <a:blipFill>
            <a:blip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  <a:ln w="3175">
            <a:noFill/>
            <a:prstDash val="solid"/>
            <a:miter lim="800000"/>
          </a:ln>
        </p:spPr>
        <p:txBody>
          <a:bodyPr vert="horz" wrap="none" lIns="0" tIns="144000" rIns="0" bIns="0" rtlCol="0" anchor="t" anchorCtr="0">
            <a:noAutofit/>
          </a:bodyPr>
          <a:lstStyle/>
          <a:p>
            <a:pPr marL="0" marR="0" indent="0" algn="r" rtl="0" eaLnBrk="1" fontAlgn="auto" latinLnBrk="0" hangingPunct="1">
              <a:spcBef>
                <a:spcPts val="600"/>
              </a:spcBef>
              <a:spcAft>
                <a:spcPts val="0"/>
              </a:spcAft>
              <a:tabLst>
                <a:tab pos="542925" algn="l"/>
                <a:tab pos="714375" algn="l"/>
              </a:tabLst>
            </a:pPr>
            <a:r>
              <a:rPr lang="en-GB" sz="1600">
                <a:latin typeface="+mj-lt"/>
              </a:rPr>
              <a:t>0.00</a:t>
            </a:r>
          </a:p>
        </p:txBody>
      </p:sp>
      <p:graphicFrame>
        <p:nvGraphicFramePr>
          <p:cNvPr id="83" name="SpikeRatingTable">
            <a:extLst>
              <a:ext uri="{FF2B5EF4-FFF2-40B4-BE49-F238E27FC236}">
                <a16:creationId xmlns:a16="http://schemas.microsoft.com/office/drawing/2014/main" id="{DCDF6C6A-8717-4FE1-BC3F-67E7301D72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0926396"/>
              </p:ext>
            </p:extLst>
          </p:nvPr>
        </p:nvGraphicFramePr>
        <p:xfrm>
          <a:off x="3036000" y="2525348"/>
          <a:ext cx="6120000" cy="1188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63952">
                  <a:extLst>
                    <a:ext uri="{9D8B030D-6E8A-4147-A177-3AD203B41FA5}">
                      <a16:colId xmlns:a16="http://schemas.microsoft.com/office/drawing/2014/main" val="1850549103"/>
                    </a:ext>
                  </a:extLst>
                </a:gridCol>
                <a:gridCol w="2656048">
                  <a:extLst>
                    <a:ext uri="{9D8B030D-6E8A-4147-A177-3AD203B41FA5}">
                      <a16:colId xmlns:a16="http://schemas.microsoft.com/office/drawing/2014/main" val="1787715545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pPr marL="8890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D3293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Spike Rating:</a:t>
                      </a:r>
                      <a:endParaRPr lang="en-GB" sz="2400">
                        <a:solidFill>
                          <a:srgbClr val="339966"/>
                        </a:solidFill>
                      </a:endParaRPr>
                    </a:p>
                  </a:txBody>
                  <a:tcPr marL="0" marR="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91440" marR="0" indent="0" algn="l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b="1" kern="1200">
                          <a:solidFill>
                            <a:srgbClr val="339966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Exceptional</a:t>
                      </a:r>
                      <a:endParaRPr lang="en-GB" sz="2800" b="1">
                        <a:solidFill>
                          <a:srgbClr val="339966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30879502"/>
                  </a:ext>
                </a:extLst>
              </a:tr>
              <a:tr h="684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D3293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Short-term sales potential, derived from strength of branding</a:t>
                      </a:r>
                      <a:br>
                        <a:rPr kumimoji="0" lang="en-GB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GB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and intensity of emotional response.</a:t>
                      </a:r>
                    </a:p>
                  </a:txBody>
                  <a:tcPr marL="36000" marR="36000"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6469502"/>
                  </a:ext>
                </a:extLst>
              </a:tr>
            </a:tbl>
          </a:graphicData>
        </a:graphic>
      </p:graphicFrame>
      <p:grpSp>
        <p:nvGrpSpPr>
          <p:cNvPr id="5" name="Grouped for animation | Spike">
            <a:extLst>
              <a:ext uri="{FF2B5EF4-FFF2-40B4-BE49-F238E27FC236}">
                <a16:creationId xmlns:a16="http://schemas.microsoft.com/office/drawing/2014/main" id="{8DB6FDA0-E2E1-7176-13C2-912802BC4D1C}"/>
              </a:ext>
            </a:extLst>
          </p:cNvPr>
          <p:cNvGrpSpPr/>
          <p:nvPr/>
        </p:nvGrpSpPr>
        <p:grpSpPr>
          <a:xfrm>
            <a:off x="2854458" y="4115542"/>
            <a:ext cx="7364009" cy="1574483"/>
            <a:chOff x="2854458" y="4115542"/>
            <a:chExt cx="7364009" cy="1574483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5A2452C8-8E18-57A8-F8B9-82FB475E99D0}"/>
                </a:ext>
              </a:extLst>
            </p:cNvPr>
            <p:cNvGrpSpPr/>
            <p:nvPr/>
          </p:nvGrpSpPr>
          <p:grpSpPr>
            <a:xfrm>
              <a:off x="2854458" y="4319971"/>
              <a:ext cx="6584709" cy="432000"/>
              <a:chOff x="2854458" y="4319971"/>
              <a:chExt cx="6584709" cy="432000"/>
            </a:xfrm>
          </p:grpSpPr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985EAC3D-0F35-4ECA-AFD8-925B7A4BEABC}"/>
                  </a:ext>
                </a:extLst>
              </p:cNvPr>
              <p:cNvSpPr txBox="1"/>
              <p:nvPr/>
            </p:nvSpPr>
            <p:spPr>
              <a:xfrm>
                <a:off x="8539167" y="4319971"/>
                <a:ext cx="900000" cy="432000"/>
              </a:xfrm>
              <a:prstGeom prst="rect">
                <a:avLst/>
              </a:prstGeom>
              <a:noFill/>
              <a:ln w="3175">
                <a:noFill/>
                <a:prstDash val="solid"/>
                <a:miter lim="800000"/>
              </a:ln>
            </p:spPr>
            <p:txBody>
              <a:bodyPr vert="horz" wrap="square" lIns="72000" tIns="72000" rIns="72000" bIns="72000" rtlCol="0">
                <a:noAutofit/>
              </a:bodyPr>
              <a:lstStyle/>
              <a:p>
                <a:pPr marL="252000" indent="-269875">
                  <a:spcBef>
                    <a:spcPts val="300"/>
                  </a:spcBef>
                  <a:buClr>
                    <a:schemeClr val="tx2"/>
                  </a:buClr>
                </a:pPr>
                <a:r>
                  <a:rPr lang="en-GB" sz="1000" b="1">
                    <a:latin typeface="+mj-lt"/>
                  </a:rPr>
                  <a:t>Exceptional</a:t>
                </a:r>
              </a:p>
              <a:p>
                <a:pPr marL="252000">
                  <a:spcBef>
                    <a:spcPts val="300"/>
                  </a:spcBef>
                  <a:buClr>
                    <a:schemeClr val="tx2"/>
                  </a:buClr>
                </a:pPr>
                <a:r>
                  <a:rPr lang="en-GB" sz="1000">
                    <a:cs typeface="Arial" panose="020B0604020202020204" pitchFamily="34" charset="0"/>
                  </a:rPr>
                  <a:t>% of Ads</a:t>
                </a:r>
              </a:p>
            </p:txBody>
          </p:sp>
          <p:sp>
            <p:nvSpPr>
              <p:cNvPr id="80" name="x5 Spike Exceptional">
                <a:extLst>
                  <a:ext uri="{FF2B5EF4-FFF2-40B4-BE49-F238E27FC236}">
                    <a16:creationId xmlns:a16="http://schemas.microsoft.com/office/drawing/2014/main" id="{CAC1A2AA-098C-61D4-0AC2-C46CEDA73912}"/>
                  </a:ext>
                </a:extLst>
              </p:cNvPr>
              <p:cNvSpPr txBox="1">
                <a:spLocks noChangeAspect="1"/>
              </p:cNvSpPr>
              <p:nvPr/>
            </p:nvSpPr>
            <p:spPr>
              <a:xfrm>
                <a:off x="8084179" y="4319971"/>
                <a:ext cx="432000" cy="432000"/>
              </a:xfrm>
              <a:prstGeom prst="rect">
                <a:avLst/>
              </a:prstGeom>
              <a:blipFill>
                <a:blip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  <a:stretch>
                  <a:fillRect/>
                </a:stretch>
              </a:blipFill>
              <a:ln w="3175">
                <a:noFill/>
                <a:prstDash val="solid"/>
                <a:miter lim="800000"/>
              </a:ln>
            </p:spPr>
            <p:txBody>
              <a:bodyPr vert="horz" wrap="none" lIns="0" tIns="72000" rIns="0" bIns="0" rtlCol="0" anchor="t" anchorCtr="0">
                <a:noAutofit/>
              </a:bodyPr>
              <a:lstStyle/>
              <a:p>
                <a:pPr marL="0" marR="0" indent="0" algn="r" rtl="0" eaLnBrk="1" fontAlgn="auto" latinLnBrk="0" hangingPunct="1">
                  <a:spcBef>
                    <a:spcPts val="600"/>
                  </a:spcBef>
                  <a:spcAft>
                    <a:spcPts val="0"/>
                  </a:spcAft>
                  <a:tabLst>
                    <a:tab pos="542925" algn="l"/>
                    <a:tab pos="714375" algn="l"/>
                  </a:tabLst>
                </a:pPr>
                <a:r>
                  <a:rPr lang="en-GB" sz="900" b="1">
                    <a:latin typeface="+mj-lt"/>
                  </a:rPr>
                  <a:t>1.32</a:t>
                </a:r>
              </a:p>
            </p:txBody>
          </p:sp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498F2D71-1E81-4905-B9EC-0991898FFE36}"/>
                  </a:ext>
                </a:extLst>
              </p:cNvPr>
              <p:cNvSpPr txBox="1"/>
              <p:nvPr/>
            </p:nvSpPr>
            <p:spPr>
              <a:xfrm>
                <a:off x="7227836" y="4319971"/>
                <a:ext cx="900000" cy="432000"/>
              </a:xfrm>
              <a:prstGeom prst="rect">
                <a:avLst/>
              </a:prstGeom>
              <a:noFill/>
              <a:ln w="3175">
                <a:noFill/>
                <a:prstDash val="solid"/>
                <a:miter lim="800000"/>
              </a:ln>
            </p:spPr>
            <p:txBody>
              <a:bodyPr vert="horz" wrap="square" lIns="72000" tIns="72000" rIns="72000" bIns="72000" rtlCol="0">
                <a:noAutofit/>
              </a:bodyPr>
              <a:lstStyle/>
              <a:p>
                <a:pPr marL="252000" indent="-269875">
                  <a:spcBef>
                    <a:spcPts val="300"/>
                  </a:spcBef>
                  <a:buClr>
                    <a:schemeClr val="tx2"/>
                  </a:buClr>
                </a:pPr>
                <a:r>
                  <a:rPr lang="en-GB" sz="1000" b="1">
                    <a:latin typeface="+mj-lt"/>
                  </a:rPr>
                  <a:t>Strong</a:t>
                </a:r>
              </a:p>
              <a:p>
                <a:pPr marL="252000">
                  <a:spcBef>
                    <a:spcPts val="300"/>
                  </a:spcBef>
                  <a:buClr>
                    <a:schemeClr val="tx2"/>
                  </a:buClr>
                </a:pPr>
                <a:r>
                  <a:rPr lang="en-GB" sz="1000">
                    <a:cs typeface="Arial" panose="020B0604020202020204" pitchFamily="34" charset="0"/>
                  </a:rPr>
                  <a:t>% of Ads</a:t>
                </a:r>
              </a:p>
            </p:txBody>
          </p:sp>
          <p:sp>
            <p:nvSpPr>
              <p:cNvPr id="79" name="x4 Spike Strong">
                <a:extLst>
                  <a:ext uri="{FF2B5EF4-FFF2-40B4-BE49-F238E27FC236}">
                    <a16:creationId xmlns:a16="http://schemas.microsoft.com/office/drawing/2014/main" id="{A29E3ECF-A6C3-2047-FC9F-EEF4B8C30366}"/>
                  </a:ext>
                </a:extLst>
              </p:cNvPr>
              <p:cNvSpPr txBox="1">
                <a:spLocks noChangeAspect="1"/>
              </p:cNvSpPr>
              <p:nvPr/>
            </p:nvSpPr>
            <p:spPr>
              <a:xfrm>
                <a:off x="6788936" y="4319971"/>
                <a:ext cx="432000" cy="432000"/>
              </a:xfrm>
              <a:prstGeom prst="rect">
                <a:avLst/>
              </a:prstGeom>
              <a:blipFill>
                <a:blip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  <a:stretch>
                  <a:fillRect/>
                </a:stretch>
              </a:blipFill>
              <a:ln w="3175">
                <a:noFill/>
                <a:prstDash val="solid"/>
                <a:miter lim="800000"/>
              </a:ln>
            </p:spPr>
            <p:txBody>
              <a:bodyPr vert="horz" wrap="none" lIns="0" tIns="72000" rIns="0" bIns="0" rtlCol="0" anchor="t" anchorCtr="0">
                <a:noAutofit/>
              </a:bodyPr>
              <a:lstStyle/>
              <a:p>
                <a:pPr marL="0" marR="0" indent="0" algn="r" rtl="0" eaLnBrk="1" fontAlgn="auto" latinLnBrk="0" hangingPunct="1">
                  <a:spcBef>
                    <a:spcPts val="600"/>
                  </a:spcBef>
                  <a:spcAft>
                    <a:spcPts val="0"/>
                  </a:spcAft>
                  <a:tabLst>
                    <a:tab pos="542925" algn="l"/>
                    <a:tab pos="714375" algn="l"/>
                  </a:tabLst>
                </a:pPr>
                <a:r>
                  <a:rPr lang="en-GB" sz="900" b="1">
                    <a:latin typeface="+mj-lt"/>
                  </a:rPr>
                  <a:t>1.19</a:t>
                </a:r>
              </a:p>
            </p:txBody>
          </p:sp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910B9628-3FAF-44FE-9A29-511D0D577F56}"/>
                  </a:ext>
                </a:extLst>
              </p:cNvPr>
              <p:cNvSpPr txBox="1"/>
              <p:nvPr/>
            </p:nvSpPr>
            <p:spPr>
              <a:xfrm>
                <a:off x="5916506" y="4319971"/>
                <a:ext cx="900000" cy="432000"/>
              </a:xfrm>
              <a:prstGeom prst="rect">
                <a:avLst/>
              </a:prstGeom>
              <a:noFill/>
              <a:ln w="3175">
                <a:noFill/>
                <a:prstDash val="solid"/>
                <a:miter lim="800000"/>
              </a:ln>
            </p:spPr>
            <p:txBody>
              <a:bodyPr vert="horz" wrap="square" lIns="72000" tIns="72000" rIns="72000" bIns="72000" rtlCol="0">
                <a:noAutofit/>
              </a:bodyPr>
              <a:lstStyle/>
              <a:p>
                <a:pPr marL="252000" indent="-269875">
                  <a:spcBef>
                    <a:spcPts val="300"/>
                  </a:spcBef>
                  <a:buClr>
                    <a:schemeClr val="tx2"/>
                  </a:buClr>
                </a:pPr>
                <a:r>
                  <a:rPr lang="en-GB" sz="1000" b="1">
                    <a:latin typeface="+mj-lt"/>
                  </a:rPr>
                  <a:t>Good</a:t>
                </a:r>
              </a:p>
              <a:p>
                <a:pPr marL="252000">
                  <a:spcBef>
                    <a:spcPts val="300"/>
                  </a:spcBef>
                  <a:buClr>
                    <a:schemeClr val="tx2"/>
                  </a:buClr>
                </a:pPr>
                <a:r>
                  <a:rPr lang="en-GB" sz="1000">
                    <a:cs typeface="Arial" panose="020B0604020202020204" pitchFamily="34" charset="0"/>
                  </a:rPr>
                  <a:t>% of Ads</a:t>
                </a:r>
              </a:p>
            </p:txBody>
          </p:sp>
          <p:sp>
            <p:nvSpPr>
              <p:cNvPr id="78" name="x3 Spike Good">
                <a:extLst>
                  <a:ext uri="{FF2B5EF4-FFF2-40B4-BE49-F238E27FC236}">
                    <a16:creationId xmlns:a16="http://schemas.microsoft.com/office/drawing/2014/main" id="{14EB752B-202D-B220-FF67-B90BED9873E0}"/>
                  </a:ext>
                </a:extLst>
              </p:cNvPr>
              <p:cNvSpPr txBox="1">
                <a:spLocks noChangeAspect="1"/>
              </p:cNvSpPr>
              <p:nvPr/>
            </p:nvSpPr>
            <p:spPr>
              <a:xfrm>
                <a:off x="5483073" y="4319971"/>
                <a:ext cx="432000" cy="432000"/>
              </a:xfrm>
              <a:prstGeom prst="rect">
                <a:avLst/>
              </a:prstGeom>
              <a:blipFill>
                <a:blip>
                  <a:extLst>
                    <a:ext uri="{96DAC541-7B7A-43D3-8B79-37D633B846F1}">
                      <asvg:svgBlip xmlns:asvg="http://schemas.microsoft.com/office/drawing/2016/SVG/main" r:embed="rId6"/>
                    </a:ext>
                  </a:extLst>
                </a:blip>
                <a:stretch>
                  <a:fillRect/>
                </a:stretch>
              </a:blipFill>
              <a:ln w="3175">
                <a:noFill/>
                <a:prstDash val="solid"/>
                <a:miter lim="800000"/>
              </a:ln>
            </p:spPr>
            <p:txBody>
              <a:bodyPr vert="horz" wrap="none" lIns="0" tIns="72000" rIns="0" bIns="0" rtlCol="0" anchor="t" anchorCtr="0">
                <a:noAutofit/>
              </a:bodyPr>
              <a:lstStyle/>
              <a:p>
                <a:pPr marL="0" marR="0" indent="0" algn="r" rtl="0" eaLnBrk="1" fontAlgn="auto" latinLnBrk="0" hangingPunct="1">
                  <a:spcBef>
                    <a:spcPts val="600"/>
                  </a:spcBef>
                  <a:spcAft>
                    <a:spcPts val="0"/>
                  </a:spcAft>
                  <a:tabLst>
                    <a:tab pos="542925" algn="l"/>
                    <a:tab pos="714375" algn="l"/>
                  </a:tabLst>
                </a:pPr>
                <a:r>
                  <a:rPr lang="en-GB" sz="900" b="1">
                    <a:latin typeface="+mj-lt"/>
                  </a:rPr>
                  <a:t>1.10</a:t>
                </a:r>
              </a:p>
            </p:txBody>
          </p:sp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57480830-6CF2-4802-83B0-D81F8F2FC1D2}"/>
                  </a:ext>
                </a:extLst>
              </p:cNvPr>
              <p:cNvSpPr txBox="1"/>
              <p:nvPr/>
            </p:nvSpPr>
            <p:spPr>
              <a:xfrm>
                <a:off x="4605176" y="4319971"/>
                <a:ext cx="900000" cy="432000"/>
              </a:xfrm>
              <a:prstGeom prst="rect">
                <a:avLst/>
              </a:prstGeom>
              <a:noFill/>
              <a:ln w="3175">
                <a:noFill/>
                <a:prstDash val="solid"/>
                <a:miter lim="800000"/>
              </a:ln>
            </p:spPr>
            <p:txBody>
              <a:bodyPr vert="horz" wrap="square" lIns="72000" tIns="72000" rIns="72000" bIns="72000" rtlCol="0">
                <a:noAutofit/>
              </a:bodyPr>
              <a:lstStyle/>
              <a:p>
                <a:pPr marL="252000" indent="-269875">
                  <a:spcBef>
                    <a:spcPts val="300"/>
                  </a:spcBef>
                  <a:buClr>
                    <a:schemeClr val="tx2"/>
                  </a:buClr>
                </a:pPr>
                <a:r>
                  <a:rPr lang="en-GB" sz="1000" b="1">
                    <a:latin typeface="+mj-lt"/>
                  </a:rPr>
                  <a:t>Modest</a:t>
                </a:r>
              </a:p>
              <a:p>
                <a:pPr marL="252000">
                  <a:spcBef>
                    <a:spcPts val="300"/>
                  </a:spcBef>
                  <a:buClr>
                    <a:schemeClr val="tx2"/>
                  </a:buClr>
                </a:pPr>
                <a:r>
                  <a:rPr lang="en-GB" sz="1000">
                    <a:cs typeface="Arial" panose="020B0604020202020204" pitchFamily="34" charset="0"/>
                  </a:rPr>
                  <a:t>% of Ads</a:t>
                </a:r>
              </a:p>
            </p:txBody>
          </p:sp>
          <p:sp>
            <p:nvSpPr>
              <p:cNvPr id="77" name="x2 Spike Modest">
                <a:extLst>
                  <a:ext uri="{FF2B5EF4-FFF2-40B4-BE49-F238E27FC236}">
                    <a16:creationId xmlns:a16="http://schemas.microsoft.com/office/drawing/2014/main" id="{40E4EA9F-8B2C-CC81-ED4A-5D82DCAB0444}"/>
                  </a:ext>
                </a:extLst>
              </p:cNvPr>
              <p:cNvSpPr txBox="1">
                <a:spLocks noChangeAspect="1"/>
              </p:cNvSpPr>
              <p:nvPr/>
            </p:nvSpPr>
            <p:spPr>
              <a:xfrm>
                <a:off x="4168073" y="4319971"/>
                <a:ext cx="432000" cy="432000"/>
              </a:xfrm>
              <a:prstGeom prst="rect">
                <a:avLst/>
              </a:prstGeom>
              <a:blipFill>
                <a:blip>
                  <a:extLst>
                    <a:ext uri="{96DAC541-7B7A-43D3-8B79-37D633B846F1}">
                      <asvg:svgBlip xmlns:asvg="http://schemas.microsoft.com/office/drawing/2016/SVG/main" r:embed="rId7"/>
                    </a:ext>
                  </a:extLst>
                </a:blip>
                <a:stretch>
                  <a:fillRect/>
                </a:stretch>
              </a:blipFill>
              <a:ln w="3175">
                <a:noFill/>
                <a:prstDash val="solid"/>
                <a:miter lim="800000"/>
              </a:ln>
            </p:spPr>
            <p:txBody>
              <a:bodyPr vert="horz" wrap="none" lIns="0" tIns="72000" rIns="0" bIns="0" rtlCol="0" anchor="t" anchorCtr="0">
                <a:noAutofit/>
              </a:bodyPr>
              <a:lstStyle/>
              <a:p>
                <a:pPr marL="0" marR="0" indent="0" algn="r" rtl="0" eaLnBrk="1" fontAlgn="auto" latinLnBrk="0" hangingPunct="1">
                  <a:spcBef>
                    <a:spcPts val="600"/>
                  </a:spcBef>
                  <a:spcAft>
                    <a:spcPts val="0"/>
                  </a:spcAft>
                  <a:tabLst>
                    <a:tab pos="542925" algn="l"/>
                    <a:tab pos="714375" algn="l"/>
                  </a:tabLst>
                </a:pPr>
                <a:r>
                  <a:rPr lang="en-GB" sz="900" b="1">
                    <a:latin typeface="+mj-lt"/>
                  </a:rPr>
                  <a:t>1.00</a:t>
                </a:r>
              </a:p>
            </p:txBody>
          </p:sp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8593E1FC-0E32-4CDE-ABD1-D9D30F2B8657}"/>
                  </a:ext>
                </a:extLst>
              </p:cNvPr>
              <p:cNvSpPr txBox="1"/>
              <p:nvPr/>
            </p:nvSpPr>
            <p:spPr>
              <a:xfrm>
                <a:off x="3293846" y="4319971"/>
                <a:ext cx="900000" cy="432000"/>
              </a:xfrm>
              <a:prstGeom prst="rect">
                <a:avLst/>
              </a:prstGeom>
              <a:noFill/>
              <a:ln w="3175">
                <a:noFill/>
                <a:prstDash val="solid"/>
                <a:miter lim="800000"/>
              </a:ln>
            </p:spPr>
            <p:txBody>
              <a:bodyPr vert="horz" wrap="square" lIns="72000" tIns="72000" rIns="72000" bIns="72000" rtlCol="0">
                <a:noAutofit/>
              </a:bodyPr>
              <a:lstStyle/>
              <a:p>
                <a:pPr marL="252000" indent="-269875">
                  <a:spcBef>
                    <a:spcPts val="300"/>
                  </a:spcBef>
                  <a:buClr>
                    <a:schemeClr val="tx2"/>
                  </a:buClr>
                </a:pPr>
                <a:r>
                  <a:rPr lang="en-GB" sz="1000" b="1">
                    <a:latin typeface="+mj-lt"/>
                  </a:rPr>
                  <a:t>Low</a:t>
                </a:r>
              </a:p>
              <a:p>
                <a:pPr marL="252000">
                  <a:spcBef>
                    <a:spcPts val="300"/>
                  </a:spcBef>
                  <a:buClr>
                    <a:schemeClr val="tx2"/>
                  </a:buClr>
                </a:pPr>
                <a:r>
                  <a:rPr lang="en-GB" sz="1000">
                    <a:cs typeface="Arial" panose="020B0604020202020204" pitchFamily="34" charset="0"/>
                  </a:rPr>
                  <a:t>% of Ads</a:t>
                </a:r>
              </a:p>
            </p:txBody>
          </p:sp>
          <p:sp>
            <p:nvSpPr>
              <p:cNvPr id="76" name="x1 Spike Low">
                <a:extLst>
                  <a:ext uri="{FF2B5EF4-FFF2-40B4-BE49-F238E27FC236}">
                    <a16:creationId xmlns:a16="http://schemas.microsoft.com/office/drawing/2014/main" id="{99C0D20F-5511-99EE-5EEA-FDB1AFCA016F}"/>
                  </a:ext>
                </a:extLst>
              </p:cNvPr>
              <p:cNvSpPr txBox="1">
                <a:spLocks noChangeAspect="1"/>
              </p:cNvSpPr>
              <p:nvPr/>
            </p:nvSpPr>
            <p:spPr>
              <a:xfrm>
                <a:off x="2854458" y="4319971"/>
                <a:ext cx="432000" cy="432000"/>
              </a:xfrm>
              <a:prstGeom prst="rect">
                <a:avLst/>
              </a:prstGeom>
              <a:blipFill>
                <a:blip>
                  <a:extLst>
                    <a:ext uri="{96DAC541-7B7A-43D3-8B79-37D633B846F1}">
                      <asvg:svgBlip xmlns:asvg="http://schemas.microsoft.com/office/drawing/2016/SVG/main" r:embed="rId8"/>
                    </a:ext>
                  </a:extLst>
                </a:blip>
                <a:stretch>
                  <a:fillRect/>
                </a:stretch>
              </a:blipFill>
              <a:ln w="3175">
                <a:noFill/>
                <a:prstDash val="solid"/>
                <a:miter lim="800000"/>
              </a:ln>
            </p:spPr>
            <p:txBody>
              <a:bodyPr vert="horz" wrap="none" lIns="0" tIns="72000" rIns="0" bIns="0" rtlCol="0" anchor="t" anchorCtr="0">
                <a:noAutofit/>
              </a:bodyPr>
              <a:lstStyle/>
              <a:p>
                <a:pPr marL="0" marR="0" indent="0" algn="r" rtl="0" eaLnBrk="1" fontAlgn="auto" latinLnBrk="0" hangingPunct="1">
                  <a:spcBef>
                    <a:spcPts val="600"/>
                  </a:spcBef>
                  <a:spcAft>
                    <a:spcPts val="0"/>
                  </a:spcAft>
                  <a:tabLst>
                    <a:tab pos="542925" algn="l"/>
                    <a:tab pos="714375" algn="l"/>
                  </a:tabLst>
                </a:pPr>
                <a:r>
                  <a:rPr lang="en-GB" sz="900" b="1">
                    <a:latin typeface="+mj-lt"/>
                  </a:rPr>
                  <a:t>&lt;1.00</a:t>
                </a:r>
              </a:p>
            </p:txBody>
          </p:sp>
        </p:grpSp>
        <p:grpSp>
          <p:nvGrpSpPr>
            <p:cNvPr id="3" name="AVG SCORES">
              <a:extLst>
                <a:ext uri="{FF2B5EF4-FFF2-40B4-BE49-F238E27FC236}">
                  <a16:creationId xmlns:a16="http://schemas.microsoft.com/office/drawing/2014/main" id="{232A1639-2449-990C-476D-58460830A381}"/>
                </a:ext>
              </a:extLst>
            </p:cNvPr>
            <p:cNvGrpSpPr/>
            <p:nvPr/>
          </p:nvGrpSpPr>
          <p:grpSpPr>
            <a:xfrm>
              <a:off x="4377409" y="5258025"/>
              <a:ext cx="432000" cy="432000"/>
              <a:chOff x="4384073" y="5858122"/>
              <a:chExt cx="432000" cy="432000"/>
            </a:xfrm>
          </p:grpSpPr>
          <p:sp>
            <p:nvSpPr>
              <p:cNvPr id="75" name="*5 Spike Avg Exceptional" hidden="1">
                <a:extLst>
                  <a:ext uri="{FF2B5EF4-FFF2-40B4-BE49-F238E27FC236}">
                    <a16:creationId xmlns:a16="http://schemas.microsoft.com/office/drawing/2014/main" id="{246C1FBC-B730-F612-90B7-259844F79850}"/>
                  </a:ext>
                </a:extLst>
              </p:cNvPr>
              <p:cNvSpPr txBox="1">
                <a:spLocks noChangeAspect="1"/>
              </p:cNvSpPr>
              <p:nvPr/>
            </p:nvSpPr>
            <p:spPr>
              <a:xfrm>
                <a:off x="4384073" y="5858122"/>
                <a:ext cx="432000" cy="432000"/>
              </a:xfrm>
              <a:prstGeom prst="rect">
                <a:avLst/>
              </a:prstGeom>
              <a:blipFill>
                <a:blip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  <a:stretch>
                  <a:fillRect/>
                </a:stretch>
              </a:blipFill>
              <a:ln w="3175">
                <a:noFill/>
                <a:prstDash val="solid"/>
                <a:miter lim="800000"/>
              </a:ln>
            </p:spPr>
            <p:txBody>
              <a:bodyPr vert="horz" wrap="none" lIns="0" tIns="72000" rIns="0" bIns="0" rtlCol="0" anchor="t" anchorCtr="0">
                <a:noAutofit/>
              </a:bodyPr>
              <a:lstStyle/>
              <a:p>
                <a:pPr marL="0" marR="0" indent="0" algn="r" rtl="0" eaLnBrk="1" fontAlgn="auto" latinLnBrk="0" hangingPunct="1">
                  <a:spcBef>
                    <a:spcPts val="600"/>
                  </a:spcBef>
                  <a:spcAft>
                    <a:spcPts val="0"/>
                  </a:spcAft>
                  <a:tabLst>
                    <a:tab pos="542925" algn="l"/>
                    <a:tab pos="714375" algn="l"/>
                  </a:tabLst>
                </a:pPr>
                <a:r>
                  <a:rPr lang="en-GB" sz="800" b="1">
                    <a:latin typeface="+mj-lt"/>
                  </a:rPr>
                  <a:t>#.##</a:t>
                </a:r>
              </a:p>
            </p:txBody>
          </p:sp>
          <p:sp>
            <p:nvSpPr>
              <p:cNvPr id="74" name="*4 Spike Avg Strong" hidden="1">
                <a:extLst>
                  <a:ext uri="{FF2B5EF4-FFF2-40B4-BE49-F238E27FC236}">
                    <a16:creationId xmlns:a16="http://schemas.microsoft.com/office/drawing/2014/main" id="{EC6DC462-2810-DC8F-A732-4A0B0ABE0A81}"/>
                  </a:ext>
                </a:extLst>
              </p:cNvPr>
              <p:cNvSpPr txBox="1">
                <a:spLocks noChangeAspect="1"/>
              </p:cNvSpPr>
              <p:nvPr/>
            </p:nvSpPr>
            <p:spPr>
              <a:xfrm>
                <a:off x="4384073" y="5858122"/>
                <a:ext cx="432000" cy="432000"/>
              </a:xfrm>
              <a:prstGeom prst="rect">
                <a:avLst/>
              </a:prstGeom>
              <a:blipFill>
                <a:blip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  <a:stretch>
                  <a:fillRect/>
                </a:stretch>
              </a:blipFill>
              <a:ln w="3175">
                <a:noFill/>
                <a:prstDash val="solid"/>
                <a:miter lim="800000"/>
              </a:ln>
            </p:spPr>
            <p:txBody>
              <a:bodyPr vert="horz" wrap="none" lIns="0" tIns="72000" rIns="0" bIns="0" rtlCol="0" anchor="t" anchorCtr="0">
                <a:noAutofit/>
              </a:bodyPr>
              <a:lstStyle/>
              <a:p>
                <a:pPr marL="0" marR="0" indent="0" algn="r" rtl="0" eaLnBrk="1" fontAlgn="auto" latinLnBrk="0" hangingPunct="1">
                  <a:spcBef>
                    <a:spcPts val="600"/>
                  </a:spcBef>
                  <a:spcAft>
                    <a:spcPts val="0"/>
                  </a:spcAft>
                  <a:tabLst>
                    <a:tab pos="542925" algn="l"/>
                    <a:tab pos="714375" algn="l"/>
                  </a:tabLst>
                </a:pPr>
                <a:r>
                  <a:rPr lang="en-GB" sz="800" b="1">
                    <a:latin typeface="+mj-lt"/>
                  </a:rPr>
                  <a:t>#.##</a:t>
                </a:r>
              </a:p>
            </p:txBody>
          </p:sp>
          <p:sp>
            <p:nvSpPr>
              <p:cNvPr id="73" name="*3 Spike Avg Good" hidden="1">
                <a:extLst>
                  <a:ext uri="{FF2B5EF4-FFF2-40B4-BE49-F238E27FC236}">
                    <a16:creationId xmlns:a16="http://schemas.microsoft.com/office/drawing/2014/main" id="{99A8EEE8-9AF5-0B3B-216E-D2B5BF304900}"/>
                  </a:ext>
                </a:extLst>
              </p:cNvPr>
              <p:cNvSpPr txBox="1">
                <a:spLocks noChangeAspect="1"/>
              </p:cNvSpPr>
              <p:nvPr/>
            </p:nvSpPr>
            <p:spPr>
              <a:xfrm>
                <a:off x="4384073" y="5858122"/>
                <a:ext cx="432000" cy="432000"/>
              </a:xfrm>
              <a:prstGeom prst="rect">
                <a:avLst/>
              </a:prstGeom>
              <a:blipFill>
                <a:blip>
                  <a:extLst>
                    <a:ext uri="{96DAC541-7B7A-43D3-8B79-37D633B846F1}">
                      <asvg:svgBlip xmlns:asvg="http://schemas.microsoft.com/office/drawing/2016/SVG/main" r:embed="rId6"/>
                    </a:ext>
                  </a:extLst>
                </a:blip>
                <a:stretch>
                  <a:fillRect/>
                </a:stretch>
              </a:blipFill>
              <a:ln w="3175">
                <a:noFill/>
                <a:prstDash val="solid"/>
                <a:miter lim="800000"/>
              </a:ln>
            </p:spPr>
            <p:txBody>
              <a:bodyPr vert="horz" wrap="none" lIns="0" tIns="72000" rIns="0" bIns="0" rtlCol="0" anchor="t" anchorCtr="0">
                <a:noAutofit/>
              </a:bodyPr>
              <a:lstStyle/>
              <a:p>
                <a:pPr marL="0" marR="0" indent="0" algn="r" rtl="0" eaLnBrk="1" fontAlgn="auto" latinLnBrk="0" hangingPunct="1">
                  <a:spcBef>
                    <a:spcPts val="600"/>
                  </a:spcBef>
                  <a:spcAft>
                    <a:spcPts val="0"/>
                  </a:spcAft>
                  <a:tabLst>
                    <a:tab pos="542925" algn="l"/>
                    <a:tab pos="714375" algn="l"/>
                  </a:tabLst>
                </a:pPr>
                <a:r>
                  <a:rPr lang="en-GB" sz="800" b="1">
                    <a:latin typeface="+mj-lt"/>
                  </a:rPr>
                  <a:t>#.##</a:t>
                </a:r>
              </a:p>
            </p:txBody>
          </p:sp>
          <p:sp>
            <p:nvSpPr>
              <p:cNvPr id="72" name="*2 Spike Avg Modest" hidden="1">
                <a:extLst>
                  <a:ext uri="{FF2B5EF4-FFF2-40B4-BE49-F238E27FC236}">
                    <a16:creationId xmlns:a16="http://schemas.microsoft.com/office/drawing/2014/main" id="{CDC2F6ED-EC3E-5DD7-2E0A-6F0503300F4E}"/>
                  </a:ext>
                </a:extLst>
              </p:cNvPr>
              <p:cNvSpPr txBox="1">
                <a:spLocks noChangeAspect="1"/>
              </p:cNvSpPr>
              <p:nvPr/>
            </p:nvSpPr>
            <p:spPr>
              <a:xfrm>
                <a:off x="4384073" y="5858122"/>
                <a:ext cx="432000" cy="432000"/>
              </a:xfrm>
              <a:prstGeom prst="rect">
                <a:avLst/>
              </a:prstGeom>
              <a:blipFill>
                <a:blip>
                  <a:extLst>
                    <a:ext uri="{96DAC541-7B7A-43D3-8B79-37D633B846F1}">
                      <asvg:svgBlip xmlns:asvg="http://schemas.microsoft.com/office/drawing/2016/SVG/main" r:embed="rId7"/>
                    </a:ext>
                  </a:extLst>
                </a:blip>
                <a:stretch>
                  <a:fillRect/>
                </a:stretch>
              </a:blipFill>
              <a:ln w="3175">
                <a:noFill/>
                <a:prstDash val="solid"/>
                <a:miter lim="800000"/>
              </a:ln>
            </p:spPr>
            <p:txBody>
              <a:bodyPr vert="horz" wrap="none" lIns="0" tIns="72000" rIns="0" bIns="0" rtlCol="0" anchor="t" anchorCtr="0">
                <a:noAutofit/>
              </a:bodyPr>
              <a:lstStyle/>
              <a:p>
                <a:pPr marL="0" marR="0" indent="0" algn="r" rtl="0" eaLnBrk="1" fontAlgn="auto" latinLnBrk="0" hangingPunct="1">
                  <a:spcBef>
                    <a:spcPts val="600"/>
                  </a:spcBef>
                  <a:spcAft>
                    <a:spcPts val="0"/>
                  </a:spcAft>
                  <a:tabLst>
                    <a:tab pos="542925" algn="l"/>
                    <a:tab pos="714375" algn="l"/>
                  </a:tabLst>
                </a:pPr>
                <a:r>
                  <a:rPr lang="en-GB" sz="800" b="1">
                    <a:latin typeface="+mj-lt"/>
                  </a:rPr>
                  <a:t>#.##</a:t>
                </a:r>
              </a:p>
            </p:txBody>
          </p:sp>
          <p:sp>
            <p:nvSpPr>
              <p:cNvPr id="71" name="*1 Spike Avg Low">
                <a:extLst>
                  <a:ext uri="{FF2B5EF4-FFF2-40B4-BE49-F238E27FC236}">
                    <a16:creationId xmlns:a16="http://schemas.microsoft.com/office/drawing/2014/main" id="{A3F9431F-1DB3-53D6-B7B6-3F9F5523C89A}"/>
                  </a:ext>
                </a:extLst>
              </p:cNvPr>
              <p:cNvSpPr txBox="1">
                <a:spLocks noChangeAspect="1"/>
              </p:cNvSpPr>
              <p:nvPr/>
            </p:nvSpPr>
            <p:spPr>
              <a:xfrm>
                <a:off x="4384073" y="5858122"/>
                <a:ext cx="432000" cy="432000"/>
              </a:xfrm>
              <a:prstGeom prst="rect">
                <a:avLst/>
              </a:prstGeom>
              <a:blipFill>
                <a:blip>
                  <a:extLst>
                    <a:ext uri="{96DAC541-7B7A-43D3-8B79-37D633B846F1}">
                      <asvg:svgBlip xmlns:asvg="http://schemas.microsoft.com/office/drawing/2016/SVG/main" r:embed="rId8"/>
                    </a:ext>
                  </a:extLst>
                </a:blip>
                <a:stretch>
                  <a:fillRect/>
                </a:stretch>
              </a:blipFill>
              <a:ln w="3175">
                <a:noFill/>
                <a:prstDash val="solid"/>
                <a:miter lim="800000"/>
              </a:ln>
            </p:spPr>
            <p:txBody>
              <a:bodyPr vert="horz" wrap="none" lIns="0" tIns="72000" rIns="0" bIns="0" rtlCol="0" anchor="t" anchorCtr="0">
                <a:noAutofit/>
              </a:bodyPr>
              <a:lstStyle/>
              <a:p>
                <a:pPr algn="r">
                  <a:spcBef>
                    <a:spcPts val="600"/>
                  </a:spcBef>
                  <a:tabLst>
                    <a:tab pos="542925" algn="l"/>
                    <a:tab pos="714375" algn="l"/>
                  </a:tabLst>
                </a:pPr>
                <a:r>
                  <a:rPr lang="en-GB" sz="800" b="1" dirty="0">
                    <a:latin typeface="+mj-lt"/>
                  </a:rPr>
                  <a:t>0.96</a:t>
                </a:r>
              </a:p>
              <a:p>
                <a:pPr marL="0" marR="0" indent="0" algn="r" rtl="0" eaLnBrk="1" fontAlgn="auto" latinLnBrk="0" hangingPunct="1">
                  <a:spcBef>
                    <a:spcPts val="600"/>
                  </a:spcBef>
                  <a:spcAft>
                    <a:spcPts val="0"/>
                  </a:spcAft>
                  <a:tabLst>
                    <a:tab pos="542925" algn="l"/>
                    <a:tab pos="714375" algn="l"/>
                  </a:tabLst>
                </a:pPr>
                <a:endParaRPr lang="en-GB" sz="800" b="1" dirty="0">
                  <a:latin typeface="+mj-lt"/>
                </a:endParaRPr>
              </a:p>
            </p:txBody>
          </p:sp>
        </p:grpSp>
        <p:sp>
          <p:nvSpPr>
            <p:cNvPr id="48" name="*Market TextBox">
              <a:extLst>
                <a:ext uri="{FF2B5EF4-FFF2-40B4-BE49-F238E27FC236}">
                  <a16:creationId xmlns:a16="http://schemas.microsoft.com/office/drawing/2014/main" id="{7B5AC5C7-4216-4C6A-8321-837FF9BCE1D8}"/>
                </a:ext>
              </a:extLst>
            </p:cNvPr>
            <p:cNvSpPr txBox="1"/>
            <p:nvPr/>
          </p:nvSpPr>
          <p:spPr>
            <a:xfrm>
              <a:off x="4818467" y="5312672"/>
              <a:ext cx="5400000" cy="345461"/>
            </a:xfrm>
            <a:prstGeom prst="rect">
              <a:avLst/>
            </a:prstGeom>
            <a:noFill/>
            <a:ln w="3175">
              <a:noFill/>
              <a:prstDash val="solid"/>
              <a:miter lim="800000"/>
            </a:ln>
          </p:spPr>
          <p:txBody>
            <a:bodyPr vert="horz" wrap="square" lIns="72000" tIns="72000" rIns="72000" bIns="72000" rtlCol="0" anchor="ctr">
              <a:spAutoFit/>
            </a:bodyPr>
            <a:lstStyle/>
            <a:p>
              <a:pPr>
                <a:buClr>
                  <a:schemeClr val="tx2"/>
                </a:buClr>
              </a:pPr>
              <a:r>
                <a:rPr lang="en-GB" sz="1300" dirty="0">
                  <a:solidFill>
                    <a:srgbClr val="7F7F7F"/>
                  </a:solidFill>
                </a:rPr>
                <a:t>is the average for </a:t>
              </a:r>
              <a:r>
                <a:rPr lang="en-GB" sz="1300" b="1" dirty="0">
                  <a:solidFill>
                    <a:srgbClr val="7F7F7F"/>
                  </a:solidFill>
                </a:rPr>
                <a:t>"UK Outdoor Image"</a:t>
              </a:r>
            </a:p>
          </p:txBody>
        </p:sp>
        <p:graphicFrame>
          <p:nvGraphicFramePr>
            <p:cNvPr id="55" name="*#.## % Table">
              <a:extLst>
                <a:ext uri="{FF2B5EF4-FFF2-40B4-BE49-F238E27FC236}">
                  <a16:creationId xmlns:a16="http://schemas.microsoft.com/office/drawing/2014/main" id="{38C4C69A-A4D0-41DF-A014-22470D9007DC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982796865"/>
                </p:ext>
              </p:extLst>
            </p:nvPr>
          </p:nvGraphicFramePr>
          <p:xfrm>
            <a:off x="2883187" y="4115542"/>
            <a:ext cx="6565710" cy="972000"/>
          </p:xfrm>
          <a:graphic>
            <a:graphicData uri="http://schemas.openxmlformats.org/drawingml/2006/table">
              <a:tbl>
                <a:tblPr firstRow="1">
                  <a:tableStyleId>{2D5ABB26-0587-4C30-8999-92F81FD0307C}</a:tableStyleId>
                </a:tblPr>
                <a:tblGrid>
                  <a:gridCol w="1313142">
                    <a:extLst>
                      <a:ext uri="{9D8B030D-6E8A-4147-A177-3AD203B41FA5}">
                        <a16:colId xmlns:a16="http://schemas.microsoft.com/office/drawing/2014/main" val="3258262926"/>
                      </a:ext>
                    </a:extLst>
                  </a:gridCol>
                  <a:gridCol w="1313142">
                    <a:extLst>
                      <a:ext uri="{9D8B030D-6E8A-4147-A177-3AD203B41FA5}">
                        <a16:colId xmlns:a16="http://schemas.microsoft.com/office/drawing/2014/main" val="80115286"/>
                      </a:ext>
                    </a:extLst>
                  </a:gridCol>
                  <a:gridCol w="1313142">
                    <a:extLst>
                      <a:ext uri="{9D8B030D-6E8A-4147-A177-3AD203B41FA5}">
                        <a16:colId xmlns:a16="http://schemas.microsoft.com/office/drawing/2014/main" val="4290908618"/>
                      </a:ext>
                    </a:extLst>
                  </a:gridCol>
                  <a:gridCol w="1313142">
                    <a:extLst>
                      <a:ext uri="{9D8B030D-6E8A-4147-A177-3AD203B41FA5}">
                        <a16:colId xmlns:a16="http://schemas.microsoft.com/office/drawing/2014/main" val="172876705"/>
                      </a:ext>
                    </a:extLst>
                  </a:gridCol>
                  <a:gridCol w="1313142">
                    <a:extLst>
                      <a:ext uri="{9D8B030D-6E8A-4147-A177-3AD203B41FA5}">
                        <a16:colId xmlns:a16="http://schemas.microsoft.com/office/drawing/2014/main" val="4016745910"/>
                      </a:ext>
                    </a:extLst>
                  </a:gridCol>
                </a:tblGrid>
                <a:tr h="972000">
                  <a:tc>
                    <a:txBody>
                      <a:bodyPr/>
                      <a:lstStyle/>
                      <a:p>
                        <a:pPr marL="0" marR="0" lvl="0" indent="0" algn="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1000" b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+mn-lt"/>
                            <a:sym typeface="Wingdings"/>
                          </a:rPr>
                          <a:t>55.7</a:t>
                        </a:r>
                      </a:p>
                    </a:txBody>
                    <a:tcPr marL="36000" marR="612000" marT="108000" marB="0" anchor="ctr">
                      <a:lnL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bg1">
                            <a:lumMod val="95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bg1">
                            <a:lumMod val="95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10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292929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16.9</a:t>
                        </a:r>
                      </a:p>
                    </a:txBody>
                    <a:tcPr marL="36000" marR="612000" marT="108000" marB="0" anchor="ctr">
                      <a:lnL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bg1">
                            <a:lumMod val="95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bg1">
                            <a:lumMod val="95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10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292929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11.5</a:t>
                        </a:r>
                      </a:p>
                    </a:txBody>
                    <a:tcPr marL="36000" marR="612000" marT="108000" marB="0" anchor="ctr">
                      <a:lnL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bg1">
                            <a:lumMod val="95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bg1">
                            <a:lumMod val="95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10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292929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11.8</a:t>
                        </a:r>
                      </a:p>
                    </a:txBody>
                    <a:tcPr marL="36000" marR="612000" marT="108000" marB="0" anchor="ctr">
                      <a:lnL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bg1">
                            <a:lumMod val="95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bg1">
                            <a:lumMod val="95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10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292929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4.1</a:t>
                        </a:r>
                      </a:p>
                    </a:txBody>
                    <a:tcPr marL="36000" marR="612000" marT="108000" marB="0" anchor="ctr">
                      <a:lnL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bg1">
                            <a:lumMod val="95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bg1">
                            <a:lumMod val="95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extLst>
                    <a:ext uri="{0D108BD9-81ED-4DB2-BD59-A6C34878D82A}">
                      <a16:rowId xmlns:a16="http://schemas.microsoft.com/office/drawing/2014/main" val="2602907713"/>
                    </a:ext>
                  </a:extLst>
                </a:tr>
              </a:tbl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4269757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4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4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4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4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4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4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4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4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4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4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4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4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4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4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4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"/>
                            </p:stCondLst>
                            <p:childTnLst>
                              <p:par>
                                <p:cTn id="4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4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4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4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  <p:bldP spid="66" grpId="0" animBg="1"/>
      <p:bldP spid="67" grpId="0" animBg="1"/>
      <p:bldP spid="68" grpId="0" animBg="1"/>
      <p:bldP spid="6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 hidden="1">
            <a:extLst>
              <a:ext uri="{FF2B5EF4-FFF2-40B4-BE49-F238E27FC236}">
                <a16:creationId xmlns:a16="http://schemas.microsoft.com/office/drawing/2014/main" id="{2782BD3D-6486-4355-A321-4410D809A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595086"/>
            <a:ext cx="8533448" cy="313350"/>
          </a:xfrm>
        </p:spPr>
        <p:txBody>
          <a:bodyPr/>
          <a:lstStyle/>
          <a:p>
            <a:r>
              <a:rPr lang="en-GB"/>
              <a:t>Fluency Rating</a:t>
            </a:r>
          </a:p>
        </p:txBody>
      </p:sp>
      <p:sp>
        <p:nvSpPr>
          <p:cNvPr id="36" name="xFluency Exceptional">
            <a:extLst>
              <a:ext uri="{FF2B5EF4-FFF2-40B4-BE49-F238E27FC236}">
                <a16:creationId xmlns:a16="http://schemas.microsoft.com/office/drawing/2014/main" id="{A8EF7F92-6803-99C4-D055-5FB814594CF8}"/>
              </a:ext>
            </a:extLst>
          </p:cNvPr>
          <p:cNvSpPr txBox="1">
            <a:spLocks noChangeAspect="1"/>
          </p:cNvSpPr>
          <p:nvPr/>
        </p:nvSpPr>
        <p:spPr>
          <a:xfrm>
            <a:off x="5682000" y="1519711"/>
            <a:ext cx="828000" cy="828000"/>
          </a:xfrm>
          <a:prstGeom prst="rect">
            <a:avLst/>
          </a:pr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w="3175">
            <a:noFill/>
            <a:prstDash val="solid"/>
            <a:miter lim="800000"/>
          </a:ln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indent="0" algn="ctr" rtl="0" eaLnBrk="1" fontAlgn="auto" latinLnBrk="0" hangingPunct="1">
              <a:spcBef>
                <a:spcPts val="600"/>
              </a:spcBef>
              <a:spcAft>
                <a:spcPts val="0"/>
              </a:spcAft>
              <a:tabLst>
                <a:tab pos="542925" algn="l"/>
                <a:tab pos="714375" algn="l"/>
              </a:tabLst>
            </a:pPr>
            <a:r>
              <a:rPr lang="en-GB">
                <a:latin typeface="+mj-lt"/>
              </a:rPr>
              <a:t>95</a:t>
            </a:r>
          </a:p>
        </p:txBody>
      </p:sp>
      <p:sp>
        <p:nvSpPr>
          <p:cNvPr id="37" name="xFluency Strong" hidden="1">
            <a:extLst>
              <a:ext uri="{FF2B5EF4-FFF2-40B4-BE49-F238E27FC236}">
                <a16:creationId xmlns:a16="http://schemas.microsoft.com/office/drawing/2014/main" id="{26468DF2-6169-AC40-37F2-5CE2B929A305}"/>
              </a:ext>
            </a:extLst>
          </p:cNvPr>
          <p:cNvSpPr txBox="1">
            <a:spLocks noChangeAspect="1"/>
          </p:cNvSpPr>
          <p:nvPr/>
        </p:nvSpPr>
        <p:spPr>
          <a:xfrm>
            <a:off x="5682000" y="1519711"/>
            <a:ext cx="828000" cy="828000"/>
          </a:xfrm>
          <a:prstGeom prst="rect">
            <a:avLst/>
          </a:pr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  <a:ln w="3175">
            <a:noFill/>
            <a:prstDash val="solid"/>
            <a:miter lim="800000"/>
          </a:ln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indent="0" algn="ctr" rtl="0" eaLnBrk="1" fontAlgn="auto" latinLnBrk="0" hangingPunct="1">
              <a:spcBef>
                <a:spcPts val="600"/>
              </a:spcBef>
              <a:spcAft>
                <a:spcPts val="0"/>
              </a:spcAft>
              <a:tabLst>
                <a:tab pos="542925" algn="l"/>
                <a:tab pos="714375" algn="l"/>
              </a:tabLst>
            </a:pPr>
            <a:r>
              <a:rPr lang="en-GB">
                <a:latin typeface="+mj-lt"/>
              </a:rPr>
              <a:t>##</a:t>
            </a:r>
          </a:p>
        </p:txBody>
      </p:sp>
      <p:sp>
        <p:nvSpPr>
          <p:cNvPr id="38" name="xFluency Good" hidden="1">
            <a:extLst>
              <a:ext uri="{FF2B5EF4-FFF2-40B4-BE49-F238E27FC236}">
                <a16:creationId xmlns:a16="http://schemas.microsoft.com/office/drawing/2014/main" id="{FCC867F8-FDB2-B80D-F691-E9E339E4C974}"/>
              </a:ext>
            </a:extLst>
          </p:cNvPr>
          <p:cNvSpPr txBox="1">
            <a:spLocks noChangeAspect="1"/>
          </p:cNvSpPr>
          <p:nvPr/>
        </p:nvSpPr>
        <p:spPr>
          <a:xfrm>
            <a:off x="5682000" y="1519711"/>
            <a:ext cx="828000" cy="828000"/>
          </a:xfrm>
          <a:prstGeom prst="rect">
            <a:avLst/>
          </a:prstGeom>
          <a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w="3175">
            <a:noFill/>
            <a:prstDash val="solid"/>
            <a:miter lim="800000"/>
          </a:ln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indent="0" algn="ctr" rtl="0" eaLnBrk="1" fontAlgn="auto" latinLnBrk="0" hangingPunct="1">
              <a:spcBef>
                <a:spcPts val="600"/>
              </a:spcBef>
              <a:spcAft>
                <a:spcPts val="0"/>
              </a:spcAft>
              <a:tabLst>
                <a:tab pos="542925" algn="l"/>
                <a:tab pos="714375" algn="l"/>
              </a:tabLst>
            </a:pPr>
            <a:r>
              <a:rPr lang="en-GB">
                <a:latin typeface="+mj-lt"/>
              </a:rPr>
              <a:t>##</a:t>
            </a:r>
          </a:p>
        </p:txBody>
      </p:sp>
      <p:sp>
        <p:nvSpPr>
          <p:cNvPr id="39" name="xFluency Modest" hidden="1">
            <a:extLst>
              <a:ext uri="{FF2B5EF4-FFF2-40B4-BE49-F238E27FC236}">
                <a16:creationId xmlns:a16="http://schemas.microsoft.com/office/drawing/2014/main" id="{BE463F98-DFD6-9EA0-1D49-F24A95DC4103}"/>
              </a:ext>
            </a:extLst>
          </p:cNvPr>
          <p:cNvSpPr txBox="1">
            <a:spLocks noChangeAspect="1"/>
          </p:cNvSpPr>
          <p:nvPr/>
        </p:nvSpPr>
        <p:spPr>
          <a:xfrm>
            <a:off x="5682000" y="1519711"/>
            <a:ext cx="828000" cy="828000"/>
          </a:xfrm>
          <a:prstGeom prst="rect">
            <a:avLst/>
          </a:prstGeom>
          <a:blipFill>
            <a:blip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 w="3175">
            <a:noFill/>
            <a:prstDash val="solid"/>
            <a:miter lim="800000"/>
          </a:ln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indent="0" algn="ctr" rtl="0" eaLnBrk="1" fontAlgn="auto" latinLnBrk="0" hangingPunct="1">
              <a:spcBef>
                <a:spcPts val="600"/>
              </a:spcBef>
              <a:spcAft>
                <a:spcPts val="0"/>
              </a:spcAft>
              <a:tabLst>
                <a:tab pos="542925" algn="l"/>
                <a:tab pos="714375" algn="l"/>
              </a:tabLst>
            </a:pPr>
            <a:r>
              <a:rPr lang="en-GB">
                <a:latin typeface="+mj-lt"/>
              </a:rPr>
              <a:t>##</a:t>
            </a:r>
          </a:p>
        </p:txBody>
      </p:sp>
      <p:sp>
        <p:nvSpPr>
          <p:cNvPr id="45" name="xFluency Low" hidden="1">
            <a:extLst>
              <a:ext uri="{FF2B5EF4-FFF2-40B4-BE49-F238E27FC236}">
                <a16:creationId xmlns:a16="http://schemas.microsoft.com/office/drawing/2014/main" id="{27FEDBE4-6DB2-BA2E-024C-19825E16B5B2}"/>
              </a:ext>
            </a:extLst>
          </p:cNvPr>
          <p:cNvSpPr txBox="1">
            <a:spLocks noChangeAspect="1"/>
          </p:cNvSpPr>
          <p:nvPr/>
        </p:nvSpPr>
        <p:spPr>
          <a:xfrm>
            <a:off x="5682000" y="1519711"/>
            <a:ext cx="828000" cy="828000"/>
          </a:xfrm>
          <a:prstGeom prst="rect">
            <a:avLst/>
          </a:prstGeom>
          <a:blipFill>
            <a:blip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w="3175">
            <a:noFill/>
            <a:prstDash val="solid"/>
            <a:miter lim="800000"/>
          </a:ln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indent="0" algn="ctr" rtl="0" eaLnBrk="1" fontAlgn="auto" latinLnBrk="0" hangingPunct="1">
              <a:spcBef>
                <a:spcPts val="600"/>
              </a:spcBef>
              <a:spcAft>
                <a:spcPts val="0"/>
              </a:spcAft>
              <a:tabLst>
                <a:tab pos="542925" algn="l"/>
                <a:tab pos="714375" algn="l"/>
              </a:tabLst>
            </a:pPr>
            <a:r>
              <a:rPr lang="en-GB">
                <a:latin typeface="+mj-lt"/>
              </a:rPr>
              <a:t>##</a:t>
            </a:r>
          </a:p>
        </p:txBody>
      </p:sp>
      <p:graphicFrame>
        <p:nvGraphicFramePr>
          <p:cNvPr id="47" name="FluencyRatingTable">
            <a:extLst>
              <a:ext uri="{FF2B5EF4-FFF2-40B4-BE49-F238E27FC236}">
                <a16:creationId xmlns:a16="http://schemas.microsoft.com/office/drawing/2014/main" id="{0E2E3EB5-9529-4225-9A42-389A0E4CA0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4326484"/>
              </p:ext>
            </p:extLst>
          </p:nvPr>
        </p:nvGraphicFramePr>
        <p:xfrm>
          <a:off x="3036000" y="2525348"/>
          <a:ext cx="6120000" cy="1188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63952">
                  <a:extLst>
                    <a:ext uri="{9D8B030D-6E8A-4147-A177-3AD203B41FA5}">
                      <a16:colId xmlns:a16="http://schemas.microsoft.com/office/drawing/2014/main" val="1850549103"/>
                    </a:ext>
                  </a:extLst>
                </a:gridCol>
                <a:gridCol w="2656048">
                  <a:extLst>
                    <a:ext uri="{9D8B030D-6E8A-4147-A177-3AD203B41FA5}">
                      <a16:colId xmlns:a16="http://schemas.microsoft.com/office/drawing/2014/main" val="509943391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pPr marL="8890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D3293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Fluency Rating:</a:t>
                      </a:r>
                      <a:endParaRPr lang="en-GB" sz="2400">
                        <a:solidFill>
                          <a:srgbClr val="339966"/>
                        </a:solidFill>
                      </a:endParaRPr>
                    </a:p>
                  </a:txBody>
                  <a:tcPr marL="0" marR="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91440" marR="0" indent="0" algn="l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b="1" kern="1200">
                          <a:solidFill>
                            <a:srgbClr val="339966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Exceptional</a:t>
                      </a:r>
                      <a:endParaRPr lang="en-GB" sz="2800" b="1">
                        <a:solidFill>
                          <a:srgbClr val="339966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30879502"/>
                  </a:ext>
                </a:extLst>
              </a:tr>
              <a:tr h="684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D3293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Measures strength of branding in the ad. 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D3293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Fluency is driven by the % of people recognising the brand by the end of ad.</a:t>
                      </a:r>
                    </a:p>
                  </a:txBody>
                  <a:tcPr marL="36000" marR="36000"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6469502"/>
                  </a:ext>
                </a:extLst>
              </a:tr>
            </a:tbl>
          </a:graphicData>
        </a:graphic>
      </p:graphicFrame>
      <p:grpSp>
        <p:nvGrpSpPr>
          <p:cNvPr id="9" name="Grouped for animation | Fluency">
            <a:extLst>
              <a:ext uri="{FF2B5EF4-FFF2-40B4-BE49-F238E27FC236}">
                <a16:creationId xmlns:a16="http://schemas.microsoft.com/office/drawing/2014/main" id="{82DCF2F6-474C-A69B-DF21-742E4508E215}"/>
              </a:ext>
            </a:extLst>
          </p:cNvPr>
          <p:cNvGrpSpPr/>
          <p:nvPr/>
        </p:nvGrpSpPr>
        <p:grpSpPr>
          <a:xfrm>
            <a:off x="2881462" y="4115542"/>
            <a:ext cx="7337004" cy="1574145"/>
            <a:chOff x="2881462" y="4115542"/>
            <a:chExt cx="7337004" cy="1574145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2F98DFEE-D1A0-318D-98BC-275F52A4D277}"/>
                </a:ext>
              </a:extLst>
            </p:cNvPr>
            <p:cNvGrpSpPr/>
            <p:nvPr/>
          </p:nvGrpSpPr>
          <p:grpSpPr>
            <a:xfrm>
              <a:off x="2881462" y="4319971"/>
              <a:ext cx="6557705" cy="477644"/>
              <a:chOff x="2881462" y="4319971"/>
              <a:chExt cx="6557705" cy="477644"/>
            </a:xfrm>
          </p:grpSpPr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E8A5CD9A-9554-4782-9071-0775EBB5C361}"/>
                  </a:ext>
                </a:extLst>
              </p:cNvPr>
              <p:cNvSpPr txBox="1"/>
              <p:nvPr/>
            </p:nvSpPr>
            <p:spPr>
              <a:xfrm>
                <a:off x="8539167" y="4319971"/>
                <a:ext cx="900000" cy="432000"/>
              </a:xfrm>
              <a:prstGeom prst="rect">
                <a:avLst/>
              </a:prstGeom>
              <a:noFill/>
              <a:ln w="3175">
                <a:noFill/>
                <a:prstDash val="solid"/>
                <a:miter lim="800000"/>
              </a:ln>
            </p:spPr>
            <p:txBody>
              <a:bodyPr vert="horz" wrap="square" lIns="72000" tIns="72000" rIns="72000" bIns="72000" rtlCol="0">
                <a:noAutofit/>
              </a:bodyPr>
              <a:lstStyle/>
              <a:p>
                <a:pPr marL="252000" indent="-269875">
                  <a:spcBef>
                    <a:spcPts val="300"/>
                  </a:spcBef>
                  <a:buClr>
                    <a:schemeClr val="tx2"/>
                  </a:buClr>
                </a:pPr>
                <a:r>
                  <a:rPr lang="en-GB" sz="1000" b="1">
                    <a:latin typeface="+mj-lt"/>
                  </a:rPr>
                  <a:t>Exceptional</a:t>
                </a:r>
              </a:p>
              <a:p>
                <a:pPr marL="252000">
                  <a:spcBef>
                    <a:spcPts val="300"/>
                  </a:spcBef>
                  <a:buClr>
                    <a:schemeClr val="tx2"/>
                  </a:buClr>
                </a:pPr>
                <a:r>
                  <a:rPr lang="en-GB" sz="1000">
                    <a:cs typeface="Arial" panose="020B0604020202020204" pitchFamily="34" charset="0"/>
                  </a:rPr>
                  <a:t>% of Ads</a:t>
                </a:r>
              </a:p>
            </p:txBody>
          </p:sp>
          <p:sp>
            <p:nvSpPr>
              <p:cNvPr id="59" name="x5 Fluency Exceptional">
                <a:extLst>
                  <a:ext uri="{FF2B5EF4-FFF2-40B4-BE49-F238E27FC236}">
                    <a16:creationId xmlns:a16="http://schemas.microsoft.com/office/drawing/2014/main" id="{6C888F59-278F-4621-D046-E7EEAA33018D}"/>
                  </a:ext>
                </a:extLst>
              </p:cNvPr>
              <p:cNvSpPr txBox="1">
                <a:spLocks noChangeAspect="1"/>
              </p:cNvSpPr>
              <p:nvPr/>
            </p:nvSpPr>
            <p:spPr>
              <a:xfrm>
                <a:off x="8127836" y="4365615"/>
                <a:ext cx="432000" cy="432000"/>
              </a:xfrm>
              <a:prstGeom prst="rect">
                <a:avLst/>
              </a:prstGeom>
              <a:blipFill>
                <a:blip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/>
                </a:stretch>
              </a:blipFill>
              <a:ln w="3175">
                <a:noFill/>
                <a:prstDash val="solid"/>
                <a:miter lim="800000"/>
              </a:ln>
            </p:spPr>
            <p:txBody>
              <a:bodyPr vert="horz" wrap="none" lIns="0" tIns="0" rIns="0" bIns="0" rtlCol="0" anchor="ctr" anchorCtr="0">
                <a:noAutofit/>
              </a:bodyPr>
              <a:lstStyle/>
              <a:p>
                <a:pPr marL="0" marR="0" indent="0" algn="ctr" rtl="0" eaLnBrk="1" fontAlgn="auto" latinLnBrk="0" hangingPunct="1">
                  <a:spcBef>
                    <a:spcPts val="600"/>
                  </a:spcBef>
                  <a:spcAft>
                    <a:spcPts val="0"/>
                  </a:spcAft>
                  <a:tabLst>
                    <a:tab pos="542925" algn="l"/>
                    <a:tab pos="714375" algn="l"/>
                  </a:tabLst>
                </a:pPr>
                <a:r>
                  <a:rPr lang="en-GB" sz="1000" b="1">
                    <a:latin typeface="+mj-lt"/>
                  </a:rPr>
                  <a:t>95</a:t>
                </a:r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A6CA42DD-0B68-494B-8374-2DC68E4BA5DA}"/>
                  </a:ext>
                </a:extLst>
              </p:cNvPr>
              <p:cNvSpPr txBox="1"/>
              <p:nvPr/>
            </p:nvSpPr>
            <p:spPr>
              <a:xfrm>
                <a:off x="7227836" y="4319971"/>
                <a:ext cx="900000" cy="432000"/>
              </a:xfrm>
              <a:prstGeom prst="rect">
                <a:avLst/>
              </a:prstGeom>
              <a:noFill/>
              <a:ln w="3175">
                <a:noFill/>
                <a:prstDash val="solid"/>
                <a:miter lim="800000"/>
              </a:ln>
            </p:spPr>
            <p:txBody>
              <a:bodyPr vert="horz" wrap="square" lIns="72000" tIns="72000" rIns="72000" bIns="72000" rtlCol="0">
                <a:noAutofit/>
              </a:bodyPr>
              <a:lstStyle/>
              <a:p>
                <a:pPr marL="252000" indent="-269875">
                  <a:spcBef>
                    <a:spcPts val="300"/>
                  </a:spcBef>
                  <a:buClr>
                    <a:schemeClr val="tx2"/>
                  </a:buClr>
                </a:pPr>
                <a:r>
                  <a:rPr lang="en-GB" sz="1000" b="1">
                    <a:latin typeface="+mj-lt"/>
                  </a:rPr>
                  <a:t>Strong</a:t>
                </a:r>
              </a:p>
              <a:p>
                <a:pPr marL="252000">
                  <a:spcBef>
                    <a:spcPts val="300"/>
                  </a:spcBef>
                  <a:buClr>
                    <a:schemeClr val="tx2"/>
                  </a:buClr>
                </a:pPr>
                <a:r>
                  <a:rPr lang="en-GB" sz="1000">
                    <a:cs typeface="Arial" panose="020B0604020202020204" pitchFamily="34" charset="0"/>
                  </a:rPr>
                  <a:t>% of Ads</a:t>
                </a:r>
              </a:p>
            </p:txBody>
          </p:sp>
          <p:sp>
            <p:nvSpPr>
              <p:cNvPr id="58" name="x4 Fluency Strong">
                <a:extLst>
                  <a:ext uri="{FF2B5EF4-FFF2-40B4-BE49-F238E27FC236}">
                    <a16:creationId xmlns:a16="http://schemas.microsoft.com/office/drawing/2014/main" id="{15BA5B61-61C5-A8C9-B64C-99479407C4D1}"/>
                  </a:ext>
                </a:extLst>
              </p:cNvPr>
              <p:cNvSpPr txBox="1">
                <a:spLocks noChangeAspect="1"/>
              </p:cNvSpPr>
              <p:nvPr/>
            </p:nvSpPr>
            <p:spPr>
              <a:xfrm>
                <a:off x="6815563" y="4365615"/>
                <a:ext cx="432000" cy="432000"/>
              </a:xfrm>
              <a:prstGeom prst="rect">
                <a:avLst/>
              </a:prstGeom>
              <a:blipFill>
                <a:blip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  <a:stretch>
                  <a:fillRect/>
                </a:stretch>
              </a:blipFill>
              <a:ln w="3175">
                <a:noFill/>
                <a:prstDash val="solid"/>
                <a:miter lim="800000"/>
              </a:ln>
            </p:spPr>
            <p:txBody>
              <a:bodyPr vert="horz" wrap="none" lIns="0" tIns="0" rIns="0" bIns="0" rtlCol="0" anchor="ctr" anchorCtr="0">
                <a:noAutofit/>
              </a:bodyPr>
              <a:lstStyle/>
              <a:p>
                <a:pPr marL="0" marR="0" indent="0" algn="ctr" rtl="0" eaLnBrk="1" fontAlgn="auto" latinLnBrk="0" hangingPunct="1">
                  <a:spcBef>
                    <a:spcPts val="600"/>
                  </a:spcBef>
                  <a:spcAft>
                    <a:spcPts val="0"/>
                  </a:spcAft>
                  <a:tabLst>
                    <a:tab pos="542925" algn="l"/>
                    <a:tab pos="714375" algn="l"/>
                  </a:tabLst>
                </a:pPr>
                <a:r>
                  <a:rPr lang="en-GB" sz="1000" b="1">
                    <a:latin typeface="+mj-lt"/>
                  </a:rPr>
                  <a:t>91</a:t>
                </a:r>
              </a:p>
            </p:txBody>
          </p:sp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10A635DE-C99B-442F-9572-7021E06B7DEF}"/>
                  </a:ext>
                </a:extLst>
              </p:cNvPr>
              <p:cNvSpPr txBox="1"/>
              <p:nvPr/>
            </p:nvSpPr>
            <p:spPr>
              <a:xfrm>
                <a:off x="5916506" y="4319971"/>
                <a:ext cx="900000" cy="432000"/>
              </a:xfrm>
              <a:prstGeom prst="rect">
                <a:avLst/>
              </a:prstGeom>
              <a:noFill/>
              <a:ln w="3175">
                <a:noFill/>
                <a:prstDash val="solid"/>
                <a:miter lim="800000"/>
              </a:ln>
            </p:spPr>
            <p:txBody>
              <a:bodyPr vert="horz" wrap="square" lIns="72000" tIns="72000" rIns="72000" bIns="72000" rtlCol="0">
                <a:noAutofit/>
              </a:bodyPr>
              <a:lstStyle/>
              <a:p>
                <a:pPr marL="252000" indent="-269875">
                  <a:spcBef>
                    <a:spcPts val="300"/>
                  </a:spcBef>
                  <a:buClr>
                    <a:schemeClr val="tx2"/>
                  </a:buClr>
                </a:pPr>
                <a:r>
                  <a:rPr lang="en-GB" sz="1000" b="1">
                    <a:latin typeface="+mj-lt"/>
                  </a:rPr>
                  <a:t>Good</a:t>
                </a:r>
              </a:p>
              <a:p>
                <a:pPr marL="252000">
                  <a:spcBef>
                    <a:spcPts val="300"/>
                  </a:spcBef>
                  <a:buClr>
                    <a:schemeClr val="tx2"/>
                  </a:buClr>
                </a:pPr>
                <a:r>
                  <a:rPr lang="en-GB" sz="1000">
                    <a:cs typeface="Arial" panose="020B0604020202020204" pitchFamily="34" charset="0"/>
                  </a:rPr>
                  <a:t>% of Ads</a:t>
                </a:r>
              </a:p>
            </p:txBody>
          </p:sp>
          <p:sp>
            <p:nvSpPr>
              <p:cNvPr id="57" name="x3 Fluency Good">
                <a:extLst>
                  <a:ext uri="{FF2B5EF4-FFF2-40B4-BE49-F238E27FC236}">
                    <a16:creationId xmlns:a16="http://schemas.microsoft.com/office/drawing/2014/main" id="{7F3249AC-DB2F-7DCF-D504-078B9CB0706E}"/>
                  </a:ext>
                </a:extLst>
              </p:cNvPr>
              <p:cNvSpPr txBox="1">
                <a:spLocks noChangeAspect="1"/>
              </p:cNvSpPr>
              <p:nvPr/>
            </p:nvSpPr>
            <p:spPr>
              <a:xfrm>
                <a:off x="5488643" y="4365615"/>
                <a:ext cx="432000" cy="432000"/>
              </a:xfrm>
              <a:prstGeom prst="rect">
                <a:avLst/>
              </a:prstGeom>
              <a:blipFill>
                <a:blip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  <a:stretch>
                  <a:fillRect/>
                </a:stretch>
              </a:blipFill>
              <a:ln w="3175">
                <a:noFill/>
                <a:prstDash val="solid"/>
                <a:miter lim="800000"/>
              </a:ln>
            </p:spPr>
            <p:txBody>
              <a:bodyPr vert="horz" wrap="none" lIns="0" tIns="0" rIns="0" bIns="0" rtlCol="0" anchor="ctr" anchorCtr="0">
                <a:noAutofit/>
              </a:bodyPr>
              <a:lstStyle/>
              <a:p>
                <a:pPr marL="0" marR="0" indent="0" algn="ctr" rtl="0" eaLnBrk="1" fontAlgn="auto" latinLnBrk="0" hangingPunct="1">
                  <a:spcBef>
                    <a:spcPts val="600"/>
                  </a:spcBef>
                  <a:spcAft>
                    <a:spcPts val="0"/>
                  </a:spcAft>
                  <a:tabLst>
                    <a:tab pos="542925" algn="l"/>
                    <a:tab pos="714375" algn="l"/>
                  </a:tabLst>
                </a:pPr>
                <a:r>
                  <a:rPr lang="en-GB" sz="1000" b="1">
                    <a:latin typeface="+mj-lt"/>
                  </a:rPr>
                  <a:t>83</a:t>
                </a:r>
              </a:p>
            </p:txBody>
          </p:sp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B8838B9F-7F81-4C50-80CF-28CC8036E21B}"/>
                  </a:ext>
                </a:extLst>
              </p:cNvPr>
              <p:cNvSpPr txBox="1"/>
              <p:nvPr/>
            </p:nvSpPr>
            <p:spPr>
              <a:xfrm>
                <a:off x="4605176" y="4319971"/>
                <a:ext cx="900000" cy="432000"/>
              </a:xfrm>
              <a:prstGeom prst="rect">
                <a:avLst/>
              </a:prstGeom>
              <a:noFill/>
              <a:ln w="3175">
                <a:noFill/>
                <a:prstDash val="solid"/>
                <a:miter lim="800000"/>
              </a:ln>
            </p:spPr>
            <p:txBody>
              <a:bodyPr vert="horz" wrap="square" lIns="72000" tIns="72000" rIns="72000" bIns="72000" rtlCol="0">
                <a:noAutofit/>
              </a:bodyPr>
              <a:lstStyle/>
              <a:p>
                <a:pPr marL="252000" indent="-269875">
                  <a:spcBef>
                    <a:spcPts val="300"/>
                  </a:spcBef>
                  <a:buClr>
                    <a:schemeClr val="tx2"/>
                  </a:buClr>
                </a:pPr>
                <a:r>
                  <a:rPr lang="en-GB" sz="1000" b="1">
                    <a:latin typeface="+mj-lt"/>
                  </a:rPr>
                  <a:t>Modest</a:t>
                </a:r>
              </a:p>
              <a:p>
                <a:pPr marL="252000">
                  <a:spcBef>
                    <a:spcPts val="300"/>
                  </a:spcBef>
                  <a:buClr>
                    <a:schemeClr val="tx2"/>
                  </a:buClr>
                </a:pPr>
                <a:r>
                  <a:rPr lang="en-GB" sz="1000">
                    <a:cs typeface="Arial" panose="020B0604020202020204" pitchFamily="34" charset="0"/>
                  </a:rPr>
                  <a:t>% of Ads</a:t>
                </a:r>
              </a:p>
            </p:txBody>
          </p:sp>
          <p:sp>
            <p:nvSpPr>
              <p:cNvPr id="56" name="x2 Fluency Modest">
                <a:extLst>
                  <a:ext uri="{FF2B5EF4-FFF2-40B4-BE49-F238E27FC236}">
                    <a16:creationId xmlns:a16="http://schemas.microsoft.com/office/drawing/2014/main" id="{2350489D-3199-2B01-F6F9-D3081A699639}"/>
                  </a:ext>
                </a:extLst>
              </p:cNvPr>
              <p:cNvSpPr txBox="1">
                <a:spLocks noChangeAspect="1"/>
              </p:cNvSpPr>
              <p:nvPr/>
            </p:nvSpPr>
            <p:spPr>
              <a:xfrm>
                <a:off x="4192829" y="4365615"/>
                <a:ext cx="432000" cy="432000"/>
              </a:xfrm>
              <a:prstGeom prst="rect">
                <a:avLst/>
              </a:prstGeom>
              <a:blipFill>
                <a:blip>
                  <a:extLst>
                    <a:ext uri="{96DAC541-7B7A-43D3-8B79-37D633B846F1}">
                      <asvg:svgBlip xmlns:asvg="http://schemas.microsoft.com/office/drawing/2016/SVG/main" r:embed="rId6"/>
                    </a:ext>
                  </a:extLst>
                </a:blip>
                <a:stretch>
                  <a:fillRect/>
                </a:stretch>
              </a:blipFill>
              <a:ln w="3175">
                <a:noFill/>
                <a:prstDash val="solid"/>
                <a:miter lim="800000"/>
              </a:ln>
            </p:spPr>
            <p:txBody>
              <a:bodyPr vert="horz" wrap="none" lIns="0" tIns="0" rIns="0" bIns="0" rtlCol="0" anchor="ctr" anchorCtr="0">
                <a:noAutofit/>
              </a:bodyPr>
              <a:lstStyle/>
              <a:p>
                <a:pPr marL="0" marR="0" indent="0" algn="ctr" rtl="0" eaLnBrk="1" fontAlgn="auto" latinLnBrk="0" hangingPunct="1">
                  <a:spcBef>
                    <a:spcPts val="600"/>
                  </a:spcBef>
                  <a:spcAft>
                    <a:spcPts val="0"/>
                  </a:spcAft>
                  <a:tabLst>
                    <a:tab pos="542925" algn="l"/>
                    <a:tab pos="714375" algn="l"/>
                  </a:tabLst>
                </a:pPr>
                <a:r>
                  <a:rPr lang="en-GB" sz="1000" b="1">
                    <a:latin typeface="+mj-lt"/>
                  </a:rPr>
                  <a:t>73</a:t>
                </a:r>
              </a:p>
            </p:txBody>
          </p:sp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63B2167E-48E9-4722-A3F7-D734BBAE3F23}"/>
                  </a:ext>
                </a:extLst>
              </p:cNvPr>
              <p:cNvSpPr txBox="1"/>
              <p:nvPr/>
            </p:nvSpPr>
            <p:spPr>
              <a:xfrm>
                <a:off x="3293846" y="4319971"/>
                <a:ext cx="900000" cy="432000"/>
              </a:xfrm>
              <a:prstGeom prst="rect">
                <a:avLst/>
              </a:prstGeom>
              <a:noFill/>
              <a:ln w="3175">
                <a:noFill/>
                <a:prstDash val="solid"/>
                <a:miter lim="800000"/>
              </a:ln>
            </p:spPr>
            <p:txBody>
              <a:bodyPr vert="horz" wrap="square" lIns="72000" tIns="72000" rIns="72000" bIns="72000" rtlCol="0">
                <a:noAutofit/>
              </a:bodyPr>
              <a:lstStyle/>
              <a:p>
                <a:pPr marL="252000" indent="-269875">
                  <a:spcBef>
                    <a:spcPts val="300"/>
                  </a:spcBef>
                  <a:buClr>
                    <a:schemeClr val="tx2"/>
                  </a:buClr>
                </a:pPr>
                <a:r>
                  <a:rPr lang="en-GB" sz="1000" b="1">
                    <a:latin typeface="+mj-lt"/>
                  </a:rPr>
                  <a:t>Low</a:t>
                </a:r>
              </a:p>
              <a:p>
                <a:pPr marL="252000">
                  <a:spcBef>
                    <a:spcPts val="300"/>
                  </a:spcBef>
                  <a:buClr>
                    <a:schemeClr val="tx2"/>
                  </a:buClr>
                </a:pPr>
                <a:r>
                  <a:rPr lang="en-GB" sz="1000">
                    <a:cs typeface="Arial" panose="020B0604020202020204" pitchFamily="34" charset="0"/>
                  </a:rPr>
                  <a:t>% of Ads</a:t>
                </a:r>
              </a:p>
            </p:txBody>
          </p:sp>
          <p:sp>
            <p:nvSpPr>
              <p:cNvPr id="55" name="x1 Fluency Low">
                <a:extLst>
                  <a:ext uri="{FF2B5EF4-FFF2-40B4-BE49-F238E27FC236}">
                    <a16:creationId xmlns:a16="http://schemas.microsoft.com/office/drawing/2014/main" id="{11EE922F-6757-EB0C-8A28-E580D6958EC8}"/>
                  </a:ext>
                </a:extLst>
              </p:cNvPr>
              <p:cNvSpPr txBox="1">
                <a:spLocks noChangeAspect="1"/>
              </p:cNvSpPr>
              <p:nvPr/>
            </p:nvSpPr>
            <p:spPr>
              <a:xfrm>
                <a:off x="2881462" y="4350573"/>
                <a:ext cx="447042" cy="447042"/>
              </a:xfrm>
              <a:prstGeom prst="rect">
                <a:avLst/>
              </a:prstGeom>
              <a:blipFill>
                <a:blip>
                  <a:extLst>
                    <a:ext uri="{96DAC541-7B7A-43D3-8B79-37D633B846F1}">
                      <asvg:svgBlip xmlns:asvg="http://schemas.microsoft.com/office/drawing/2016/SVG/main" r:embed="rId7"/>
                    </a:ext>
                  </a:extLst>
                </a:blip>
                <a:stretch>
                  <a:fillRect/>
                </a:stretch>
              </a:blipFill>
              <a:ln w="3175">
                <a:noFill/>
                <a:prstDash val="solid"/>
                <a:miter lim="800000"/>
              </a:ln>
            </p:spPr>
            <p:txBody>
              <a:bodyPr vert="horz" wrap="none" lIns="0" tIns="0" rIns="0" bIns="0" rtlCol="0" anchor="ctr" anchorCtr="0">
                <a:noAutofit/>
              </a:bodyPr>
              <a:lstStyle/>
              <a:p>
                <a:pPr marL="0" marR="0" indent="0" algn="ctr" rtl="0" eaLnBrk="1" fontAlgn="auto" latinLnBrk="0" hangingPunct="1">
                  <a:spcBef>
                    <a:spcPts val="600"/>
                  </a:spcBef>
                  <a:spcAft>
                    <a:spcPts val="0"/>
                  </a:spcAft>
                  <a:tabLst>
                    <a:tab pos="542925" algn="l"/>
                    <a:tab pos="714375" algn="l"/>
                  </a:tabLst>
                </a:pPr>
                <a:r>
                  <a:rPr lang="en-GB" sz="1000" b="1">
                    <a:latin typeface="+mj-lt"/>
                  </a:rPr>
                  <a:t>&lt;73</a:t>
                </a:r>
              </a:p>
            </p:txBody>
          </p:sp>
        </p:grpSp>
        <p:grpSp>
          <p:nvGrpSpPr>
            <p:cNvPr id="4" name="AVG SCORES">
              <a:extLst>
                <a:ext uri="{FF2B5EF4-FFF2-40B4-BE49-F238E27FC236}">
                  <a16:creationId xmlns:a16="http://schemas.microsoft.com/office/drawing/2014/main" id="{83B5CD79-B08E-9C01-C18C-64EB754792D2}"/>
                </a:ext>
              </a:extLst>
            </p:cNvPr>
            <p:cNvGrpSpPr/>
            <p:nvPr/>
          </p:nvGrpSpPr>
          <p:grpSpPr>
            <a:xfrm>
              <a:off x="4381655" y="5242645"/>
              <a:ext cx="447042" cy="447042"/>
              <a:chOff x="5961904" y="5942148"/>
              <a:chExt cx="447042" cy="447042"/>
            </a:xfrm>
          </p:grpSpPr>
          <p:sp>
            <p:nvSpPr>
              <p:cNvPr id="60" name="*5 Fluency Avg Exceptional" hidden="1">
                <a:extLst>
                  <a:ext uri="{FF2B5EF4-FFF2-40B4-BE49-F238E27FC236}">
                    <a16:creationId xmlns:a16="http://schemas.microsoft.com/office/drawing/2014/main" id="{58AB9C5B-7FD5-CC3F-0226-17513374F53C}"/>
                  </a:ext>
                </a:extLst>
              </p:cNvPr>
              <p:cNvSpPr txBox="1">
                <a:spLocks noChangeAspect="1"/>
              </p:cNvSpPr>
              <p:nvPr/>
            </p:nvSpPr>
            <p:spPr>
              <a:xfrm>
                <a:off x="5969425" y="5949669"/>
                <a:ext cx="432000" cy="432000"/>
              </a:xfrm>
              <a:prstGeom prst="rect">
                <a:avLst/>
              </a:prstGeom>
              <a:blipFill>
                <a:blip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/>
                </a:stretch>
              </a:blipFill>
              <a:ln w="3175">
                <a:noFill/>
                <a:prstDash val="solid"/>
                <a:miter lim="800000"/>
              </a:ln>
            </p:spPr>
            <p:txBody>
              <a:bodyPr vert="horz" wrap="none" lIns="0" tIns="0" rIns="0" bIns="0" rtlCol="0" anchor="ctr" anchorCtr="0">
                <a:noAutofit/>
              </a:bodyPr>
              <a:lstStyle/>
              <a:p>
                <a:pPr marL="0" marR="0" indent="0" algn="ctr" rtl="0" eaLnBrk="1" fontAlgn="auto" latinLnBrk="0" hangingPunct="1">
                  <a:spcBef>
                    <a:spcPts val="600"/>
                  </a:spcBef>
                  <a:spcAft>
                    <a:spcPts val="0"/>
                  </a:spcAft>
                  <a:tabLst>
                    <a:tab pos="542925" algn="l"/>
                    <a:tab pos="714375" algn="l"/>
                  </a:tabLst>
                </a:pPr>
                <a:r>
                  <a:rPr lang="en-GB" sz="1000" b="1">
                    <a:latin typeface="+mj-lt"/>
                  </a:rPr>
                  <a:t>##</a:t>
                </a:r>
              </a:p>
            </p:txBody>
          </p:sp>
          <p:sp>
            <p:nvSpPr>
              <p:cNvPr id="61" name="*4 Fluency Avg Strong" hidden="1">
                <a:extLst>
                  <a:ext uri="{FF2B5EF4-FFF2-40B4-BE49-F238E27FC236}">
                    <a16:creationId xmlns:a16="http://schemas.microsoft.com/office/drawing/2014/main" id="{C1609612-0DF3-817B-3E9A-AA5B53C50BAF}"/>
                  </a:ext>
                </a:extLst>
              </p:cNvPr>
              <p:cNvSpPr txBox="1">
                <a:spLocks noChangeAspect="1"/>
              </p:cNvSpPr>
              <p:nvPr/>
            </p:nvSpPr>
            <p:spPr>
              <a:xfrm>
                <a:off x="5969425" y="5949669"/>
                <a:ext cx="432000" cy="432000"/>
              </a:xfrm>
              <a:prstGeom prst="rect">
                <a:avLst/>
              </a:prstGeom>
              <a:blipFill>
                <a:blip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  <a:stretch>
                  <a:fillRect/>
                </a:stretch>
              </a:blipFill>
              <a:ln w="3175">
                <a:noFill/>
                <a:prstDash val="solid"/>
                <a:miter lim="800000"/>
              </a:ln>
            </p:spPr>
            <p:txBody>
              <a:bodyPr vert="horz" wrap="none" lIns="0" tIns="0" rIns="0" bIns="0" rtlCol="0" anchor="ctr" anchorCtr="0">
                <a:noAutofit/>
              </a:bodyPr>
              <a:lstStyle/>
              <a:p>
                <a:pPr marL="0" marR="0" indent="0" algn="ctr" rtl="0" eaLnBrk="1" fontAlgn="auto" latinLnBrk="0" hangingPunct="1">
                  <a:spcBef>
                    <a:spcPts val="600"/>
                  </a:spcBef>
                  <a:spcAft>
                    <a:spcPts val="0"/>
                  </a:spcAft>
                  <a:tabLst>
                    <a:tab pos="542925" algn="l"/>
                    <a:tab pos="714375" algn="l"/>
                  </a:tabLst>
                </a:pPr>
                <a:r>
                  <a:rPr lang="en-GB" sz="1000" b="1">
                    <a:latin typeface="+mj-lt"/>
                  </a:rPr>
                  <a:t>##</a:t>
                </a:r>
              </a:p>
            </p:txBody>
          </p:sp>
          <p:sp>
            <p:nvSpPr>
              <p:cNvPr id="62" name="*3 Fluency Avg Good">
                <a:extLst>
                  <a:ext uri="{FF2B5EF4-FFF2-40B4-BE49-F238E27FC236}">
                    <a16:creationId xmlns:a16="http://schemas.microsoft.com/office/drawing/2014/main" id="{33B9832B-8E49-87BF-D4CC-35DC2016BE84}"/>
                  </a:ext>
                </a:extLst>
              </p:cNvPr>
              <p:cNvSpPr txBox="1">
                <a:spLocks noChangeAspect="1"/>
              </p:cNvSpPr>
              <p:nvPr/>
            </p:nvSpPr>
            <p:spPr>
              <a:xfrm>
                <a:off x="5969425" y="5949669"/>
                <a:ext cx="432000" cy="432000"/>
              </a:xfrm>
              <a:prstGeom prst="rect">
                <a:avLst/>
              </a:prstGeom>
              <a:blipFill>
                <a:blip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  <a:stretch>
                  <a:fillRect/>
                </a:stretch>
              </a:blipFill>
              <a:ln w="3175">
                <a:noFill/>
                <a:prstDash val="solid"/>
                <a:miter lim="800000"/>
              </a:ln>
            </p:spPr>
            <p:txBody>
              <a:bodyPr vert="horz" wrap="none" lIns="0" tIns="0" rIns="0" bIns="0" rtlCol="0" anchor="ctr" anchorCtr="0">
                <a:noAutofit/>
              </a:bodyPr>
              <a:lstStyle/>
              <a:p>
                <a:pPr marL="0" marR="0" indent="0" algn="ctr" rtl="0" eaLnBrk="1" fontAlgn="auto" latinLnBrk="0" hangingPunct="1">
                  <a:spcBef>
                    <a:spcPts val="600"/>
                  </a:spcBef>
                  <a:spcAft>
                    <a:spcPts val="0"/>
                  </a:spcAft>
                  <a:tabLst>
                    <a:tab pos="542925" algn="l"/>
                    <a:tab pos="714375" algn="l"/>
                  </a:tabLst>
                </a:pPr>
                <a:r>
                  <a:rPr lang="en-GB" sz="1000" b="1" dirty="0">
                    <a:latin typeface="+mj-lt"/>
                  </a:rPr>
                  <a:t>84</a:t>
                </a:r>
              </a:p>
            </p:txBody>
          </p:sp>
          <p:sp>
            <p:nvSpPr>
              <p:cNvPr id="63" name="*2 Fluency Avg Modest" hidden="1">
                <a:extLst>
                  <a:ext uri="{FF2B5EF4-FFF2-40B4-BE49-F238E27FC236}">
                    <a16:creationId xmlns:a16="http://schemas.microsoft.com/office/drawing/2014/main" id="{5ADE81C9-24BF-32DA-2F07-6DFDBA77AA38}"/>
                  </a:ext>
                </a:extLst>
              </p:cNvPr>
              <p:cNvSpPr txBox="1">
                <a:spLocks noChangeAspect="1"/>
              </p:cNvSpPr>
              <p:nvPr/>
            </p:nvSpPr>
            <p:spPr>
              <a:xfrm>
                <a:off x="5969425" y="5949669"/>
                <a:ext cx="432000" cy="432000"/>
              </a:xfrm>
              <a:prstGeom prst="rect">
                <a:avLst/>
              </a:prstGeom>
              <a:blipFill>
                <a:blip>
                  <a:extLst>
                    <a:ext uri="{96DAC541-7B7A-43D3-8B79-37D633B846F1}">
                      <asvg:svgBlip xmlns:asvg="http://schemas.microsoft.com/office/drawing/2016/SVG/main" r:embed="rId6"/>
                    </a:ext>
                  </a:extLst>
                </a:blip>
                <a:stretch>
                  <a:fillRect/>
                </a:stretch>
              </a:blipFill>
              <a:ln w="3175">
                <a:noFill/>
                <a:prstDash val="solid"/>
                <a:miter lim="800000"/>
              </a:ln>
            </p:spPr>
            <p:txBody>
              <a:bodyPr vert="horz" wrap="none" lIns="0" tIns="0" rIns="0" bIns="0" rtlCol="0" anchor="ctr" anchorCtr="0">
                <a:noAutofit/>
              </a:bodyPr>
              <a:lstStyle/>
              <a:p>
                <a:pPr marL="0" marR="0" indent="0" algn="ctr" rtl="0" eaLnBrk="1" fontAlgn="auto" latinLnBrk="0" hangingPunct="1">
                  <a:spcBef>
                    <a:spcPts val="600"/>
                  </a:spcBef>
                  <a:spcAft>
                    <a:spcPts val="0"/>
                  </a:spcAft>
                  <a:tabLst>
                    <a:tab pos="542925" algn="l"/>
                    <a:tab pos="714375" algn="l"/>
                  </a:tabLst>
                </a:pPr>
                <a:r>
                  <a:rPr lang="en-GB" sz="1000" b="1">
                    <a:latin typeface="+mj-lt"/>
                  </a:rPr>
                  <a:t>##</a:t>
                </a:r>
              </a:p>
            </p:txBody>
          </p:sp>
          <p:sp>
            <p:nvSpPr>
              <p:cNvPr id="64" name="*1 Fluency Avg Low" hidden="1">
                <a:extLst>
                  <a:ext uri="{FF2B5EF4-FFF2-40B4-BE49-F238E27FC236}">
                    <a16:creationId xmlns:a16="http://schemas.microsoft.com/office/drawing/2014/main" id="{699F3F82-BA0F-DC6C-3B8C-5186C4AB4B87}"/>
                  </a:ext>
                </a:extLst>
              </p:cNvPr>
              <p:cNvSpPr txBox="1">
                <a:spLocks noChangeAspect="1"/>
              </p:cNvSpPr>
              <p:nvPr/>
            </p:nvSpPr>
            <p:spPr>
              <a:xfrm>
                <a:off x="5961904" y="5942148"/>
                <a:ext cx="447042" cy="447042"/>
              </a:xfrm>
              <a:prstGeom prst="rect">
                <a:avLst/>
              </a:prstGeom>
              <a:blipFill>
                <a:blip>
                  <a:extLst>
                    <a:ext uri="{96DAC541-7B7A-43D3-8B79-37D633B846F1}">
                      <asvg:svgBlip xmlns:asvg="http://schemas.microsoft.com/office/drawing/2016/SVG/main" r:embed="rId7"/>
                    </a:ext>
                  </a:extLst>
                </a:blip>
                <a:stretch>
                  <a:fillRect/>
                </a:stretch>
              </a:blipFill>
              <a:ln w="3175">
                <a:noFill/>
                <a:prstDash val="solid"/>
                <a:miter lim="800000"/>
              </a:ln>
            </p:spPr>
            <p:txBody>
              <a:bodyPr vert="horz" wrap="none" lIns="0" tIns="0" rIns="0" bIns="0" rtlCol="0" anchor="ctr" anchorCtr="0">
                <a:noAutofit/>
              </a:bodyPr>
              <a:lstStyle/>
              <a:p>
                <a:pPr marL="0" marR="0" indent="0" algn="ctr" rtl="0" eaLnBrk="1" fontAlgn="auto" latinLnBrk="0" hangingPunct="1">
                  <a:spcBef>
                    <a:spcPts val="600"/>
                  </a:spcBef>
                  <a:spcAft>
                    <a:spcPts val="0"/>
                  </a:spcAft>
                  <a:tabLst>
                    <a:tab pos="542925" algn="l"/>
                    <a:tab pos="714375" algn="l"/>
                  </a:tabLst>
                </a:pPr>
                <a:r>
                  <a:rPr lang="en-GB" sz="1000" b="1">
                    <a:latin typeface="+mj-lt"/>
                  </a:rPr>
                  <a:t>##</a:t>
                </a:r>
              </a:p>
            </p:txBody>
          </p:sp>
        </p:grpSp>
        <p:sp>
          <p:nvSpPr>
            <p:cNvPr id="29" name="*Market TextBox">
              <a:extLst>
                <a:ext uri="{FF2B5EF4-FFF2-40B4-BE49-F238E27FC236}">
                  <a16:creationId xmlns:a16="http://schemas.microsoft.com/office/drawing/2014/main" id="{6A876BCA-01B8-47A7-8E4C-28BF6A7CC269}"/>
                </a:ext>
              </a:extLst>
            </p:cNvPr>
            <p:cNvSpPr txBox="1"/>
            <p:nvPr/>
          </p:nvSpPr>
          <p:spPr>
            <a:xfrm>
              <a:off x="4818466" y="5312672"/>
              <a:ext cx="5400000" cy="345461"/>
            </a:xfrm>
            <a:prstGeom prst="rect">
              <a:avLst/>
            </a:prstGeom>
            <a:noFill/>
            <a:ln w="3175">
              <a:noFill/>
              <a:prstDash val="solid"/>
              <a:miter lim="800000"/>
            </a:ln>
          </p:spPr>
          <p:txBody>
            <a:bodyPr vert="horz" wrap="square" lIns="72000" tIns="72000" rIns="72000" bIns="72000" rtlCol="0" anchor="ctr">
              <a:spAutoFit/>
            </a:bodyPr>
            <a:lstStyle/>
            <a:p>
              <a:pPr>
                <a:buClr>
                  <a:schemeClr val="tx2"/>
                </a:buClr>
              </a:pPr>
              <a:r>
                <a:rPr lang="en-GB" sz="1300" dirty="0">
                  <a:solidFill>
                    <a:srgbClr val="7F7F7F"/>
                  </a:solidFill>
                </a:rPr>
                <a:t>is the average for </a:t>
              </a:r>
              <a:r>
                <a:rPr lang="en-GB" sz="1300" b="1" dirty="0">
                  <a:solidFill>
                    <a:srgbClr val="7F7F7F"/>
                  </a:solidFill>
                </a:rPr>
                <a:t>"UK Outdoor Image"</a:t>
              </a:r>
            </a:p>
          </p:txBody>
        </p:sp>
        <p:graphicFrame>
          <p:nvGraphicFramePr>
            <p:cNvPr id="30" name="*#.## % Table">
              <a:extLst>
                <a:ext uri="{FF2B5EF4-FFF2-40B4-BE49-F238E27FC236}">
                  <a16:creationId xmlns:a16="http://schemas.microsoft.com/office/drawing/2014/main" id="{F13C81D1-3460-4990-9B69-54C313C27321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550654318"/>
                </p:ext>
              </p:extLst>
            </p:nvPr>
          </p:nvGraphicFramePr>
          <p:xfrm>
            <a:off x="2883187" y="4115542"/>
            <a:ext cx="6565710" cy="972000"/>
          </p:xfrm>
          <a:graphic>
            <a:graphicData uri="http://schemas.openxmlformats.org/drawingml/2006/table">
              <a:tbl>
                <a:tblPr firstRow="1">
                  <a:tableStyleId>{2D5ABB26-0587-4C30-8999-92F81FD0307C}</a:tableStyleId>
                </a:tblPr>
                <a:tblGrid>
                  <a:gridCol w="1313142">
                    <a:extLst>
                      <a:ext uri="{9D8B030D-6E8A-4147-A177-3AD203B41FA5}">
                        <a16:colId xmlns:a16="http://schemas.microsoft.com/office/drawing/2014/main" val="3258262926"/>
                      </a:ext>
                    </a:extLst>
                  </a:gridCol>
                  <a:gridCol w="1313142">
                    <a:extLst>
                      <a:ext uri="{9D8B030D-6E8A-4147-A177-3AD203B41FA5}">
                        <a16:colId xmlns:a16="http://schemas.microsoft.com/office/drawing/2014/main" val="80115286"/>
                      </a:ext>
                    </a:extLst>
                  </a:gridCol>
                  <a:gridCol w="1313142">
                    <a:extLst>
                      <a:ext uri="{9D8B030D-6E8A-4147-A177-3AD203B41FA5}">
                        <a16:colId xmlns:a16="http://schemas.microsoft.com/office/drawing/2014/main" val="4290908618"/>
                      </a:ext>
                    </a:extLst>
                  </a:gridCol>
                  <a:gridCol w="1313142">
                    <a:extLst>
                      <a:ext uri="{9D8B030D-6E8A-4147-A177-3AD203B41FA5}">
                        <a16:colId xmlns:a16="http://schemas.microsoft.com/office/drawing/2014/main" val="172876705"/>
                      </a:ext>
                    </a:extLst>
                  </a:gridCol>
                  <a:gridCol w="1313142">
                    <a:extLst>
                      <a:ext uri="{9D8B030D-6E8A-4147-A177-3AD203B41FA5}">
                        <a16:colId xmlns:a16="http://schemas.microsoft.com/office/drawing/2014/main" val="4016745910"/>
                      </a:ext>
                    </a:extLst>
                  </a:gridCol>
                </a:tblGrid>
                <a:tr h="972000">
                  <a:tc>
                    <a:txBody>
                      <a:bodyPr/>
                      <a:lstStyle/>
                      <a:p>
                        <a:pPr marL="0" marR="0" lvl="0" indent="0" algn="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1000" b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+mn-lt"/>
                            <a:sym typeface="Wingdings"/>
                          </a:rPr>
                          <a:t>19.3</a:t>
                        </a:r>
                      </a:p>
                    </a:txBody>
                    <a:tcPr marL="36000" marR="612000" marT="108000" marB="0" anchor="ctr">
                      <a:lnL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bg1">
                            <a:lumMod val="95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bg1">
                            <a:lumMod val="95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10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292929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12.9</a:t>
                        </a:r>
                      </a:p>
                    </a:txBody>
                    <a:tcPr marL="36000" marR="612000" marT="108000" marB="0" anchor="ctr">
                      <a:lnL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bg1">
                            <a:lumMod val="95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bg1">
                            <a:lumMod val="95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10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292929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25.9</a:t>
                        </a:r>
                      </a:p>
                    </a:txBody>
                    <a:tcPr marL="36000" marR="612000" marT="108000" marB="0" anchor="ctr">
                      <a:lnL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bg1">
                            <a:lumMod val="95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bg1">
                            <a:lumMod val="95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10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292929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22.2</a:t>
                        </a:r>
                      </a:p>
                    </a:txBody>
                    <a:tcPr marL="36000" marR="612000" marT="108000" marB="0" anchor="ctr">
                      <a:lnL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bg1">
                            <a:lumMod val="95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bg1">
                            <a:lumMod val="95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10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292929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19.7</a:t>
                        </a:r>
                      </a:p>
                    </a:txBody>
                    <a:tcPr marL="36000" marR="612000" marT="108000" marB="0" anchor="ctr">
                      <a:lnL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bg1">
                            <a:lumMod val="95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bg1">
                            <a:lumMod val="95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extLst>
                    <a:ext uri="{0D108BD9-81ED-4DB2-BD59-A6C34878D82A}">
                      <a16:rowId xmlns:a16="http://schemas.microsoft.com/office/drawing/2014/main" val="2602907713"/>
                    </a:ext>
                  </a:extLst>
                </a:tr>
              </a:tbl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83522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4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4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4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4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4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4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4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4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4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4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4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4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"/>
                            </p:stCondLst>
                            <p:childTnLst>
                              <p:par>
                                <p:cTn id="3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4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4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4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7" grpId="0" animBg="1"/>
      <p:bldP spid="38" grpId="0" animBg="1"/>
      <p:bldP spid="39" grpId="0" animBg="1"/>
      <p:bldP spid="4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 hidden="1">
            <a:extLst>
              <a:ext uri="{FF2B5EF4-FFF2-40B4-BE49-F238E27FC236}">
                <a16:creationId xmlns:a16="http://schemas.microsoft.com/office/drawing/2014/main" id="{2782BD3D-6486-4355-A321-4410D809A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595086"/>
            <a:ext cx="8533448" cy="313350"/>
          </a:xfrm>
        </p:spPr>
        <p:txBody>
          <a:bodyPr/>
          <a:lstStyle/>
          <a:p>
            <a:r>
              <a:rPr lang="en-GB"/>
              <a:t>Fluency Rating</a:t>
            </a:r>
          </a:p>
        </p:txBody>
      </p:sp>
      <p:sp>
        <p:nvSpPr>
          <p:cNvPr id="36" name="xFast Exceptional">
            <a:extLst>
              <a:ext uri="{FF2B5EF4-FFF2-40B4-BE49-F238E27FC236}">
                <a16:creationId xmlns:a16="http://schemas.microsoft.com/office/drawing/2014/main" id="{A8EF7F92-6803-99C4-D055-5FB814594CF8}"/>
              </a:ext>
            </a:extLst>
          </p:cNvPr>
          <p:cNvSpPr txBox="1">
            <a:spLocks noChangeAspect="1"/>
          </p:cNvSpPr>
          <p:nvPr/>
        </p:nvSpPr>
        <p:spPr>
          <a:xfrm>
            <a:off x="5682000" y="1519711"/>
            <a:ext cx="828000" cy="828000"/>
          </a:xfrm>
          <a:prstGeom prst="rect">
            <a:avLst/>
          </a:pr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w="3175">
            <a:noFill/>
            <a:prstDash val="solid"/>
            <a:miter lim="800000"/>
          </a:ln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indent="0" algn="ctr" rtl="0" eaLnBrk="1" fontAlgn="auto" latinLnBrk="0" hangingPunct="1">
              <a:spcBef>
                <a:spcPts val="600"/>
              </a:spcBef>
              <a:spcAft>
                <a:spcPts val="0"/>
              </a:spcAft>
              <a:tabLst>
                <a:tab pos="542925" algn="l"/>
                <a:tab pos="714375" algn="l"/>
              </a:tabLst>
            </a:pPr>
            <a:r>
              <a:rPr lang="en-GB">
                <a:latin typeface="+mj-lt"/>
              </a:rPr>
              <a:t>82</a:t>
            </a:r>
          </a:p>
        </p:txBody>
      </p:sp>
      <p:sp>
        <p:nvSpPr>
          <p:cNvPr id="37" name="xFast Strong" hidden="1">
            <a:extLst>
              <a:ext uri="{FF2B5EF4-FFF2-40B4-BE49-F238E27FC236}">
                <a16:creationId xmlns:a16="http://schemas.microsoft.com/office/drawing/2014/main" id="{26468DF2-6169-AC40-37F2-5CE2B929A305}"/>
              </a:ext>
            </a:extLst>
          </p:cNvPr>
          <p:cNvSpPr txBox="1">
            <a:spLocks noChangeAspect="1"/>
          </p:cNvSpPr>
          <p:nvPr/>
        </p:nvSpPr>
        <p:spPr>
          <a:xfrm>
            <a:off x="5682000" y="1519711"/>
            <a:ext cx="828000" cy="828000"/>
          </a:xfrm>
          <a:prstGeom prst="rect">
            <a:avLst/>
          </a:pr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  <a:ln w="3175">
            <a:noFill/>
            <a:prstDash val="solid"/>
            <a:miter lim="800000"/>
          </a:ln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indent="0" algn="ctr" rtl="0" eaLnBrk="1" fontAlgn="auto" latinLnBrk="0" hangingPunct="1">
              <a:spcBef>
                <a:spcPts val="600"/>
              </a:spcBef>
              <a:spcAft>
                <a:spcPts val="0"/>
              </a:spcAft>
              <a:tabLst>
                <a:tab pos="542925" algn="l"/>
                <a:tab pos="714375" algn="l"/>
              </a:tabLst>
            </a:pPr>
            <a:r>
              <a:rPr lang="en-GB">
                <a:latin typeface="+mj-lt"/>
              </a:rPr>
              <a:t>##</a:t>
            </a:r>
          </a:p>
        </p:txBody>
      </p:sp>
      <p:sp>
        <p:nvSpPr>
          <p:cNvPr id="38" name="xFast Good" hidden="1">
            <a:extLst>
              <a:ext uri="{FF2B5EF4-FFF2-40B4-BE49-F238E27FC236}">
                <a16:creationId xmlns:a16="http://schemas.microsoft.com/office/drawing/2014/main" id="{FCC867F8-FDB2-B80D-F691-E9E339E4C974}"/>
              </a:ext>
            </a:extLst>
          </p:cNvPr>
          <p:cNvSpPr txBox="1">
            <a:spLocks noChangeAspect="1"/>
          </p:cNvSpPr>
          <p:nvPr/>
        </p:nvSpPr>
        <p:spPr>
          <a:xfrm>
            <a:off x="5682000" y="1519711"/>
            <a:ext cx="828000" cy="828000"/>
          </a:xfrm>
          <a:prstGeom prst="rect">
            <a:avLst/>
          </a:prstGeom>
          <a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w="3175">
            <a:noFill/>
            <a:prstDash val="solid"/>
            <a:miter lim="800000"/>
          </a:ln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indent="0" algn="ctr" rtl="0" eaLnBrk="1" fontAlgn="auto" latinLnBrk="0" hangingPunct="1">
              <a:spcBef>
                <a:spcPts val="600"/>
              </a:spcBef>
              <a:spcAft>
                <a:spcPts val="0"/>
              </a:spcAft>
              <a:tabLst>
                <a:tab pos="542925" algn="l"/>
                <a:tab pos="714375" algn="l"/>
              </a:tabLst>
            </a:pPr>
            <a:r>
              <a:rPr lang="en-GB">
                <a:latin typeface="+mj-lt"/>
              </a:rPr>
              <a:t>##</a:t>
            </a:r>
          </a:p>
        </p:txBody>
      </p:sp>
      <p:sp>
        <p:nvSpPr>
          <p:cNvPr id="39" name="xFast Modest" hidden="1">
            <a:extLst>
              <a:ext uri="{FF2B5EF4-FFF2-40B4-BE49-F238E27FC236}">
                <a16:creationId xmlns:a16="http://schemas.microsoft.com/office/drawing/2014/main" id="{BE463F98-DFD6-9EA0-1D49-F24A95DC4103}"/>
              </a:ext>
            </a:extLst>
          </p:cNvPr>
          <p:cNvSpPr txBox="1">
            <a:spLocks noChangeAspect="1"/>
          </p:cNvSpPr>
          <p:nvPr/>
        </p:nvSpPr>
        <p:spPr>
          <a:xfrm>
            <a:off x="5682000" y="1519711"/>
            <a:ext cx="828000" cy="828000"/>
          </a:xfrm>
          <a:prstGeom prst="rect">
            <a:avLst/>
          </a:prstGeom>
          <a:blipFill>
            <a:blip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 w="3175">
            <a:noFill/>
            <a:prstDash val="solid"/>
            <a:miter lim="800000"/>
          </a:ln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indent="0" algn="ctr" rtl="0" eaLnBrk="1" fontAlgn="auto" latinLnBrk="0" hangingPunct="1">
              <a:spcBef>
                <a:spcPts val="600"/>
              </a:spcBef>
              <a:spcAft>
                <a:spcPts val="0"/>
              </a:spcAft>
              <a:tabLst>
                <a:tab pos="542925" algn="l"/>
                <a:tab pos="714375" algn="l"/>
              </a:tabLst>
            </a:pPr>
            <a:r>
              <a:rPr lang="en-GB">
                <a:latin typeface="+mj-lt"/>
              </a:rPr>
              <a:t>##</a:t>
            </a:r>
          </a:p>
        </p:txBody>
      </p:sp>
      <p:sp>
        <p:nvSpPr>
          <p:cNvPr id="45" name="xFast Low" hidden="1">
            <a:extLst>
              <a:ext uri="{FF2B5EF4-FFF2-40B4-BE49-F238E27FC236}">
                <a16:creationId xmlns:a16="http://schemas.microsoft.com/office/drawing/2014/main" id="{27FEDBE4-6DB2-BA2E-024C-19825E16B5B2}"/>
              </a:ext>
            </a:extLst>
          </p:cNvPr>
          <p:cNvSpPr txBox="1">
            <a:spLocks noChangeAspect="1"/>
          </p:cNvSpPr>
          <p:nvPr/>
        </p:nvSpPr>
        <p:spPr>
          <a:xfrm>
            <a:off x="5682000" y="1519711"/>
            <a:ext cx="828000" cy="828000"/>
          </a:xfrm>
          <a:prstGeom prst="rect">
            <a:avLst/>
          </a:prstGeom>
          <a:blipFill>
            <a:blip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w="3175">
            <a:noFill/>
            <a:prstDash val="solid"/>
            <a:miter lim="800000"/>
          </a:ln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indent="0" algn="ctr" rtl="0" eaLnBrk="1" fontAlgn="auto" latinLnBrk="0" hangingPunct="1">
              <a:spcBef>
                <a:spcPts val="600"/>
              </a:spcBef>
              <a:spcAft>
                <a:spcPts val="0"/>
              </a:spcAft>
              <a:tabLst>
                <a:tab pos="542925" algn="l"/>
                <a:tab pos="714375" algn="l"/>
              </a:tabLst>
            </a:pPr>
            <a:r>
              <a:rPr lang="en-GB">
                <a:latin typeface="+mj-lt"/>
              </a:rPr>
              <a:t>##</a:t>
            </a:r>
          </a:p>
        </p:txBody>
      </p:sp>
      <p:graphicFrame>
        <p:nvGraphicFramePr>
          <p:cNvPr id="47" name="FluencyRatingTable">
            <a:extLst>
              <a:ext uri="{FF2B5EF4-FFF2-40B4-BE49-F238E27FC236}">
                <a16:creationId xmlns:a16="http://schemas.microsoft.com/office/drawing/2014/main" id="{0E2E3EB5-9529-4225-9A42-389A0E4CA0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537997"/>
              </p:ext>
            </p:extLst>
          </p:nvPr>
        </p:nvGraphicFramePr>
        <p:xfrm>
          <a:off x="2605873" y="2525348"/>
          <a:ext cx="6980254" cy="1188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950860">
                  <a:extLst>
                    <a:ext uri="{9D8B030D-6E8A-4147-A177-3AD203B41FA5}">
                      <a16:colId xmlns:a16="http://schemas.microsoft.com/office/drawing/2014/main" val="1850549103"/>
                    </a:ext>
                  </a:extLst>
                </a:gridCol>
                <a:gridCol w="3029394">
                  <a:extLst>
                    <a:ext uri="{9D8B030D-6E8A-4147-A177-3AD203B41FA5}">
                      <a16:colId xmlns:a16="http://schemas.microsoft.com/office/drawing/2014/main" val="509943391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pPr marL="8890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D3293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Fast Fluency Rating:</a:t>
                      </a:r>
                      <a:endParaRPr lang="en-GB" sz="2400">
                        <a:solidFill>
                          <a:srgbClr val="339966"/>
                        </a:solidFill>
                      </a:endParaRPr>
                    </a:p>
                  </a:txBody>
                  <a:tcPr marL="0" marR="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91440" marR="0" indent="0" algn="l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b="1" kern="1200">
                          <a:solidFill>
                            <a:srgbClr val="339966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Exceptional</a:t>
                      </a:r>
                      <a:endParaRPr lang="en-GB" sz="2800" b="1">
                        <a:solidFill>
                          <a:srgbClr val="339966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30879502"/>
                  </a:ext>
                </a:extLst>
              </a:tr>
              <a:tr h="684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D3293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Measures strength and speed of branding in the ad. 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D3293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Fast Fluency is driven by the % of people recognising the brand at 2 seconds</a:t>
                      </a:r>
                    </a:p>
                  </a:txBody>
                  <a:tcPr marL="36000" marR="36000"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6469502"/>
                  </a:ext>
                </a:extLst>
              </a:tr>
            </a:tbl>
          </a:graphicData>
        </a:graphic>
      </p:graphicFrame>
      <p:grpSp>
        <p:nvGrpSpPr>
          <p:cNvPr id="9" name="Grouped for animation | Fluency">
            <a:extLst>
              <a:ext uri="{FF2B5EF4-FFF2-40B4-BE49-F238E27FC236}">
                <a16:creationId xmlns:a16="http://schemas.microsoft.com/office/drawing/2014/main" id="{82DCF2F6-474C-A69B-DF21-742E4508E215}"/>
              </a:ext>
            </a:extLst>
          </p:cNvPr>
          <p:cNvGrpSpPr/>
          <p:nvPr/>
        </p:nvGrpSpPr>
        <p:grpSpPr>
          <a:xfrm>
            <a:off x="2881462" y="4115542"/>
            <a:ext cx="7337004" cy="1574145"/>
            <a:chOff x="2881462" y="4115542"/>
            <a:chExt cx="7337004" cy="1574145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2F98DFEE-D1A0-318D-98BC-275F52A4D277}"/>
                </a:ext>
              </a:extLst>
            </p:cNvPr>
            <p:cNvGrpSpPr/>
            <p:nvPr/>
          </p:nvGrpSpPr>
          <p:grpSpPr>
            <a:xfrm>
              <a:off x="2881462" y="4319971"/>
              <a:ext cx="6557705" cy="477644"/>
              <a:chOff x="2881462" y="4319971"/>
              <a:chExt cx="6557705" cy="477644"/>
            </a:xfrm>
          </p:grpSpPr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E8A5CD9A-9554-4782-9071-0775EBB5C361}"/>
                  </a:ext>
                </a:extLst>
              </p:cNvPr>
              <p:cNvSpPr txBox="1"/>
              <p:nvPr/>
            </p:nvSpPr>
            <p:spPr>
              <a:xfrm>
                <a:off x="8539167" y="4319971"/>
                <a:ext cx="900000" cy="432000"/>
              </a:xfrm>
              <a:prstGeom prst="rect">
                <a:avLst/>
              </a:prstGeom>
              <a:noFill/>
              <a:ln w="3175">
                <a:noFill/>
                <a:prstDash val="solid"/>
                <a:miter lim="800000"/>
              </a:ln>
            </p:spPr>
            <p:txBody>
              <a:bodyPr vert="horz" wrap="square" lIns="72000" tIns="72000" rIns="72000" bIns="72000" rtlCol="0">
                <a:noAutofit/>
              </a:bodyPr>
              <a:lstStyle/>
              <a:p>
                <a:pPr marL="252000" indent="-269875">
                  <a:spcBef>
                    <a:spcPts val="300"/>
                  </a:spcBef>
                  <a:buClr>
                    <a:schemeClr val="tx2"/>
                  </a:buClr>
                </a:pPr>
                <a:r>
                  <a:rPr lang="en-GB" sz="1000" b="1">
                    <a:latin typeface="+mj-lt"/>
                  </a:rPr>
                  <a:t>Exceptional</a:t>
                </a:r>
              </a:p>
              <a:p>
                <a:pPr marL="252000">
                  <a:spcBef>
                    <a:spcPts val="300"/>
                  </a:spcBef>
                  <a:buClr>
                    <a:schemeClr val="tx2"/>
                  </a:buClr>
                </a:pPr>
                <a:r>
                  <a:rPr lang="en-GB" sz="1000">
                    <a:cs typeface="Arial" panose="020B0604020202020204" pitchFamily="34" charset="0"/>
                  </a:rPr>
                  <a:t>% of Ads</a:t>
                </a:r>
              </a:p>
            </p:txBody>
          </p:sp>
          <p:sp>
            <p:nvSpPr>
              <p:cNvPr id="59" name="x5 Fast Exceptional">
                <a:extLst>
                  <a:ext uri="{FF2B5EF4-FFF2-40B4-BE49-F238E27FC236}">
                    <a16:creationId xmlns:a16="http://schemas.microsoft.com/office/drawing/2014/main" id="{6C888F59-278F-4621-D046-E7EEAA33018D}"/>
                  </a:ext>
                </a:extLst>
              </p:cNvPr>
              <p:cNvSpPr txBox="1">
                <a:spLocks noChangeAspect="1"/>
              </p:cNvSpPr>
              <p:nvPr/>
            </p:nvSpPr>
            <p:spPr>
              <a:xfrm>
                <a:off x="8127836" y="4365615"/>
                <a:ext cx="432000" cy="432000"/>
              </a:xfrm>
              <a:prstGeom prst="rect">
                <a:avLst/>
              </a:prstGeom>
              <a:blipFill>
                <a:blip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/>
                </a:stretch>
              </a:blipFill>
              <a:ln w="3175">
                <a:noFill/>
                <a:prstDash val="solid"/>
                <a:miter lim="800000"/>
              </a:ln>
            </p:spPr>
            <p:txBody>
              <a:bodyPr vert="horz" wrap="none" lIns="0" tIns="0" rIns="0" bIns="0" rtlCol="0" anchor="ctr" anchorCtr="0">
                <a:noAutofit/>
              </a:bodyPr>
              <a:lstStyle/>
              <a:p>
                <a:pPr marL="0" marR="0" indent="0" algn="ctr" rtl="0" eaLnBrk="1" fontAlgn="auto" latinLnBrk="0" hangingPunct="1">
                  <a:spcBef>
                    <a:spcPts val="600"/>
                  </a:spcBef>
                  <a:spcAft>
                    <a:spcPts val="0"/>
                  </a:spcAft>
                  <a:tabLst>
                    <a:tab pos="542925" algn="l"/>
                    <a:tab pos="714375" algn="l"/>
                  </a:tabLst>
                </a:pPr>
                <a:r>
                  <a:rPr lang="en-GB" sz="1000" b="1">
                    <a:latin typeface="+mj-lt"/>
                  </a:rPr>
                  <a:t>78</a:t>
                </a:r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A6CA42DD-0B68-494B-8374-2DC68E4BA5DA}"/>
                  </a:ext>
                </a:extLst>
              </p:cNvPr>
              <p:cNvSpPr txBox="1"/>
              <p:nvPr/>
            </p:nvSpPr>
            <p:spPr>
              <a:xfrm>
                <a:off x="7227836" y="4319971"/>
                <a:ext cx="900000" cy="432000"/>
              </a:xfrm>
              <a:prstGeom prst="rect">
                <a:avLst/>
              </a:prstGeom>
              <a:noFill/>
              <a:ln w="3175">
                <a:noFill/>
                <a:prstDash val="solid"/>
                <a:miter lim="800000"/>
              </a:ln>
            </p:spPr>
            <p:txBody>
              <a:bodyPr vert="horz" wrap="square" lIns="72000" tIns="72000" rIns="72000" bIns="72000" rtlCol="0">
                <a:noAutofit/>
              </a:bodyPr>
              <a:lstStyle/>
              <a:p>
                <a:pPr marL="252000" indent="-269875">
                  <a:spcBef>
                    <a:spcPts val="300"/>
                  </a:spcBef>
                  <a:buClr>
                    <a:schemeClr val="tx2"/>
                  </a:buClr>
                </a:pPr>
                <a:r>
                  <a:rPr lang="en-GB" sz="1000" b="1">
                    <a:latin typeface="+mj-lt"/>
                  </a:rPr>
                  <a:t>Strong</a:t>
                </a:r>
              </a:p>
              <a:p>
                <a:pPr marL="252000">
                  <a:spcBef>
                    <a:spcPts val="300"/>
                  </a:spcBef>
                  <a:buClr>
                    <a:schemeClr val="tx2"/>
                  </a:buClr>
                </a:pPr>
                <a:r>
                  <a:rPr lang="en-GB" sz="1000">
                    <a:cs typeface="Arial" panose="020B0604020202020204" pitchFamily="34" charset="0"/>
                  </a:rPr>
                  <a:t>% of Ads</a:t>
                </a:r>
              </a:p>
            </p:txBody>
          </p:sp>
          <p:sp>
            <p:nvSpPr>
              <p:cNvPr id="58" name="x4 Fast Strong">
                <a:extLst>
                  <a:ext uri="{FF2B5EF4-FFF2-40B4-BE49-F238E27FC236}">
                    <a16:creationId xmlns:a16="http://schemas.microsoft.com/office/drawing/2014/main" id="{15BA5B61-61C5-A8C9-B64C-99479407C4D1}"/>
                  </a:ext>
                </a:extLst>
              </p:cNvPr>
              <p:cNvSpPr txBox="1">
                <a:spLocks noChangeAspect="1"/>
              </p:cNvSpPr>
              <p:nvPr/>
            </p:nvSpPr>
            <p:spPr>
              <a:xfrm>
                <a:off x="6815563" y="4365615"/>
                <a:ext cx="432000" cy="432000"/>
              </a:xfrm>
              <a:prstGeom prst="rect">
                <a:avLst/>
              </a:prstGeom>
              <a:blipFill>
                <a:blip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  <a:stretch>
                  <a:fillRect/>
                </a:stretch>
              </a:blipFill>
              <a:ln w="3175">
                <a:noFill/>
                <a:prstDash val="solid"/>
                <a:miter lim="800000"/>
              </a:ln>
            </p:spPr>
            <p:txBody>
              <a:bodyPr vert="horz" wrap="none" lIns="0" tIns="0" rIns="0" bIns="0" rtlCol="0" anchor="ctr" anchorCtr="0">
                <a:noAutofit/>
              </a:bodyPr>
              <a:lstStyle/>
              <a:p>
                <a:pPr marL="0" marR="0" indent="0" algn="ctr" rtl="0" eaLnBrk="1" fontAlgn="auto" latinLnBrk="0" hangingPunct="1">
                  <a:spcBef>
                    <a:spcPts val="600"/>
                  </a:spcBef>
                  <a:spcAft>
                    <a:spcPts val="0"/>
                  </a:spcAft>
                  <a:tabLst>
                    <a:tab pos="542925" algn="l"/>
                    <a:tab pos="714375" algn="l"/>
                  </a:tabLst>
                </a:pPr>
                <a:r>
                  <a:rPr lang="en-GB" sz="1000" b="1">
                    <a:latin typeface="+mj-lt"/>
                  </a:rPr>
                  <a:t>71</a:t>
                </a:r>
              </a:p>
            </p:txBody>
          </p:sp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10A635DE-C99B-442F-9572-7021E06B7DEF}"/>
                  </a:ext>
                </a:extLst>
              </p:cNvPr>
              <p:cNvSpPr txBox="1"/>
              <p:nvPr/>
            </p:nvSpPr>
            <p:spPr>
              <a:xfrm>
                <a:off x="5916506" y="4319971"/>
                <a:ext cx="900000" cy="432000"/>
              </a:xfrm>
              <a:prstGeom prst="rect">
                <a:avLst/>
              </a:prstGeom>
              <a:noFill/>
              <a:ln w="3175">
                <a:noFill/>
                <a:prstDash val="solid"/>
                <a:miter lim="800000"/>
              </a:ln>
            </p:spPr>
            <p:txBody>
              <a:bodyPr vert="horz" wrap="square" lIns="72000" tIns="72000" rIns="72000" bIns="72000" rtlCol="0">
                <a:noAutofit/>
              </a:bodyPr>
              <a:lstStyle/>
              <a:p>
                <a:pPr marL="252000" indent="-269875">
                  <a:spcBef>
                    <a:spcPts val="300"/>
                  </a:spcBef>
                  <a:buClr>
                    <a:schemeClr val="tx2"/>
                  </a:buClr>
                </a:pPr>
                <a:r>
                  <a:rPr lang="en-GB" sz="1000" b="1">
                    <a:latin typeface="+mj-lt"/>
                  </a:rPr>
                  <a:t>Good</a:t>
                </a:r>
              </a:p>
              <a:p>
                <a:pPr marL="252000">
                  <a:spcBef>
                    <a:spcPts val="300"/>
                  </a:spcBef>
                  <a:buClr>
                    <a:schemeClr val="tx2"/>
                  </a:buClr>
                </a:pPr>
                <a:r>
                  <a:rPr lang="en-GB" sz="1000">
                    <a:cs typeface="Arial" panose="020B0604020202020204" pitchFamily="34" charset="0"/>
                  </a:rPr>
                  <a:t>% of Ads</a:t>
                </a:r>
              </a:p>
            </p:txBody>
          </p:sp>
          <p:sp>
            <p:nvSpPr>
              <p:cNvPr id="57" name="x3 Fast Good">
                <a:extLst>
                  <a:ext uri="{FF2B5EF4-FFF2-40B4-BE49-F238E27FC236}">
                    <a16:creationId xmlns:a16="http://schemas.microsoft.com/office/drawing/2014/main" id="{7F3249AC-DB2F-7DCF-D504-078B9CB0706E}"/>
                  </a:ext>
                </a:extLst>
              </p:cNvPr>
              <p:cNvSpPr txBox="1">
                <a:spLocks noChangeAspect="1"/>
              </p:cNvSpPr>
              <p:nvPr/>
            </p:nvSpPr>
            <p:spPr>
              <a:xfrm>
                <a:off x="5488643" y="4365615"/>
                <a:ext cx="432000" cy="432000"/>
              </a:xfrm>
              <a:prstGeom prst="rect">
                <a:avLst/>
              </a:prstGeom>
              <a:blipFill>
                <a:blip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  <a:stretch>
                  <a:fillRect/>
                </a:stretch>
              </a:blipFill>
              <a:ln w="3175">
                <a:noFill/>
                <a:prstDash val="solid"/>
                <a:miter lim="800000"/>
              </a:ln>
            </p:spPr>
            <p:txBody>
              <a:bodyPr vert="horz" wrap="none" lIns="0" tIns="0" rIns="0" bIns="0" rtlCol="0" anchor="ctr" anchorCtr="0">
                <a:noAutofit/>
              </a:bodyPr>
              <a:lstStyle/>
              <a:p>
                <a:pPr marL="0" marR="0" indent="0" algn="ctr" rtl="0" eaLnBrk="1" fontAlgn="auto" latinLnBrk="0" hangingPunct="1">
                  <a:spcBef>
                    <a:spcPts val="600"/>
                  </a:spcBef>
                  <a:spcAft>
                    <a:spcPts val="0"/>
                  </a:spcAft>
                  <a:tabLst>
                    <a:tab pos="542925" algn="l"/>
                    <a:tab pos="714375" algn="l"/>
                  </a:tabLst>
                </a:pPr>
                <a:r>
                  <a:rPr lang="en-GB" sz="1000" b="1">
                    <a:latin typeface="+mj-lt"/>
                  </a:rPr>
                  <a:t>59</a:t>
                </a:r>
              </a:p>
            </p:txBody>
          </p:sp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B8838B9F-7F81-4C50-80CF-28CC8036E21B}"/>
                  </a:ext>
                </a:extLst>
              </p:cNvPr>
              <p:cNvSpPr txBox="1"/>
              <p:nvPr/>
            </p:nvSpPr>
            <p:spPr>
              <a:xfrm>
                <a:off x="4605176" y="4319971"/>
                <a:ext cx="900000" cy="432000"/>
              </a:xfrm>
              <a:prstGeom prst="rect">
                <a:avLst/>
              </a:prstGeom>
              <a:noFill/>
              <a:ln w="3175">
                <a:noFill/>
                <a:prstDash val="solid"/>
                <a:miter lim="800000"/>
              </a:ln>
            </p:spPr>
            <p:txBody>
              <a:bodyPr vert="horz" wrap="square" lIns="72000" tIns="72000" rIns="72000" bIns="72000" rtlCol="0">
                <a:noAutofit/>
              </a:bodyPr>
              <a:lstStyle/>
              <a:p>
                <a:pPr marL="252000" indent="-269875">
                  <a:spcBef>
                    <a:spcPts val="300"/>
                  </a:spcBef>
                  <a:buClr>
                    <a:schemeClr val="tx2"/>
                  </a:buClr>
                </a:pPr>
                <a:r>
                  <a:rPr lang="en-GB" sz="1000" b="1">
                    <a:latin typeface="+mj-lt"/>
                  </a:rPr>
                  <a:t>Modest</a:t>
                </a:r>
              </a:p>
              <a:p>
                <a:pPr marL="252000">
                  <a:spcBef>
                    <a:spcPts val="300"/>
                  </a:spcBef>
                  <a:buClr>
                    <a:schemeClr val="tx2"/>
                  </a:buClr>
                </a:pPr>
                <a:r>
                  <a:rPr lang="en-GB" sz="1000">
                    <a:cs typeface="Arial" panose="020B0604020202020204" pitchFamily="34" charset="0"/>
                  </a:rPr>
                  <a:t>% of Ads</a:t>
                </a:r>
              </a:p>
            </p:txBody>
          </p:sp>
          <p:sp>
            <p:nvSpPr>
              <p:cNvPr id="56" name="x2 Fast Modest">
                <a:extLst>
                  <a:ext uri="{FF2B5EF4-FFF2-40B4-BE49-F238E27FC236}">
                    <a16:creationId xmlns:a16="http://schemas.microsoft.com/office/drawing/2014/main" id="{2350489D-3199-2B01-F6F9-D3081A699639}"/>
                  </a:ext>
                </a:extLst>
              </p:cNvPr>
              <p:cNvSpPr txBox="1">
                <a:spLocks noChangeAspect="1"/>
              </p:cNvSpPr>
              <p:nvPr/>
            </p:nvSpPr>
            <p:spPr>
              <a:xfrm>
                <a:off x="4192829" y="4365615"/>
                <a:ext cx="432000" cy="432000"/>
              </a:xfrm>
              <a:prstGeom prst="rect">
                <a:avLst/>
              </a:prstGeom>
              <a:blipFill>
                <a:blip>
                  <a:extLst>
                    <a:ext uri="{96DAC541-7B7A-43D3-8B79-37D633B846F1}">
                      <asvg:svgBlip xmlns:asvg="http://schemas.microsoft.com/office/drawing/2016/SVG/main" r:embed="rId6"/>
                    </a:ext>
                  </a:extLst>
                </a:blip>
                <a:stretch>
                  <a:fillRect/>
                </a:stretch>
              </a:blipFill>
              <a:ln w="3175">
                <a:noFill/>
                <a:prstDash val="solid"/>
                <a:miter lim="800000"/>
              </a:ln>
            </p:spPr>
            <p:txBody>
              <a:bodyPr vert="horz" wrap="none" lIns="0" tIns="0" rIns="0" bIns="0" rtlCol="0" anchor="ctr" anchorCtr="0">
                <a:noAutofit/>
              </a:bodyPr>
              <a:lstStyle/>
              <a:p>
                <a:pPr marL="0" marR="0" indent="0" algn="ctr" rtl="0" eaLnBrk="1" fontAlgn="auto" latinLnBrk="0" hangingPunct="1">
                  <a:spcBef>
                    <a:spcPts val="600"/>
                  </a:spcBef>
                  <a:spcAft>
                    <a:spcPts val="0"/>
                  </a:spcAft>
                  <a:tabLst>
                    <a:tab pos="542925" algn="l"/>
                    <a:tab pos="714375" algn="l"/>
                  </a:tabLst>
                </a:pPr>
                <a:r>
                  <a:rPr lang="en-GB" sz="1000" b="1">
                    <a:latin typeface="+mj-lt"/>
                  </a:rPr>
                  <a:t>44</a:t>
                </a:r>
              </a:p>
            </p:txBody>
          </p:sp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63B2167E-48E9-4722-A3F7-D734BBAE3F23}"/>
                  </a:ext>
                </a:extLst>
              </p:cNvPr>
              <p:cNvSpPr txBox="1"/>
              <p:nvPr/>
            </p:nvSpPr>
            <p:spPr>
              <a:xfrm>
                <a:off x="3293846" y="4319971"/>
                <a:ext cx="900000" cy="432000"/>
              </a:xfrm>
              <a:prstGeom prst="rect">
                <a:avLst/>
              </a:prstGeom>
              <a:noFill/>
              <a:ln w="3175">
                <a:noFill/>
                <a:prstDash val="solid"/>
                <a:miter lim="800000"/>
              </a:ln>
            </p:spPr>
            <p:txBody>
              <a:bodyPr vert="horz" wrap="square" lIns="72000" tIns="72000" rIns="72000" bIns="72000" rtlCol="0">
                <a:noAutofit/>
              </a:bodyPr>
              <a:lstStyle/>
              <a:p>
                <a:pPr marL="252000" indent="-269875">
                  <a:spcBef>
                    <a:spcPts val="300"/>
                  </a:spcBef>
                  <a:buClr>
                    <a:schemeClr val="tx2"/>
                  </a:buClr>
                </a:pPr>
                <a:r>
                  <a:rPr lang="en-GB" sz="1000" b="1">
                    <a:latin typeface="+mj-lt"/>
                  </a:rPr>
                  <a:t>Low</a:t>
                </a:r>
              </a:p>
              <a:p>
                <a:pPr marL="252000">
                  <a:spcBef>
                    <a:spcPts val="300"/>
                  </a:spcBef>
                  <a:buClr>
                    <a:schemeClr val="tx2"/>
                  </a:buClr>
                </a:pPr>
                <a:r>
                  <a:rPr lang="en-GB" sz="1000">
                    <a:cs typeface="Arial" panose="020B0604020202020204" pitchFamily="34" charset="0"/>
                  </a:rPr>
                  <a:t>% of Ads</a:t>
                </a:r>
              </a:p>
            </p:txBody>
          </p:sp>
          <p:sp>
            <p:nvSpPr>
              <p:cNvPr id="55" name="x1 Fast Low">
                <a:extLst>
                  <a:ext uri="{FF2B5EF4-FFF2-40B4-BE49-F238E27FC236}">
                    <a16:creationId xmlns:a16="http://schemas.microsoft.com/office/drawing/2014/main" id="{11EE922F-6757-EB0C-8A28-E580D6958EC8}"/>
                  </a:ext>
                </a:extLst>
              </p:cNvPr>
              <p:cNvSpPr txBox="1">
                <a:spLocks noChangeAspect="1"/>
              </p:cNvSpPr>
              <p:nvPr/>
            </p:nvSpPr>
            <p:spPr>
              <a:xfrm>
                <a:off x="2881462" y="4350573"/>
                <a:ext cx="447042" cy="447042"/>
              </a:xfrm>
              <a:prstGeom prst="rect">
                <a:avLst/>
              </a:prstGeom>
              <a:blipFill>
                <a:blip>
                  <a:extLst>
                    <a:ext uri="{96DAC541-7B7A-43D3-8B79-37D633B846F1}">
                      <asvg:svgBlip xmlns:asvg="http://schemas.microsoft.com/office/drawing/2016/SVG/main" r:embed="rId7"/>
                    </a:ext>
                  </a:extLst>
                </a:blip>
                <a:stretch>
                  <a:fillRect/>
                </a:stretch>
              </a:blipFill>
              <a:ln w="3175">
                <a:noFill/>
                <a:prstDash val="solid"/>
                <a:miter lim="800000"/>
              </a:ln>
            </p:spPr>
            <p:txBody>
              <a:bodyPr vert="horz" wrap="none" lIns="0" tIns="0" rIns="0" bIns="0" rtlCol="0" anchor="ctr" anchorCtr="0">
                <a:noAutofit/>
              </a:bodyPr>
              <a:lstStyle/>
              <a:p>
                <a:pPr marL="0" marR="0" indent="0" algn="ctr" rtl="0" eaLnBrk="1" fontAlgn="auto" latinLnBrk="0" hangingPunct="1">
                  <a:spcBef>
                    <a:spcPts val="600"/>
                  </a:spcBef>
                  <a:spcAft>
                    <a:spcPts val="0"/>
                  </a:spcAft>
                  <a:tabLst>
                    <a:tab pos="542925" algn="l"/>
                    <a:tab pos="714375" algn="l"/>
                  </a:tabLst>
                </a:pPr>
                <a:r>
                  <a:rPr lang="en-GB" sz="1000" b="1">
                    <a:latin typeface="+mj-lt"/>
                  </a:rPr>
                  <a:t>&lt;44</a:t>
                </a:r>
              </a:p>
            </p:txBody>
          </p:sp>
        </p:grpSp>
        <p:grpSp>
          <p:nvGrpSpPr>
            <p:cNvPr id="4" name="AVG SCORES">
              <a:extLst>
                <a:ext uri="{FF2B5EF4-FFF2-40B4-BE49-F238E27FC236}">
                  <a16:creationId xmlns:a16="http://schemas.microsoft.com/office/drawing/2014/main" id="{83B5CD79-B08E-9C01-C18C-64EB754792D2}"/>
                </a:ext>
              </a:extLst>
            </p:cNvPr>
            <p:cNvGrpSpPr/>
            <p:nvPr/>
          </p:nvGrpSpPr>
          <p:grpSpPr>
            <a:xfrm>
              <a:off x="4381655" y="5242645"/>
              <a:ext cx="447042" cy="447042"/>
              <a:chOff x="5961904" y="5942148"/>
              <a:chExt cx="447042" cy="447042"/>
            </a:xfrm>
          </p:grpSpPr>
          <p:sp>
            <p:nvSpPr>
              <p:cNvPr id="60" name="*5 Fast Avg Exceptional" hidden="1">
                <a:extLst>
                  <a:ext uri="{FF2B5EF4-FFF2-40B4-BE49-F238E27FC236}">
                    <a16:creationId xmlns:a16="http://schemas.microsoft.com/office/drawing/2014/main" id="{58AB9C5B-7FD5-CC3F-0226-17513374F53C}"/>
                  </a:ext>
                </a:extLst>
              </p:cNvPr>
              <p:cNvSpPr txBox="1">
                <a:spLocks noChangeAspect="1"/>
              </p:cNvSpPr>
              <p:nvPr/>
            </p:nvSpPr>
            <p:spPr>
              <a:xfrm>
                <a:off x="5969425" y="5949669"/>
                <a:ext cx="432000" cy="432000"/>
              </a:xfrm>
              <a:prstGeom prst="rect">
                <a:avLst/>
              </a:prstGeom>
              <a:blipFill>
                <a:blip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/>
                </a:stretch>
              </a:blipFill>
              <a:ln w="3175">
                <a:noFill/>
                <a:prstDash val="solid"/>
                <a:miter lim="800000"/>
              </a:ln>
            </p:spPr>
            <p:txBody>
              <a:bodyPr vert="horz" wrap="none" lIns="0" tIns="0" rIns="0" bIns="0" rtlCol="0" anchor="ctr" anchorCtr="0">
                <a:noAutofit/>
              </a:bodyPr>
              <a:lstStyle/>
              <a:p>
                <a:pPr marL="0" marR="0" indent="0" algn="ctr" rtl="0" eaLnBrk="1" fontAlgn="auto" latinLnBrk="0" hangingPunct="1">
                  <a:spcBef>
                    <a:spcPts val="600"/>
                  </a:spcBef>
                  <a:spcAft>
                    <a:spcPts val="0"/>
                  </a:spcAft>
                  <a:tabLst>
                    <a:tab pos="542925" algn="l"/>
                    <a:tab pos="714375" algn="l"/>
                  </a:tabLst>
                </a:pPr>
                <a:r>
                  <a:rPr lang="en-GB" sz="1000" b="1">
                    <a:latin typeface="+mj-lt"/>
                  </a:rPr>
                  <a:t>##</a:t>
                </a:r>
              </a:p>
            </p:txBody>
          </p:sp>
          <p:sp>
            <p:nvSpPr>
              <p:cNvPr id="61" name="*4 Fast Avg Strong" hidden="1">
                <a:extLst>
                  <a:ext uri="{FF2B5EF4-FFF2-40B4-BE49-F238E27FC236}">
                    <a16:creationId xmlns:a16="http://schemas.microsoft.com/office/drawing/2014/main" id="{C1609612-0DF3-817B-3E9A-AA5B53C50BAF}"/>
                  </a:ext>
                </a:extLst>
              </p:cNvPr>
              <p:cNvSpPr txBox="1">
                <a:spLocks noChangeAspect="1"/>
              </p:cNvSpPr>
              <p:nvPr/>
            </p:nvSpPr>
            <p:spPr>
              <a:xfrm>
                <a:off x="5969425" y="5949669"/>
                <a:ext cx="432000" cy="432000"/>
              </a:xfrm>
              <a:prstGeom prst="rect">
                <a:avLst/>
              </a:prstGeom>
              <a:blipFill>
                <a:blip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  <a:stretch>
                  <a:fillRect/>
                </a:stretch>
              </a:blipFill>
              <a:ln w="3175">
                <a:noFill/>
                <a:prstDash val="solid"/>
                <a:miter lim="800000"/>
              </a:ln>
            </p:spPr>
            <p:txBody>
              <a:bodyPr vert="horz" wrap="none" lIns="0" tIns="0" rIns="0" bIns="0" rtlCol="0" anchor="ctr" anchorCtr="0">
                <a:noAutofit/>
              </a:bodyPr>
              <a:lstStyle/>
              <a:p>
                <a:pPr marL="0" marR="0" indent="0" algn="ctr" rtl="0" eaLnBrk="1" fontAlgn="auto" latinLnBrk="0" hangingPunct="1">
                  <a:spcBef>
                    <a:spcPts val="600"/>
                  </a:spcBef>
                  <a:spcAft>
                    <a:spcPts val="0"/>
                  </a:spcAft>
                  <a:tabLst>
                    <a:tab pos="542925" algn="l"/>
                    <a:tab pos="714375" algn="l"/>
                  </a:tabLst>
                </a:pPr>
                <a:r>
                  <a:rPr lang="en-GB" sz="1000" b="1">
                    <a:latin typeface="+mj-lt"/>
                  </a:rPr>
                  <a:t>##</a:t>
                </a:r>
              </a:p>
            </p:txBody>
          </p:sp>
          <p:sp>
            <p:nvSpPr>
              <p:cNvPr id="62" name="*3 Fast Avg Good" hidden="1">
                <a:extLst>
                  <a:ext uri="{FF2B5EF4-FFF2-40B4-BE49-F238E27FC236}">
                    <a16:creationId xmlns:a16="http://schemas.microsoft.com/office/drawing/2014/main" id="{33B9832B-8E49-87BF-D4CC-35DC2016BE84}"/>
                  </a:ext>
                </a:extLst>
              </p:cNvPr>
              <p:cNvSpPr txBox="1">
                <a:spLocks noChangeAspect="1"/>
              </p:cNvSpPr>
              <p:nvPr/>
            </p:nvSpPr>
            <p:spPr>
              <a:xfrm>
                <a:off x="5969425" y="5949669"/>
                <a:ext cx="432000" cy="432000"/>
              </a:xfrm>
              <a:prstGeom prst="rect">
                <a:avLst/>
              </a:prstGeom>
              <a:blipFill>
                <a:blip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  <a:stretch>
                  <a:fillRect/>
                </a:stretch>
              </a:blipFill>
              <a:ln w="3175">
                <a:noFill/>
                <a:prstDash val="solid"/>
                <a:miter lim="800000"/>
              </a:ln>
            </p:spPr>
            <p:txBody>
              <a:bodyPr vert="horz" wrap="none" lIns="0" tIns="0" rIns="0" bIns="0" rtlCol="0" anchor="ctr" anchorCtr="0">
                <a:noAutofit/>
              </a:bodyPr>
              <a:lstStyle/>
              <a:p>
                <a:pPr marL="0" marR="0" indent="0" algn="ctr" rtl="0" eaLnBrk="1" fontAlgn="auto" latinLnBrk="0" hangingPunct="1">
                  <a:spcBef>
                    <a:spcPts val="600"/>
                  </a:spcBef>
                  <a:spcAft>
                    <a:spcPts val="0"/>
                  </a:spcAft>
                  <a:tabLst>
                    <a:tab pos="542925" algn="l"/>
                    <a:tab pos="714375" algn="l"/>
                  </a:tabLst>
                </a:pPr>
                <a:r>
                  <a:rPr lang="en-GB" sz="1000" b="1">
                    <a:latin typeface="+mj-lt"/>
                  </a:rPr>
                  <a:t>##</a:t>
                </a:r>
              </a:p>
            </p:txBody>
          </p:sp>
          <p:sp>
            <p:nvSpPr>
              <p:cNvPr id="63" name="*2 Fast Avg Modest">
                <a:extLst>
                  <a:ext uri="{FF2B5EF4-FFF2-40B4-BE49-F238E27FC236}">
                    <a16:creationId xmlns:a16="http://schemas.microsoft.com/office/drawing/2014/main" id="{5ADE81C9-24BF-32DA-2F07-6DFDBA77AA38}"/>
                  </a:ext>
                </a:extLst>
              </p:cNvPr>
              <p:cNvSpPr txBox="1">
                <a:spLocks noChangeAspect="1"/>
              </p:cNvSpPr>
              <p:nvPr/>
            </p:nvSpPr>
            <p:spPr>
              <a:xfrm>
                <a:off x="5969425" y="5949669"/>
                <a:ext cx="432000" cy="432000"/>
              </a:xfrm>
              <a:prstGeom prst="rect">
                <a:avLst/>
              </a:prstGeom>
              <a:blipFill>
                <a:blip>
                  <a:extLst>
                    <a:ext uri="{96DAC541-7B7A-43D3-8B79-37D633B846F1}">
                      <asvg:svgBlip xmlns:asvg="http://schemas.microsoft.com/office/drawing/2016/SVG/main" r:embed="rId6"/>
                    </a:ext>
                  </a:extLst>
                </a:blip>
                <a:stretch>
                  <a:fillRect/>
                </a:stretch>
              </a:blipFill>
              <a:ln w="3175">
                <a:noFill/>
                <a:prstDash val="solid"/>
                <a:miter lim="800000"/>
              </a:ln>
            </p:spPr>
            <p:txBody>
              <a:bodyPr vert="horz" wrap="none" lIns="0" tIns="0" rIns="0" bIns="0" rtlCol="0" anchor="ctr" anchorCtr="0">
                <a:noAutofit/>
              </a:bodyPr>
              <a:lstStyle/>
              <a:p>
                <a:pPr marL="0" marR="0" indent="0" algn="ctr" rtl="0" eaLnBrk="1" fontAlgn="auto" latinLnBrk="0" hangingPunct="1">
                  <a:spcBef>
                    <a:spcPts val="600"/>
                  </a:spcBef>
                  <a:spcAft>
                    <a:spcPts val="0"/>
                  </a:spcAft>
                  <a:tabLst>
                    <a:tab pos="542925" algn="l"/>
                    <a:tab pos="714375" algn="l"/>
                  </a:tabLst>
                </a:pPr>
                <a:r>
                  <a:rPr lang="en-GB" sz="1000" b="1" dirty="0">
                    <a:latin typeface="+mj-lt"/>
                  </a:rPr>
                  <a:t>58</a:t>
                </a:r>
              </a:p>
            </p:txBody>
          </p:sp>
          <p:sp>
            <p:nvSpPr>
              <p:cNvPr id="64" name="*1 Fast Avg Low" hidden="1">
                <a:extLst>
                  <a:ext uri="{FF2B5EF4-FFF2-40B4-BE49-F238E27FC236}">
                    <a16:creationId xmlns:a16="http://schemas.microsoft.com/office/drawing/2014/main" id="{699F3F82-BA0F-DC6C-3B8C-5186C4AB4B87}"/>
                  </a:ext>
                </a:extLst>
              </p:cNvPr>
              <p:cNvSpPr txBox="1">
                <a:spLocks noChangeAspect="1"/>
              </p:cNvSpPr>
              <p:nvPr/>
            </p:nvSpPr>
            <p:spPr>
              <a:xfrm>
                <a:off x="5961904" y="5942148"/>
                <a:ext cx="447042" cy="447042"/>
              </a:xfrm>
              <a:prstGeom prst="rect">
                <a:avLst/>
              </a:prstGeom>
              <a:blipFill>
                <a:blip>
                  <a:extLst>
                    <a:ext uri="{96DAC541-7B7A-43D3-8B79-37D633B846F1}">
                      <asvg:svgBlip xmlns:asvg="http://schemas.microsoft.com/office/drawing/2016/SVG/main" r:embed="rId7"/>
                    </a:ext>
                  </a:extLst>
                </a:blip>
                <a:stretch>
                  <a:fillRect/>
                </a:stretch>
              </a:blipFill>
              <a:ln w="3175">
                <a:noFill/>
                <a:prstDash val="solid"/>
                <a:miter lim="800000"/>
              </a:ln>
            </p:spPr>
            <p:txBody>
              <a:bodyPr vert="horz" wrap="none" lIns="0" tIns="0" rIns="0" bIns="0" rtlCol="0" anchor="ctr" anchorCtr="0">
                <a:noAutofit/>
              </a:bodyPr>
              <a:lstStyle/>
              <a:p>
                <a:pPr marL="0" marR="0" indent="0" algn="ctr" rtl="0" eaLnBrk="1" fontAlgn="auto" latinLnBrk="0" hangingPunct="1">
                  <a:spcBef>
                    <a:spcPts val="600"/>
                  </a:spcBef>
                  <a:spcAft>
                    <a:spcPts val="0"/>
                  </a:spcAft>
                  <a:tabLst>
                    <a:tab pos="542925" algn="l"/>
                    <a:tab pos="714375" algn="l"/>
                  </a:tabLst>
                </a:pPr>
                <a:r>
                  <a:rPr lang="en-GB" sz="1000" b="1">
                    <a:latin typeface="+mj-lt"/>
                  </a:rPr>
                  <a:t>##</a:t>
                </a:r>
              </a:p>
            </p:txBody>
          </p:sp>
        </p:grpSp>
        <p:sp>
          <p:nvSpPr>
            <p:cNvPr id="29" name="*Market TextBox">
              <a:extLst>
                <a:ext uri="{FF2B5EF4-FFF2-40B4-BE49-F238E27FC236}">
                  <a16:creationId xmlns:a16="http://schemas.microsoft.com/office/drawing/2014/main" id="{6A876BCA-01B8-47A7-8E4C-28BF6A7CC269}"/>
                </a:ext>
              </a:extLst>
            </p:cNvPr>
            <p:cNvSpPr txBox="1"/>
            <p:nvPr/>
          </p:nvSpPr>
          <p:spPr>
            <a:xfrm>
              <a:off x="4818466" y="5312672"/>
              <a:ext cx="5400000" cy="345461"/>
            </a:xfrm>
            <a:prstGeom prst="rect">
              <a:avLst/>
            </a:prstGeom>
            <a:noFill/>
            <a:ln w="3175">
              <a:noFill/>
              <a:prstDash val="solid"/>
              <a:miter lim="800000"/>
            </a:ln>
          </p:spPr>
          <p:txBody>
            <a:bodyPr vert="horz" wrap="square" lIns="72000" tIns="72000" rIns="72000" bIns="72000" rtlCol="0" anchor="ctr">
              <a:spAutoFit/>
            </a:bodyPr>
            <a:lstStyle/>
            <a:p>
              <a:pPr>
                <a:buClr>
                  <a:schemeClr val="tx2"/>
                </a:buClr>
              </a:pPr>
              <a:r>
                <a:rPr lang="en-GB" sz="1300" dirty="0">
                  <a:solidFill>
                    <a:srgbClr val="7F7F7F"/>
                  </a:solidFill>
                </a:rPr>
                <a:t>is the average for </a:t>
              </a:r>
              <a:r>
                <a:rPr lang="en-GB" sz="1300" b="1" dirty="0">
                  <a:solidFill>
                    <a:srgbClr val="7F7F7F"/>
                  </a:solidFill>
                </a:rPr>
                <a:t>"UK Outdoor Image"</a:t>
              </a:r>
            </a:p>
          </p:txBody>
        </p:sp>
        <p:graphicFrame>
          <p:nvGraphicFramePr>
            <p:cNvPr id="30" name="*#.## % Table">
              <a:extLst>
                <a:ext uri="{FF2B5EF4-FFF2-40B4-BE49-F238E27FC236}">
                  <a16:creationId xmlns:a16="http://schemas.microsoft.com/office/drawing/2014/main" id="{F13C81D1-3460-4990-9B69-54C313C27321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4262907480"/>
                </p:ext>
              </p:extLst>
            </p:nvPr>
          </p:nvGraphicFramePr>
          <p:xfrm>
            <a:off x="2883187" y="4115542"/>
            <a:ext cx="6565710" cy="972000"/>
          </p:xfrm>
          <a:graphic>
            <a:graphicData uri="http://schemas.openxmlformats.org/drawingml/2006/table">
              <a:tbl>
                <a:tblPr firstRow="1">
                  <a:tableStyleId>{2D5ABB26-0587-4C30-8999-92F81FD0307C}</a:tableStyleId>
                </a:tblPr>
                <a:tblGrid>
                  <a:gridCol w="1313142">
                    <a:extLst>
                      <a:ext uri="{9D8B030D-6E8A-4147-A177-3AD203B41FA5}">
                        <a16:colId xmlns:a16="http://schemas.microsoft.com/office/drawing/2014/main" val="3258262926"/>
                      </a:ext>
                    </a:extLst>
                  </a:gridCol>
                  <a:gridCol w="1313142">
                    <a:extLst>
                      <a:ext uri="{9D8B030D-6E8A-4147-A177-3AD203B41FA5}">
                        <a16:colId xmlns:a16="http://schemas.microsoft.com/office/drawing/2014/main" val="80115286"/>
                      </a:ext>
                    </a:extLst>
                  </a:gridCol>
                  <a:gridCol w="1313142">
                    <a:extLst>
                      <a:ext uri="{9D8B030D-6E8A-4147-A177-3AD203B41FA5}">
                        <a16:colId xmlns:a16="http://schemas.microsoft.com/office/drawing/2014/main" val="4290908618"/>
                      </a:ext>
                    </a:extLst>
                  </a:gridCol>
                  <a:gridCol w="1313142">
                    <a:extLst>
                      <a:ext uri="{9D8B030D-6E8A-4147-A177-3AD203B41FA5}">
                        <a16:colId xmlns:a16="http://schemas.microsoft.com/office/drawing/2014/main" val="172876705"/>
                      </a:ext>
                    </a:extLst>
                  </a:gridCol>
                  <a:gridCol w="1313142">
                    <a:extLst>
                      <a:ext uri="{9D8B030D-6E8A-4147-A177-3AD203B41FA5}">
                        <a16:colId xmlns:a16="http://schemas.microsoft.com/office/drawing/2014/main" val="4016745910"/>
                      </a:ext>
                    </a:extLst>
                  </a:gridCol>
                </a:tblGrid>
                <a:tr h="972000">
                  <a:tc>
                    <a:txBody>
                      <a:bodyPr/>
                      <a:lstStyle/>
                      <a:p>
                        <a:pPr marL="0" marR="0" lvl="0" indent="0" algn="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1000" b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+mn-lt"/>
                            <a:sym typeface="Wingdings"/>
                          </a:rPr>
                          <a:t>25.3</a:t>
                        </a:r>
                      </a:p>
                    </a:txBody>
                    <a:tcPr marL="36000" marR="612000" marT="108000" marB="0" anchor="ctr">
                      <a:lnL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bg1">
                            <a:lumMod val="95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bg1">
                            <a:lumMod val="95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10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292929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22.1</a:t>
                        </a:r>
                      </a:p>
                    </a:txBody>
                    <a:tcPr marL="36000" marR="612000" marT="108000" marB="0" anchor="ctr">
                      <a:lnL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bg1">
                            <a:lumMod val="95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bg1">
                            <a:lumMod val="95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10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292929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20.0</a:t>
                        </a:r>
                      </a:p>
                    </a:txBody>
                    <a:tcPr marL="36000" marR="612000" marT="108000" marB="0" anchor="ctr">
                      <a:lnL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bg1">
                            <a:lumMod val="95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bg1">
                            <a:lumMod val="95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10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292929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13.2</a:t>
                        </a:r>
                      </a:p>
                    </a:txBody>
                    <a:tcPr marL="36000" marR="612000" marT="108000" marB="0" anchor="ctr">
                      <a:lnL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bg1">
                            <a:lumMod val="95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bg1">
                            <a:lumMod val="95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GB" sz="10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292929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19.4</a:t>
                        </a:r>
                      </a:p>
                    </a:txBody>
                    <a:tcPr marL="36000" marR="612000" marT="108000" marB="0" anchor="ctr">
                      <a:lnL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bg1">
                            <a:lumMod val="95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bg1">
                            <a:lumMod val="95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extLst>
                    <a:ext uri="{0D108BD9-81ED-4DB2-BD59-A6C34878D82A}">
                      <a16:rowId xmlns:a16="http://schemas.microsoft.com/office/drawing/2014/main" val="2602907713"/>
                    </a:ext>
                  </a:extLst>
                </a:tr>
              </a:tbl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544317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4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4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4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4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4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4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4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4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4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4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4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4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"/>
                            </p:stCondLst>
                            <p:childTnLst>
                              <p:par>
                                <p:cTn id="3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4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4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4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7" grpId="0" animBg="1"/>
      <p:bldP spid="38" grpId="0" animBg="1"/>
      <p:bldP spid="39" grpId="0" animBg="1"/>
      <p:bldP spid="4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71B7A12C-C28A-0C9B-A334-E64ECFCED0A4}"/>
              </a:ext>
            </a:extLst>
          </p:cNvPr>
          <p:cNvSpPr/>
          <p:nvPr/>
        </p:nvSpPr>
        <p:spPr bwMode="hidden">
          <a:xfrm>
            <a:off x="947738" y="1888332"/>
            <a:ext cx="5168687" cy="3438153"/>
          </a:xfrm>
          <a:prstGeom prst="rect">
            <a:avLst/>
          </a:prstGeom>
          <a:solidFill>
            <a:srgbClr val="000000"/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err="1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CFD650A-C2DC-9225-3AC1-1EF5C67DC3D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hidden">
          <a:xfrm>
            <a:off x="6155785" y="1899174"/>
            <a:ext cx="5880679" cy="3427311"/>
          </a:xfrm>
          <a:prstGeom prst="rect">
            <a:avLst/>
          </a:prstGeom>
          <a:solidFill>
            <a:srgbClr val="000000"/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err="1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64766F6-347E-47CE-BD4F-9F9F8794F074}"/>
              </a:ext>
            </a:extLst>
          </p:cNvPr>
          <p:cNvSpPr txBox="1"/>
          <p:nvPr/>
        </p:nvSpPr>
        <p:spPr>
          <a:xfrm>
            <a:off x="7677847" y="5420873"/>
            <a:ext cx="2683766" cy="391628"/>
          </a:xfrm>
          <a:prstGeom prst="rect">
            <a:avLst/>
          </a:prstGeom>
          <a:noFill/>
          <a:ln w="3175">
            <a:noFill/>
            <a:prstDash val="solid"/>
            <a:miter lim="800000"/>
          </a:ln>
        </p:spPr>
        <p:txBody>
          <a:bodyPr vert="horz" wrap="square" lIns="72000" tIns="72000" rIns="72000" bIns="7200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EAEAEA"/>
              </a:buClr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srgbClr val="ED3293"/>
                </a:solidFill>
                <a:effectLst/>
                <a:uLnTx/>
                <a:uFillTx/>
                <a:ea typeface="+mn-ea"/>
                <a:cs typeface="+mn-cs"/>
              </a:rPr>
              <a:t>*</a:t>
            </a: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ea typeface="+mn-ea"/>
                <a:cs typeface="+mn-cs"/>
              </a:rPr>
              <a:t>The average amount of time attention was focused on the static ad. Shows level of engagement or interest.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9E034F7-6EBC-465D-A1DF-1023DF934338}"/>
              </a:ext>
            </a:extLst>
          </p:cNvPr>
          <p:cNvSpPr txBox="1"/>
          <p:nvPr/>
        </p:nvSpPr>
        <p:spPr>
          <a:xfrm>
            <a:off x="6920754" y="1357899"/>
            <a:ext cx="4317694" cy="541275"/>
          </a:xfrm>
          <a:prstGeom prst="rect">
            <a:avLst/>
          </a:prstGeom>
          <a:noFill/>
          <a:ln w="3175">
            <a:noFill/>
            <a:prstDash val="solid"/>
            <a:miter lim="800000"/>
          </a:ln>
        </p:spPr>
        <p:txBody>
          <a:bodyPr vert="horz" wrap="square" lIns="72000" tIns="72000" rIns="72000" bIns="14400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Attention</a:t>
            </a:r>
            <a:endParaRPr kumimoji="0" lang="en-GB" sz="1200" b="1" i="0" u="none" strike="noStrike" kern="1200" cap="none" spc="0" normalizeH="0" baseline="30000" noProof="0">
              <a:ln>
                <a:noFill/>
              </a:ln>
              <a:solidFill>
                <a:srgbClr val="FFFFFF">
                  <a:lumMod val="95000"/>
                </a:srgbClr>
              </a:solidFill>
              <a:effectLst/>
              <a:highlight>
                <a:srgbClr val="FF0000"/>
              </a:highlight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ea typeface="+mn-ea"/>
                <a:cs typeface="+mn-cs"/>
              </a:rPr>
              <a:t>Attention shows the proportion of people still viewing the ad (not skipped) at each second.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8333BD4-471F-4987-A989-C2AD8BFC5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typeface="+mj-ea"/>
                <a:cs typeface="Arial" panose="020B0604020202020204" pitchFamily="34" charset="0"/>
              </a:rPr>
              <a:t>Second-by-second </a:t>
            </a:r>
            <a:r>
              <a:rPr kumimoji="0" lang="en-GB" sz="2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Arial" panose="020B0604020202020204" pitchFamily="34" charset="0"/>
              </a:rPr>
              <a:t>Response</a:t>
            </a:r>
            <a:endParaRPr lang="en-GB" b="1">
              <a:latin typeface="+mj-lt"/>
            </a:endParaRP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FF512EB8-67A6-9AC2-BBB7-7E78FD605BA2}"/>
              </a:ext>
            </a:extLst>
          </p:cNvPr>
          <p:cNvGrpSpPr/>
          <p:nvPr/>
        </p:nvGrpSpPr>
        <p:grpSpPr>
          <a:xfrm>
            <a:off x="8504542" y="4573918"/>
            <a:ext cx="1455181" cy="607500"/>
            <a:chOff x="8504542" y="4616450"/>
            <a:chExt cx="1455181" cy="607500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C55435E0-8DB4-9D75-BB4D-D1A827C95E92}"/>
                </a:ext>
              </a:extLst>
            </p:cNvPr>
            <p:cNvSpPr txBox="1"/>
            <p:nvPr/>
          </p:nvSpPr>
          <p:spPr>
            <a:xfrm>
              <a:off x="9044542" y="4825924"/>
              <a:ext cx="915181" cy="24622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ea typeface="Calibri" panose="020F0502020204030204" pitchFamily="34" charset="0"/>
                  <a:cs typeface="+mn-cs"/>
                </a:rPr>
                <a:t>Dwell Time</a:t>
              </a:r>
              <a:r>
                <a:rPr kumimoji="0" lang="en-US" sz="1000" b="0" i="0" u="none" strike="noStrike" kern="1200" cap="none" spc="0" normalizeH="0" baseline="0" noProof="0">
                  <a:ln>
                    <a:noFill/>
                  </a:ln>
                  <a:solidFill>
                    <a:srgbClr val="ED3293"/>
                  </a:solidFill>
                  <a:effectLst/>
                  <a:uLnTx/>
                  <a:uFillTx/>
                  <a:ea typeface="Calibri" panose="020F0502020204030204" pitchFamily="34" charset="0"/>
                  <a:cs typeface="+mn-cs"/>
                </a:rPr>
                <a:t>*</a:t>
              </a:r>
            </a:p>
          </p:txBody>
        </p:sp>
        <p:sp>
          <p:nvSpPr>
            <p:cNvPr id="36" name="DwellTime">
              <a:extLst>
                <a:ext uri="{FF2B5EF4-FFF2-40B4-BE49-F238E27FC236}">
                  <a16:creationId xmlns:a16="http://schemas.microsoft.com/office/drawing/2014/main" id="{DBF73D59-DC74-346E-4A7B-2B4E55E8E694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8504542" y="4616450"/>
              <a:ext cx="540000" cy="607500"/>
            </a:xfrm>
            <a:prstGeom prst="rect">
              <a:avLst/>
            </a:prstGeom>
            <a:blipFill>
              <a:blip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  <a:ln w="3175">
              <a:noFill/>
              <a:prstDash val="solid"/>
              <a:miter lim="800000"/>
            </a:ln>
          </p:spPr>
          <p:txBody>
            <a:bodyPr vert="horz" wrap="none" lIns="36000" tIns="144000" rIns="36000" bIns="36000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ts val="0"/>
                </a:spcAft>
                <a:buClr>
                  <a:srgbClr val="EAEAEA"/>
                </a:buClr>
                <a:buSzTx/>
                <a:buFontTx/>
                <a:buNone/>
                <a:tabLst/>
                <a:defRPr/>
              </a:pPr>
              <a:r>
                <a:rPr kumimoji="0" lang="en-GB" sz="1400" b="1" i="0" u="none" strike="noStrike" kern="1200" cap="none" spc="0" normalizeH="0" baseline="0" noProof="0">
                  <a:ln>
                    <a:noFill/>
                  </a:ln>
                  <a:solidFill>
                    <a:srgbClr val="FAFAFA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  <a:t>07s</a:t>
              </a:r>
            </a:p>
          </p:txBody>
        </p:sp>
      </p:grpSp>
      <p:graphicFrame>
        <p:nvGraphicFramePr>
          <p:cNvPr id="15" name="DwellChart">
            <a:extLst>
              <a:ext uri="{FF2B5EF4-FFF2-40B4-BE49-F238E27FC236}">
                <a16:creationId xmlns:a16="http://schemas.microsoft.com/office/drawing/2014/main" id="{5DC5012A-0F72-EAB5-2951-B52785E44EC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61662218"/>
              </p:ext>
            </p:extLst>
          </p:nvPr>
        </p:nvGraphicFramePr>
        <p:xfrm>
          <a:off x="6106900" y="1953656"/>
          <a:ext cx="5976051" cy="26986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5" name="StaticStim">
            <a:extLst>
              <a:ext uri="{FF2B5EF4-FFF2-40B4-BE49-F238E27FC236}">
                <a16:creationId xmlns:a16="http://schemas.microsoft.com/office/drawing/2014/main" id="{78BA347B-9036-7A94-B052-65BFAD7030A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2025" y="2077058"/>
            <a:ext cx="1720113" cy="30607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9667930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5" grpId="0" uiExpand="1">
        <p:bldSub>
          <a:bldChart bld="series" animBg="0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E08F348-648F-CF14-F1B7-791F99DA7D1A}"/>
              </a:ext>
            </a:extLst>
          </p:cNvPr>
          <p:cNvGraphicFramePr>
            <a:graphicFrameLocks noGrp="1"/>
          </p:cNvGraphicFramePr>
          <p:nvPr/>
        </p:nvGraphicFramePr>
        <p:xfrm>
          <a:off x="1889713" y="1355948"/>
          <a:ext cx="1800000" cy="89736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800000">
                  <a:extLst>
                    <a:ext uri="{9D8B030D-6E8A-4147-A177-3AD203B41FA5}">
                      <a16:colId xmlns:a16="http://schemas.microsoft.com/office/drawing/2014/main" val="3243811291"/>
                    </a:ext>
                  </a:extLst>
                </a:gridCol>
              </a:tblGrid>
              <a:tr h="16667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7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Overall emotional intensity of all (non-neutral) emotions felt, scale from 0-3</a:t>
                      </a:r>
                    </a:p>
                  </a:txBody>
                  <a:tcPr marL="36000" marR="36000" marT="36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0000"/>
                        <a:lumOff val="1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7564115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Your Ad’s Intensity Score</a:t>
                      </a:r>
                    </a:p>
                  </a:txBody>
                  <a:tcPr marL="36000" marR="3600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0000"/>
                        <a:lumOff val="1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0360483"/>
                  </a:ext>
                </a:extLst>
              </a:tr>
            </a:tbl>
          </a:graphicData>
        </a:graphic>
      </p:graphicFrame>
      <p:grpSp>
        <p:nvGrpSpPr>
          <p:cNvPr id="18" name="Bubbles">
            <a:extLst>
              <a:ext uri="{FF2B5EF4-FFF2-40B4-BE49-F238E27FC236}">
                <a16:creationId xmlns:a16="http://schemas.microsoft.com/office/drawing/2014/main" id="{BFF25A73-ABAA-9F26-F6D6-7459A2792DD4}"/>
              </a:ext>
            </a:extLst>
          </p:cNvPr>
          <p:cNvGrpSpPr/>
          <p:nvPr/>
        </p:nvGrpSpPr>
        <p:grpSpPr>
          <a:xfrm>
            <a:off x="6026499" y="1307356"/>
            <a:ext cx="3941635" cy="4430776"/>
            <a:chOff x="6026499" y="1307356"/>
            <a:chExt cx="3941635" cy="4430776"/>
          </a:xfrm>
        </p:grpSpPr>
        <p:sp>
          <p:nvSpPr>
            <p:cNvPr id="22" name="Speech Bubble: Surprise">
              <a:extLst>
                <a:ext uri="{FF2B5EF4-FFF2-40B4-BE49-F238E27FC236}">
                  <a16:creationId xmlns:a16="http://schemas.microsoft.com/office/drawing/2014/main" id="{634AF215-2E8B-4B9D-986B-93A0DE8C98A6}"/>
                </a:ext>
              </a:extLst>
            </p:cNvPr>
            <p:cNvSpPr/>
            <p:nvPr/>
          </p:nvSpPr>
          <p:spPr bwMode="gray">
            <a:xfrm>
              <a:off x="6026499" y="5057094"/>
              <a:ext cx="2966305" cy="681038"/>
            </a:xfrm>
            <a:prstGeom prst="wedgeRoundRectCallout">
              <a:avLst>
                <a:gd name="adj1" fmla="val -51933"/>
                <a:gd name="adj2" fmla="val -39515"/>
                <a:gd name="adj3" fmla="val 16667"/>
              </a:avLst>
            </a:prstGeom>
            <a:solidFill>
              <a:srgbClr val="008000"/>
            </a:solidFill>
            <a:ln w="19050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36000" tIns="0" rIns="36000" bIns="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GB" sz="1000">
                  <a:solidFill>
                    <a:srgbClr val="FFFFFF"/>
                  </a:solidFill>
                </a:rPr>
                <a:t>Because of the deal</a:t>
              </a:r>
            </a:p>
            <a:p>
              <a:r>
                <a:rPr lang="en-GB" sz="1000">
                  <a:solidFill>
                    <a:srgbClr val="FFFFFF"/>
                  </a:solidFill>
                </a:rPr>
                <a:t>Love a sausage</a:t>
              </a:r>
            </a:p>
            <a:p>
              <a:r>
                <a:rPr lang="en-GB" sz="1000">
                  <a:solidFill>
                    <a:srgbClr val="FFFFFF"/>
                  </a:solidFill>
                </a:rPr>
                <a:t>Looks good</a:t>
              </a:r>
            </a:p>
            <a:p>
              <a:r>
                <a:rPr lang="en-GB" sz="1000">
                  <a:solidFill>
                    <a:srgbClr val="FFFFFF"/>
                  </a:solidFill>
                </a:rPr>
                <a:t>No idea what the ad was about until i saw richmond</a:t>
              </a:r>
            </a:p>
          </p:txBody>
        </p:sp>
        <p:sp>
          <p:nvSpPr>
            <p:cNvPr id="21" name="Speech Bubble: Happiness">
              <a:extLst>
                <a:ext uri="{FF2B5EF4-FFF2-40B4-BE49-F238E27FC236}">
                  <a16:creationId xmlns:a16="http://schemas.microsoft.com/office/drawing/2014/main" id="{5586A3E4-CE7C-4D0E-90E8-D0B36DC4E0FA}"/>
                </a:ext>
              </a:extLst>
            </p:cNvPr>
            <p:cNvSpPr/>
            <p:nvPr/>
          </p:nvSpPr>
          <p:spPr bwMode="gray">
            <a:xfrm>
              <a:off x="6026499" y="3864270"/>
              <a:ext cx="3841288" cy="681038"/>
            </a:xfrm>
            <a:prstGeom prst="wedgeRoundRectCallout">
              <a:avLst>
                <a:gd name="adj1" fmla="val -51933"/>
                <a:gd name="adj2" fmla="val -39515"/>
                <a:gd name="adj3" fmla="val 16667"/>
              </a:avLst>
            </a:prstGeom>
            <a:solidFill>
              <a:srgbClr val="99CC00"/>
            </a:solidFill>
            <a:ln w="19050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36000" tIns="0" rIns="36000" bIns="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GB" sz="1000">
                  <a:solidFill>
                    <a:srgbClr val="FFFFFF"/>
                  </a:solidFill>
                </a:rPr>
                <a:t>I love richmond sausages</a:t>
              </a:r>
            </a:p>
            <a:p>
              <a:r>
                <a:rPr lang="en-GB" sz="1000">
                  <a:solidFill>
                    <a:srgbClr val="FFFFFF"/>
                  </a:solidFill>
                </a:rPr>
                <a:t>Richmond's ad feels happy because it shows warm family moments</a:t>
              </a:r>
            </a:p>
            <a:p>
              <a:r>
                <a:rPr lang="en-GB" sz="1000">
                  <a:solidFill>
                    <a:srgbClr val="FFFFFF"/>
                  </a:solidFill>
                </a:rPr>
                <a:t>Trusted, quality, reliable brand</a:t>
              </a:r>
            </a:p>
            <a:p>
              <a:r>
                <a:rPr lang="en-GB" sz="1000">
                  <a:solidFill>
                    <a:srgbClr val="FFFFFF"/>
                  </a:solidFill>
                </a:rPr>
                <a:t>Good</a:t>
              </a:r>
            </a:p>
          </p:txBody>
        </p:sp>
        <p:sp>
          <p:nvSpPr>
            <p:cNvPr id="20" name="Speech Bubble: Neutral">
              <a:extLst>
                <a:ext uri="{FF2B5EF4-FFF2-40B4-BE49-F238E27FC236}">
                  <a16:creationId xmlns:a16="http://schemas.microsoft.com/office/drawing/2014/main" id="{25429906-D8B9-4A6C-A4FD-67D8A75EB07F}"/>
                </a:ext>
              </a:extLst>
            </p:cNvPr>
            <p:cNvSpPr/>
            <p:nvPr/>
          </p:nvSpPr>
          <p:spPr bwMode="gray">
            <a:xfrm>
              <a:off x="6026499" y="2671446"/>
              <a:ext cx="3941635" cy="681038"/>
            </a:xfrm>
            <a:prstGeom prst="wedgeRoundRectCallout">
              <a:avLst>
                <a:gd name="adj1" fmla="val -51933"/>
                <a:gd name="adj2" fmla="val -39515"/>
                <a:gd name="adj3" fmla="val 16667"/>
              </a:avLst>
            </a:prstGeom>
            <a:solidFill>
              <a:srgbClr val="DDDDDD"/>
            </a:solidFill>
            <a:ln w="19050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36000" tIns="0" rIns="36000" bIns="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GB" sz="1000">
                  <a:solidFill>
                    <a:srgbClr val="292929"/>
                  </a:solidFill>
                </a:rPr>
                <a:t>It doesn't grab my attention</a:t>
              </a:r>
            </a:p>
            <a:p>
              <a:r>
                <a:rPr lang="en-GB" sz="1000">
                  <a:solidFill>
                    <a:srgbClr val="292929"/>
                  </a:solidFill>
                </a:rPr>
                <a:t>It's a brand i know and i don't tend to purchase as it's poor quality</a:t>
              </a:r>
            </a:p>
            <a:p>
              <a:r>
                <a:rPr lang="en-GB" sz="1000">
                  <a:solidFill>
                    <a:srgbClr val="292929"/>
                  </a:solidFill>
                </a:rPr>
                <a:t>It doesn't excite me. I want to be more inspired when buying sausages</a:t>
              </a:r>
            </a:p>
            <a:p>
              <a:r>
                <a:rPr lang="en-GB" sz="1000">
                  <a:solidFill>
                    <a:srgbClr val="292929"/>
                  </a:solidFill>
                </a:rPr>
                <a:t>Nothing happened</a:t>
              </a:r>
            </a:p>
          </p:txBody>
        </p:sp>
        <p:sp>
          <p:nvSpPr>
            <p:cNvPr id="5" name="Speech Bubble: Disgust">
              <a:extLst>
                <a:ext uri="{FF2B5EF4-FFF2-40B4-BE49-F238E27FC236}">
                  <a16:creationId xmlns:a16="http://schemas.microsoft.com/office/drawing/2014/main" id="{EFCD3669-A02B-4E18-B192-B110A396C0A1}"/>
                </a:ext>
              </a:extLst>
            </p:cNvPr>
            <p:cNvSpPr/>
            <p:nvPr/>
          </p:nvSpPr>
          <p:spPr bwMode="gray">
            <a:xfrm>
              <a:off x="6026499" y="1989401"/>
              <a:ext cx="957110" cy="170259"/>
            </a:xfrm>
            <a:prstGeom prst="wedgeRoundRectCallout">
              <a:avLst>
                <a:gd name="adj1" fmla="val -51933"/>
                <a:gd name="adj2" fmla="val -39515"/>
                <a:gd name="adj3" fmla="val 16667"/>
              </a:avLst>
            </a:prstGeom>
            <a:solidFill>
              <a:srgbClr val="FF3300"/>
            </a:solidFill>
            <a:ln w="19050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36000" tIns="0" rIns="36000" bIns="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GB" sz="1000">
                  <a:solidFill>
                    <a:srgbClr val="FFFFFF"/>
                  </a:solidFill>
                </a:rPr>
                <a:t>I don't like them</a:t>
              </a:r>
            </a:p>
          </p:txBody>
        </p:sp>
        <p:sp>
          <p:nvSpPr>
            <p:cNvPr id="24" name="Speech Bubble: Contempt">
              <a:extLst>
                <a:ext uri="{FF2B5EF4-FFF2-40B4-BE49-F238E27FC236}">
                  <a16:creationId xmlns:a16="http://schemas.microsoft.com/office/drawing/2014/main" id="{39373CD8-9928-4255-8D66-C99A93F5EAB4}"/>
                </a:ext>
              </a:extLst>
            </p:cNvPr>
            <p:cNvSpPr/>
            <p:nvPr/>
          </p:nvSpPr>
          <p:spPr bwMode="gray">
            <a:xfrm>
              <a:off x="6026499" y="1307356"/>
              <a:ext cx="331657" cy="170259"/>
            </a:xfrm>
            <a:prstGeom prst="wedgeRoundRectCallout">
              <a:avLst>
                <a:gd name="adj1" fmla="val -51933"/>
                <a:gd name="adj2" fmla="val -39515"/>
                <a:gd name="adj3" fmla="val 16667"/>
              </a:avLst>
            </a:prstGeom>
            <a:solidFill>
              <a:srgbClr val="990000"/>
            </a:solidFill>
            <a:ln w="19050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36000" tIns="0" rIns="36000" bIns="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GB" sz="1000">
                  <a:solidFill>
                    <a:srgbClr val="FFFFFF"/>
                  </a:solidFill>
                </a:rPr>
                <a:t>Very</a:t>
              </a:r>
            </a:p>
          </p:txBody>
        </p:sp>
      </p:grpSp>
      <p:sp>
        <p:nvSpPr>
          <p:cNvPr id="13" name="Title 12">
            <a:extLst>
              <a:ext uri="{FF2B5EF4-FFF2-40B4-BE49-F238E27FC236}">
                <a16:creationId xmlns:a16="http://schemas.microsoft.com/office/drawing/2014/main" id="{E8002BC6-9BC1-4BB0-B1E0-46019CA96E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5378450" algn="l"/>
              </a:tabLst>
            </a:pPr>
            <a:r>
              <a:rPr kumimoji="0" lang="en-CA" sz="2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+mj-ea"/>
                <a:cs typeface="Arial" panose="020B0604020202020204" pitchFamily="34" charset="0"/>
              </a:rPr>
              <a:t>Reasons for </a:t>
            </a:r>
            <a:r>
              <a:rPr kumimoji="0" lang="en-CA" sz="2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j-lt"/>
              </a:rPr>
              <a:t>Emotion</a:t>
            </a:r>
            <a:br>
              <a:rPr kumimoji="0" lang="en-CA" sz="2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+mj-ea"/>
                <a:cs typeface="Arial" panose="020B0604020202020204" pitchFamily="34" charset="0"/>
              </a:rPr>
            </a:br>
            <a:r>
              <a:rPr kumimoji="0" lang="en-CA" sz="16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+mj-ea"/>
                <a:cs typeface="Arial" panose="020B0604020202020204" pitchFamily="34" charset="0"/>
              </a:rPr>
              <a:t>Verbatim reasons for top 5 emotions</a:t>
            </a:r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154101A-C5F4-7C4D-6EA8-85D1A0E1689C}"/>
              </a:ext>
            </a:extLst>
          </p:cNvPr>
          <p:cNvSpPr txBox="1"/>
          <p:nvPr/>
        </p:nvSpPr>
        <p:spPr>
          <a:xfrm>
            <a:off x="9353174" y="6235841"/>
            <a:ext cx="2669501" cy="261610"/>
          </a:xfrm>
          <a:prstGeom prst="rect">
            <a:avLst/>
          </a:prstGeom>
          <a:noFill/>
          <a:ln w="3175">
            <a:noFill/>
            <a:prstDash val="solid"/>
            <a:miter lim="800000"/>
          </a:ln>
        </p:spPr>
        <p:txBody>
          <a:bodyPr wrap="square">
            <a:spAutoFit/>
          </a:bodyPr>
          <a:lstStyle/>
          <a:p>
            <a:pPr algn="r"/>
            <a:r>
              <a:rPr kumimoji="0" lang="en-CA" sz="1050" b="1" i="0" u="none" strike="noStrike" kern="1200" cap="none" spc="0" normalizeH="0" baseline="0" noProof="0">
                <a:ln>
                  <a:noFill/>
                </a:ln>
                <a:solidFill>
                  <a:srgbClr val="DDDDDD"/>
                </a:solidFill>
                <a:effectLst/>
                <a:uLnTx/>
                <a:uFillTx/>
                <a:ea typeface="+mj-ea"/>
                <a:cs typeface="Arial" panose="020B0604020202020204" pitchFamily="34" charset="0"/>
              </a:rPr>
              <a:t>Powered by </a:t>
            </a:r>
            <a:r>
              <a:rPr kumimoji="0" lang="en-CA" sz="1050" b="1" i="0" u="none" strike="noStrike" kern="1200" cap="none" spc="0" normalizeH="0" baseline="0" noProof="0" err="1">
                <a:ln>
                  <a:noFill/>
                </a:ln>
                <a:solidFill>
                  <a:srgbClr val="DDDDDD"/>
                </a:solidFill>
                <a:effectLst/>
                <a:uLnTx/>
                <a:uFillTx/>
                <a:ea typeface="+mj-ea"/>
                <a:cs typeface="Arial" panose="020B0604020202020204" pitchFamily="34" charset="0"/>
              </a:rPr>
              <a:t>MindReader</a:t>
            </a:r>
            <a:r>
              <a:rPr kumimoji="0" lang="en-CA" sz="1050" b="1" i="0" u="none" strike="noStrike" kern="1200" cap="none" spc="0" normalizeH="0" baseline="0" noProof="0">
                <a:ln>
                  <a:noFill/>
                </a:ln>
                <a:solidFill>
                  <a:srgbClr val="DDDDDD"/>
                </a:solidFill>
                <a:effectLst/>
                <a:uLnTx/>
                <a:uFillTx/>
                <a:ea typeface="+mj-ea"/>
                <a:cs typeface="Arial" panose="020B0604020202020204" pitchFamily="34" charset="0"/>
              </a:rPr>
              <a:t>™</a:t>
            </a:r>
            <a:endParaRPr lang="en-GB" sz="1050" b="1"/>
          </a:p>
        </p:txBody>
      </p:sp>
      <p:graphicFrame>
        <p:nvGraphicFramePr>
          <p:cNvPr id="23" name="FT Bar chart">
            <a:extLst>
              <a:ext uri="{FF2B5EF4-FFF2-40B4-BE49-F238E27FC236}">
                <a16:creationId xmlns:a16="http://schemas.microsoft.com/office/drawing/2014/main" id="{E870E586-4A38-3273-ACF9-9259BCA9C0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3089860"/>
              </p:ext>
            </p:extLst>
          </p:nvPr>
        </p:nvGraphicFramePr>
        <p:xfrm>
          <a:off x="3724976" y="1099063"/>
          <a:ext cx="2160000" cy="51322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7" name="FT Values chart">
            <a:extLst>
              <a:ext uri="{FF2B5EF4-FFF2-40B4-BE49-F238E27FC236}">
                <a16:creationId xmlns:a16="http://schemas.microsoft.com/office/drawing/2014/main" id="{9BB77669-8CAB-D63D-A8B9-DB2EB92404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5212643"/>
              </p:ext>
            </p:extLst>
          </p:nvPr>
        </p:nvGraphicFramePr>
        <p:xfrm>
          <a:off x="1002260" y="1662271"/>
          <a:ext cx="2746780" cy="33813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457978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3" grpId="0">
        <p:bldAsOne/>
      </p:bldGraphic>
      <p:bldGraphic spid="27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220F0E23-8A9F-41F3-98EC-2C3552687B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Types of </a:t>
            </a:r>
            <a:r>
              <a:rPr lang="en-GB" b="1">
                <a:solidFill>
                  <a:srgbClr val="99CC00"/>
                </a:solidFill>
                <a:latin typeface="+mj-lt"/>
              </a:rPr>
              <a:t>Happiness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175A4FA-AEED-47AD-ADAB-973CF8FAE085}"/>
              </a:ext>
            </a:extLst>
          </p:cNvPr>
          <p:cNvSpPr txBox="1"/>
          <p:nvPr/>
        </p:nvSpPr>
        <p:spPr>
          <a:xfrm>
            <a:off x="2522266" y="5574490"/>
            <a:ext cx="7317718" cy="523220"/>
          </a:xfrm>
          <a:prstGeom prst="rect">
            <a:avLst/>
          </a:prstGeom>
          <a:noFill/>
          <a:ln w="3175">
            <a:noFill/>
            <a:prstDash val="solid"/>
            <a:miter lim="800000"/>
          </a:ln>
        </p:spPr>
        <p:txBody>
          <a:bodyPr wrap="square" lIns="72000" tIns="36000" rIns="72000" bIns="3600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GB" sz="1400">
                <a:solidFill>
                  <a:schemeClr val="tx1">
                    <a:lumMod val="50000"/>
                    <a:lumOff val="50000"/>
                  </a:schemeClr>
                </a:solidFill>
              </a:rPr>
              <a:t>Percentage feeling each type of happiness. The different types are</a:t>
            </a:r>
          </a:p>
          <a:p>
            <a:pPr algn="ctr">
              <a:lnSpc>
                <a:spcPts val="1800"/>
              </a:lnSpc>
            </a:pPr>
            <a:r>
              <a:rPr lang="en-GB" sz="1400">
                <a:solidFill>
                  <a:schemeClr val="tx1">
                    <a:lumMod val="50000"/>
                    <a:lumOff val="50000"/>
                  </a:schemeClr>
                </a:solidFill>
              </a:rPr>
              <a:t>ranked according to their ability to drive business effects for brands.</a:t>
            </a:r>
          </a:p>
        </p:txBody>
      </p:sp>
      <p:graphicFrame>
        <p:nvGraphicFramePr>
          <p:cNvPr id="2" name="Object 15">
            <a:extLst>
              <a:ext uri="{FF2B5EF4-FFF2-40B4-BE49-F238E27FC236}">
                <a16:creationId xmlns:a16="http://schemas.microsoft.com/office/drawing/2014/main" id="{A2FCD9AE-DE2C-2639-0BEB-10E7335AA6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0250046"/>
              </p:ext>
            </p:extLst>
          </p:nvPr>
        </p:nvGraphicFramePr>
        <p:xfrm>
          <a:off x="2086999" y="1340267"/>
          <a:ext cx="7752339" cy="3877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7" name="Group 6">
            <a:extLst>
              <a:ext uri="{FF2B5EF4-FFF2-40B4-BE49-F238E27FC236}">
                <a16:creationId xmlns:a16="http://schemas.microsoft.com/office/drawing/2014/main" id="{BBD939A3-B6A4-4BC1-A378-D5FC0ED0002B}"/>
              </a:ext>
            </a:extLst>
          </p:cNvPr>
          <p:cNvGrpSpPr/>
          <p:nvPr/>
        </p:nvGrpSpPr>
        <p:grpSpPr>
          <a:xfrm>
            <a:off x="9065243" y="1754350"/>
            <a:ext cx="2107806" cy="3319346"/>
            <a:chOff x="9076073" y="2020388"/>
            <a:chExt cx="2107806" cy="3319346"/>
          </a:xfrm>
        </p:grpSpPr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2048BC7E-41D3-4010-B01E-566CB49BC0F5}"/>
                </a:ext>
              </a:extLst>
            </p:cNvPr>
            <p:cNvGrpSpPr/>
            <p:nvPr/>
          </p:nvGrpSpPr>
          <p:grpSpPr>
            <a:xfrm>
              <a:off x="10390860" y="2020388"/>
              <a:ext cx="793019" cy="3319346"/>
              <a:chOff x="9776030" y="1819473"/>
              <a:chExt cx="1066117" cy="4024246"/>
            </a:xfrm>
          </p:grpSpPr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7B011D7C-22A6-4068-99CF-2D540C3709CE}"/>
                  </a:ext>
                </a:extLst>
              </p:cNvPr>
              <p:cNvSpPr/>
              <p:nvPr/>
            </p:nvSpPr>
            <p:spPr bwMode="gray">
              <a:xfrm>
                <a:off x="9919134" y="2135723"/>
                <a:ext cx="779906" cy="3400115"/>
              </a:xfrm>
              <a:prstGeom prst="rect">
                <a:avLst/>
              </a:prstGeom>
              <a:gradFill>
                <a:gsLst>
                  <a:gs pos="100000">
                    <a:srgbClr val="E6F0CF"/>
                  </a:gs>
                  <a:gs pos="0">
                    <a:srgbClr val="99CC00"/>
                  </a:gs>
                </a:gsLst>
                <a:lin ang="5400000" scaled="1"/>
              </a:gradFill>
              <a:ln w="19050">
                <a:noFill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600"/>
                  </a:spcAft>
                </a:pPr>
                <a:endParaRPr lang="en-GB" sz="900" err="1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A21EC0B-1185-4A6B-95AD-CAE7B92D7CA1}"/>
                  </a:ext>
                </a:extLst>
              </p:cNvPr>
              <p:cNvSpPr txBox="1"/>
              <p:nvPr/>
            </p:nvSpPr>
            <p:spPr>
              <a:xfrm>
                <a:off x="9776030" y="1819473"/>
                <a:ext cx="1066117" cy="325540"/>
              </a:xfrm>
              <a:prstGeom prst="rect">
                <a:avLst/>
              </a:prstGeom>
              <a:noFill/>
              <a:ln w="3175">
                <a:noFill/>
                <a:prstDash val="solid"/>
                <a:miter lim="800000"/>
              </a:ln>
            </p:spPr>
            <p:txBody>
              <a:bodyPr vert="horz" wrap="none" lIns="72000" tIns="72000" rIns="72000" bIns="72000" rtlCol="0">
                <a:spAutoFit/>
              </a:bodyPr>
              <a:lstStyle/>
              <a:p>
                <a:pPr algn="ctr">
                  <a:spcBef>
                    <a:spcPts val="1200"/>
                  </a:spcBef>
                  <a:buClr>
                    <a:schemeClr val="tx2"/>
                  </a:buClr>
                </a:pPr>
                <a:r>
                  <a:rPr lang="en-GB" sz="800">
                    <a:solidFill>
                      <a:schemeClr val="tx1">
                        <a:lumMod val="90000"/>
                        <a:lumOff val="10000"/>
                      </a:schemeClr>
                    </a:solidFill>
                  </a:rPr>
                  <a:t>Most Effective</a:t>
                </a:r>
              </a:p>
            </p:txBody>
          </p:sp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17624900-3A05-493F-B750-9D3C8D80E8B9}"/>
                  </a:ext>
                </a:extLst>
              </p:cNvPr>
              <p:cNvSpPr txBox="1"/>
              <p:nvPr/>
            </p:nvSpPr>
            <p:spPr>
              <a:xfrm>
                <a:off x="9779261" y="5518179"/>
                <a:ext cx="1059653" cy="325540"/>
              </a:xfrm>
              <a:prstGeom prst="rect">
                <a:avLst/>
              </a:prstGeom>
              <a:noFill/>
              <a:ln w="3175">
                <a:noFill/>
                <a:prstDash val="solid"/>
                <a:miter lim="800000"/>
              </a:ln>
            </p:spPr>
            <p:txBody>
              <a:bodyPr vert="horz" wrap="none" lIns="72000" tIns="72000" rIns="72000" bIns="72000" rtlCol="0">
                <a:spAutoFit/>
              </a:bodyPr>
              <a:lstStyle/>
              <a:p>
                <a:pPr algn="ctr">
                  <a:spcBef>
                    <a:spcPts val="1200"/>
                  </a:spcBef>
                  <a:buClr>
                    <a:schemeClr val="tx2"/>
                  </a:buClr>
                </a:pPr>
                <a:r>
                  <a:rPr lang="en-GB" sz="800">
                    <a:solidFill>
                      <a:schemeClr val="tx1">
                        <a:lumMod val="90000"/>
                        <a:lumOff val="10000"/>
                      </a:schemeClr>
                    </a:solidFill>
                  </a:rPr>
                  <a:t>Less Effective</a:t>
                </a:r>
              </a:p>
            </p:txBody>
          </p:sp>
        </p:grp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83E3EF50-EDAA-4738-85D9-03FCCA625BDE}"/>
                </a:ext>
              </a:extLst>
            </p:cNvPr>
            <p:cNvSpPr/>
            <p:nvPr/>
          </p:nvSpPr>
          <p:spPr bwMode="gray">
            <a:xfrm>
              <a:off x="9076073" y="2343077"/>
              <a:ext cx="144000" cy="144000"/>
            </a:xfrm>
            <a:prstGeom prst="ellipse">
              <a:avLst/>
            </a:prstGeom>
            <a:gradFill>
              <a:gsLst>
                <a:gs pos="100000">
                  <a:srgbClr val="E6F0CF"/>
                </a:gs>
                <a:gs pos="0">
                  <a:srgbClr val="99CC00"/>
                </a:gs>
              </a:gsLst>
              <a:lin ang="5400000" scaled="1"/>
            </a:gradFill>
            <a:ln w="25400">
              <a:solidFill>
                <a:srgbClr val="99CC00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600"/>
                </a:spcAft>
              </a:pPr>
              <a:endParaRPr lang="en-GB" err="1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A4ACA5AD-ADB2-4C6F-8979-02E16DFCE710}"/>
                </a:ext>
              </a:extLst>
            </p:cNvPr>
            <p:cNvSpPr/>
            <p:nvPr/>
          </p:nvSpPr>
          <p:spPr bwMode="gray">
            <a:xfrm>
              <a:off x="9076073" y="2647097"/>
              <a:ext cx="144000" cy="144000"/>
            </a:xfrm>
            <a:prstGeom prst="ellipse">
              <a:avLst/>
            </a:prstGeom>
            <a:solidFill>
              <a:srgbClr val="BFBFBF"/>
            </a:solidFill>
            <a:ln w="25400">
              <a:solidFill>
                <a:srgbClr val="949494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600"/>
                </a:spcAft>
              </a:pPr>
              <a:endParaRPr lang="en-GB" err="1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9CA80BEC-A2BB-44B9-97DA-908F042F4463}"/>
                </a:ext>
              </a:extLst>
            </p:cNvPr>
            <p:cNvSpPr txBox="1"/>
            <p:nvPr/>
          </p:nvSpPr>
          <p:spPr>
            <a:xfrm>
              <a:off x="9261861" y="2281243"/>
              <a:ext cx="1022550" cy="668626"/>
            </a:xfrm>
            <a:prstGeom prst="rect">
              <a:avLst/>
            </a:prstGeom>
            <a:noFill/>
            <a:ln w="3175">
              <a:noFill/>
              <a:prstDash val="solid"/>
              <a:miter lim="800000"/>
            </a:ln>
          </p:spPr>
          <p:txBody>
            <a:bodyPr vert="horz" wrap="square" lIns="72000" tIns="72000" rIns="72000" bIns="72000" rtlCol="0">
              <a:spAutoFit/>
            </a:bodyPr>
            <a:lstStyle/>
            <a:p>
              <a:pPr>
                <a:spcBef>
                  <a:spcPts val="1200"/>
                </a:spcBef>
                <a:buClr>
                  <a:schemeClr val="tx2"/>
                </a:buClr>
              </a:pPr>
              <a:r>
                <a:rPr lang="en-GB" sz="800" b="1">
                  <a:solidFill>
                    <a:schemeClr val="bg1">
                      <a:lumMod val="50000"/>
                    </a:schemeClr>
                  </a:solidFill>
                </a:rPr>
                <a:t>YOUR AD</a:t>
              </a:r>
            </a:p>
            <a:p>
              <a:pPr>
                <a:spcBef>
                  <a:spcPts val="1200"/>
                </a:spcBef>
                <a:buClr>
                  <a:schemeClr val="tx2"/>
                </a:buClr>
              </a:pPr>
              <a:r>
                <a:rPr lang="en-GB" sz="800" b="1">
                  <a:solidFill>
                    <a:schemeClr val="bg1">
                      <a:lumMod val="50000"/>
                    </a:schemeClr>
                  </a:solidFill>
                </a:rPr>
                <a:t>UK OUTDOOR IMAGE AVERAGE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09352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4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4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400"/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400" fill="hold"/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00" fill="hold"/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"/>
                            </p:stCondLst>
                            <p:childTnLst>
                              <p:par>
                                <p:cTn id="21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00"/>
                            </p:stCondLst>
                            <p:childTnLst>
                              <p:par>
                                <p:cTn id="29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uiExpand="1"/>
      <p:bldGraphic spid="2" grpId="0" uiExpand="1">
        <p:bldSub>
          <a:bldChart bld="series"/>
        </p:bldSub>
      </p:bldGraphic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S_SHAPE_LOCK" val="TRU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S_SHAPE_LOCK" val="TRU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S_SHAPE_LOCK" val="TRU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RIGHTSLIDE_SLIDE_COLLAPSED" val="TRU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S_SHAPE_LOCK" val="TRU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S_SHAPE_LOCK" val="TRU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S_SHAPE_LOCK" val="TRU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S_SHAPE_LOCK" val="TRUE"/>
</p:tagLst>
</file>

<file path=ppt/theme/theme1.xml><?xml version="1.0" encoding="utf-8"?>
<a:theme xmlns:a="http://schemas.openxmlformats.org/drawingml/2006/main" name="TYA PRO+ Report">
  <a:themeElements>
    <a:clrScheme name="#System1Group">
      <a:dk1>
        <a:srgbClr val="292929"/>
      </a:dk1>
      <a:lt1>
        <a:srgbClr val="FFFFFF"/>
      </a:lt1>
      <a:dk2>
        <a:srgbClr val="ED3293"/>
      </a:dk2>
      <a:lt2>
        <a:srgbClr val="EAEAEA"/>
      </a:lt2>
      <a:accent1>
        <a:srgbClr val="ED3293"/>
      </a:accent1>
      <a:accent2>
        <a:srgbClr val="FCC600"/>
      </a:accent2>
      <a:accent3>
        <a:srgbClr val="00A9E7"/>
      </a:accent3>
      <a:accent4>
        <a:srgbClr val="9673B1"/>
      </a:accent4>
      <a:accent5>
        <a:srgbClr val="FF822D"/>
      </a:accent5>
      <a:accent6>
        <a:srgbClr val="92D050"/>
      </a:accent6>
      <a:hlink>
        <a:srgbClr val="ED3293"/>
      </a:hlink>
      <a:folHlink>
        <a:srgbClr val="830B4A"/>
      </a:folHlink>
    </a:clrScheme>
    <a:fontScheme name="#System1 Aptos">
      <a:majorFont>
        <a:latin typeface="Aptos Black"/>
        <a:ea typeface=""/>
        <a:cs typeface=""/>
      </a:majorFont>
      <a:minorFont>
        <a:latin typeface="Aptos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gray">
        <a:solidFill>
          <a:srgbClr val="ED3293"/>
        </a:solidFill>
        <a:ln w="19050">
          <a:solidFill>
            <a:srgbClr val="ED3293"/>
          </a:solidFill>
          <a:miter lim="800000"/>
        </a:ln>
      </a:spPr>
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spcAft>
            <a:spcPts val="600"/>
          </a:spcAft>
          <a:defRPr dirty="0" err="1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gray">
        <a:ln w="19050" cap="rnd">
          <a:solidFill>
            <a:schemeClr val="tx2"/>
          </a:solidFill>
          <a:round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3175">
          <a:noFill/>
          <a:prstDash val="solid"/>
          <a:miter lim="800000"/>
        </a:ln>
      </a:spPr>
      <a:bodyPr vert="horz" wrap="square" lIns="72000" tIns="72000" rIns="72000" bIns="72000" rtlCol="0">
        <a:spAutoFit/>
      </a:bodyPr>
      <a:lstStyle>
        <a:defPPr>
          <a:spcBef>
            <a:spcPts val="1200"/>
          </a:spcBef>
          <a:buClr>
            <a:schemeClr val="tx2"/>
          </a:buClr>
          <a:defRPr dirty="0" smtClean="0"/>
        </a:defPPr>
      </a:lstStyle>
    </a:txDef>
  </a:objectDefaults>
  <a:extraClrSchemeLst/>
  <a:custClrLst>
    <a:custClr name="S1 Primary Pink">
      <a:srgbClr val="ED3293"/>
    </a:custClr>
    <a:custClr name="S1 Secondary Yellow">
      <a:srgbClr val="FCC600"/>
    </a:custClr>
    <a:custClr name="S1 Blue">
      <a:srgbClr val="00A9E7"/>
    </a:custClr>
    <a:custClr name="S1 Teal">
      <a:srgbClr val="71B5B2"/>
    </a:custClr>
    <a:custClr name="S1 Grey">
      <a:srgbClr val="7F7F7F"/>
    </a:custClr>
    <a:custClr name="+5 Green">
      <a:srgbClr val="339966"/>
    </a:custClr>
    <a:custClr name="+4 Green">
      <a:srgbClr val="99CC00"/>
    </a:custClr>
    <a:custClr name="+3 Yellow">
      <a:srgbClr val="FCC600"/>
    </a:custClr>
    <a:custClr name="+2 Orange">
      <a:srgbClr val="FF8200"/>
    </a:custClr>
    <a:custClr name="+1 Red">
      <a:srgbClr val="FF5050"/>
    </a:custClr>
  </a:custClrLst>
  <a:extLst>
    <a:ext uri="{05A4C25C-085E-4340-85A3-A5531E510DB2}">
      <thm15:themeFamily xmlns:thm15="http://schemas.microsoft.com/office/thememl/2012/main" name="S1 Creat1ve Pitch.v1.01.00.potx" id="{B96BEBAB-6186-46A8-8D7C-BA54637C9B8B}" vid="{9E896E70-33E2-4C3B-8033-B71692CF1C06}"/>
    </a:ext>
  </a:extLst>
</a:theme>
</file>

<file path=ppt/theme/theme2.xml><?xml version="1.0" encoding="utf-8"?>
<a:theme xmlns:a="http://schemas.openxmlformats.org/drawingml/2006/main" name="Office Theme">
  <a:themeElements>
    <a:clrScheme name="#System1Group">
      <a:dk1>
        <a:srgbClr val="292929"/>
      </a:dk1>
      <a:lt1>
        <a:srgbClr val="FFFFFF"/>
      </a:lt1>
      <a:dk2>
        <a:srgbClr val="ED3293"/>
      </a:dk2>
      <a:lt2>
        <a:srgbClr val="EAEAEA"/>
      </a:lt2>
      <a:accent1>
        <a:srgbClr val="ED3293"/>
      </a:accent1>
      <a:accent2>
        <a:srgbClr val="FCC600"/>
      </a:accent2>
      <a:accent3>
        <a:srgbClr val="00A9E7"/>
      </a:accent3>
      <a:accent4>
        <a:srgbClr val="9673B1"/>
      </a:accent4>
      <a:accent5>
        <a:srgbClr val="FF822D"/>
      </a:accent5>
      <a:accent6>
        <a:srgbClr val="92D050"/>
      </a:accent6>
      <a:hlink>
        <a:srgbClr val="ED3293"/>
      </a:hlink>
      <a:folHlink>
        <a:srgbClr val="830B4A"/>
      </a:folHlink>
    </a:clrScheme>
    <a:fontScheme name="#System1 Aptos">
      <a:majorFont>
        <a:latin typeface="Aptos Black"/>
        <a:ea typeface=""/>
        <a:cs typeface=""/>
      </a:majorFont>
      <a:minorFont>
        <a:latin typeface="Apto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&amp;System1 GROUP">
      <a:dk1>
        <a:srgbClr val="424242"/>
      </a:dk1>
      <a:lt1>
        <a:srgbClr val="FFFFFF"/>
      </a:lt1>
      <a:dk2>
        <a:srgbClr val="ED3293"/>
      </a:dk2>
      <a:lt2>
        <a:srgbClr val="EAEAEA"/>
      </a:lt2>
      <a:accent1>
        <a:srgbClr val="ED3293"/>
      </a:accent1>
      <a:accent2>
        <a:srgbClr val="F58EC4"/>
      </a:accent2>
      <a:accent3>
        <a:srgbClr val="7B54C4"/>
      </a:accent3>
      <a:accent4>
        <a:srgbClr val="B098DC"/>
      </a:accent4>
      <a:accent5>
        <a:srgbClr val="458380"/>
      </a:accent5>
      <a:accent6>
        <a:srgbClr val="71B5B2"/>
      </a:accent6>
      <a:hlink>
        <a:srgbClr val="71B5B2"/>
      </a:hlink>
      <a:folHlink>
        <a:srgbClr val="FF5050"/>
      </a:folHlink>
    </a:clrScheme>
    <a:fontScheme name=".System 1 Grou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4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7134E85D-D3CA-47CF-BC8E-662D7C0AB499}">
  <we:reference id="wa104380526" version="1.1.0.0" store="en-US" storeType="OMEX"/>
  <we:alternateReferences>
    <we:reference id="WA104380526" version="1.1.0.0" store="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5F901550C268F4D8658A4B546CB0474" ma:contentTypeVersion="12" ma:contentTypeDescription="Create a new document." ma:contentTypeScope="" ma:versionID="d7938925035f291c1f15bc2d1f0e2590">
  <xsd:schema xmlns:xsd="http://www.w3.org/2001/XMLSchema" xmlns:xs="http://www.w3.org/2001/XMLSchema" xmlns:p="http://schemas.microsoft.com/office/2006/metadata/properties" xmlns:ns2="c19b237b-6dd6-4a61-9acf-f14f2228e5d1" xmlns:ns3="32d5bc39-a8eb-464f-908b-cd9110fe8943" targetNamespace="http://schemas.microsoft.com/office/2006/metadata/properties" ma:root="true" ma:fieldsID="d0032c52e3e9e691f2286963b89a5ea7" ns2:_="" ns3:_="">
    <xsd:import namespace="c19b237b-6dd6-4a61-9acf-f14f2228e5d1"/>
    <xsd:import namespace="32d5bc39-a8eb-464f-908b-cd9110fe89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9b237b-6dd6-4a61-9acf-f14f2228e5d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5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11251838-ecd0-4db9-ae66-54a965fd85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d5bc39-a8eb-464f-908b-cd9110fe8943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253be924-b8e8-4b8a-a03a-051da93e42b9}" ma:internalName="TaxCatchAll" ma:showField="CatchAllData" ma:web="32d5bc39-a8eb-464f-908b-cd9110fe894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19b237b-6dd6-4a61-9acf-f14f2228e5d1">
      <Terms xmlns="http://schemas.microsoft.com/office/infopath/2007/PartnerControls"/>
    </lcf76f155ced4ddcb4097134ff3c332f>
    <TaxCatchAll xmlns="32d5bc39-a8eb-464f-908b-cd9110fe8943" xsi:nil="true"/>
  </documentManagement>
</p:properties>
</file>

<file path=customXml/itemProps1.xml><?xml version="1.0" encoding="utf-8"?>
<ds:datastoreItem xmlns:ds="http://schemas.openxmlformats.org/officeDocument/2006/customXml" ds:itemID="{A9D0CEDD-F622-4A8A-862F-42C68B25438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3C19453-8B9F-4CEA-B822-A33E97393592}">
  <ds:schemaRefs>
    <ds:schemaRef ds:uri="32d5bc39-a8eb-464f-908b-cd9110fe8943"/>
    <ds:schemaRef ds:uri="c19b237b-6dd6-4a61-9acf-f14f2228e5d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5A3B16D7-8350-4EC3-8BBD-777A67FBA735}">
  <ds:schemaRefs>
    <ds:schemaRef ds:uri="32d5bc39-a8eb-464f-908b-cd9110fe8943"/>
    <ds:schemaRef ds:uri="c19b237b-6dd6-4a61-9acf-f14f2228e5d1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8c105f40-3231-4885-a368-2fdd54c338b6}" enabled="0" method="" siteId="{8c105f40-3231-4885-a368-2fdd54c338b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</TotalTime>
  <Words>1124</Words>
  <Application>Microsoft Office PowerPoint</Application>
  <PresentationFormat>Widescreen</PresentationFormat>
  <Paragraphs>340</Paragraphs>
  <Slides>14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Aptos</vt:lpstr>
      <vt:lpstr>Arial</vt:lpstr>
      <vt:lpstr>Arial Black</vt:lpstr>
      <vt:lpstr>Calibri</vt:lpstr>
      <vt:lpstr>Wingdings</vt:lpstr>
      <vt:lpstr>TYA PRO+ Report</vt:lpstr>
      <vt:lpstr>Toad in the Hole</vt:lpstr>
      <vt:lpstr>Overview</vt:lpstr>
      <vt:lpstr>Star Rating</vt:lpstr>
      <vt:lpstr>Spike Rating</vt:lpstr>
      <vt:lpstr>Fluency Rating</vt:lpstr>
      <vt:lpstr>Fluency Rating</vt:lpstr>
      <vt:lpstr>Second-by-second Response</vt:lpstr>
      <vt:lpstr>Reasons for Emotion Verbatim reasons for top 5 emotions</vt:lpstr>
      <vt:lpstr>Types of Happiness</vt:lpstr>
      <vt:lpstr>Spike Short-term sales potential, derived from speed of branding and intensity of emotional response</vt:lpstr>
      <vt:lpstr>Fluency: strength and speed of brand recognition</vt:lpstr>
      <vt:lpstr>Top Key Associations</vt:lpstr>
      <vt:lpstr>Richmond Brand Statements | Scaled Grid </vt:lpstr>
      <vt:lpstr>Print</vt:lpstr>
    </vt:vector>
  </TitlesOfParts>
  <Company>System1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Nina Holland</dc:creator>
  <cp:lastModifiedBy>Georgi Haralanov</cp:lastModifiedBy>
  <cp:revision>19</cp:revision>
  <dcterms:created xsi:type="dcterms:W3CDTF">2020-05-11T15:52:34Z</dcterms:created>
  <dcterms:modified xsi:type="dcterms:W3CDTF">2026-04-17T14:46:12Z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C Version">
    <vt:lpwstr>01.48+</vt:lpwstr>
  </property>
  <property fmtid="{D5CDD505-2E9C-101B-9397-08002B2CF9AE}" pid="3" name="PPTX template Version">
    <vt:lpwstr>01.48+</vt:lpwstr>
  </property>
  <property fmtid="{D5CDD505-2E9C-101B-9397-08002B2CF9AE}" pid="4" name="Date updated">
    <vt:filetime>2023-08-02T10:00:00Z</vt:filetime>
  </property>
  <property fmtid="{D5CDD505-2E9C-101B-9397-08002B2CF9AE}" pid="5" name="ContentTypeId">
    <vt:lpwstr>0x01010035F901550C268F4D8658A4B546CB0474</vt:lpwstr>
  </property>
  <property fmtid="{D5CDD505-2E9C-101B-9397-08002B2CF9AE}" pid="6" name="ComplianceAssetId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MediaServiceImageTags">
    <vt:lpwstr/>
  </property>
</Properties>
</file>