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tags/tag3.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4.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5.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6.xml" ContentType="application/vnd.openxmlformats-officedocument.presentationml.tags+xml"/>
  <Override PartName="/ppt/charts/chart13.xml" ContentType="application/vnd.openxmlformats-officedocument.drawingml.chart+xml"/>
  <Override PartName="/ppt/tags/tag7.xml" ContentType="application/vnd.openxmlformats-officedocument.presentationml.tags+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tags/tag8.xml" ContentType="application/vnd.openxmlformats-officedocument.presentationml.tags+xml"/>
  <Override PartName="/ppt/notesSlides/notesSlide7.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9.xml" ContentType="application/vnd.openxmlformats-officedocument.presentationml.tags+xml"/>
  <Override PartName="/ppt/notesSlides/notesSlide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tags/tag10.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11.xml" ContentType="application/vnd.openxmlformats-officedocument.presentationml.tags+xml"/>
  <Override PartName="/ppt/charts/chart23.xml" ContentType="application/vnd.openxmlformats-officedocument.drawingml.chart+xml"/>
  <Override PartName="/ppt/tags/tag12.xml" ContentType="application/vnd.openxmlformats-officedocument.presentationml.tags+xml"/>
  <Override PartName="/ppt/charts/chart24.xml" ContentType="application/vnd.openxmlformats-officedocument.drawingml.chart+xml"/>
  <Override PartName="/ppt/drawings/drawing4.xml" ContentType="application/vnd.openxmlformats-officedocument.drawingml.chartshapes+xml"/>
  <Override PartName="/ppt/charts/chart25.xml" ContentType="application/vnd.openxmlformats-officedocument.drawingml.chart+xml"/>
  <Override PartName="/ppt/drawings/drawing5.xml" ContentType="application/vnd.openxmlformats-officedocument.drawingml.chartshapes+xml"/>
  <Override PartName="/ppt/tags/tag13.xml" ContentType="application/vnd.openxmlformats-officedocument.presentationml.tags+xml"/>
  <Override PartName="/ppt/notesSlides/notesSlide9.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14.xml" ContentType="application/vnd.openxmlformats-officedocument.presentationml.tags+xml"/>
  <Override PartName="/ppt/notesSlides/notesSlide10.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tags/tag15.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tags/tag16.xml" ContentType="application/vnd.openxmlformats-officedocument.presentationml.tags+xml"/>
  <Override PartName="/ppt/charts/chart33.xml" ContentType="application/vnd.openxmlformats-officedocument.drawingml.chart+xml"/>
  <Override PartName="/ppt/tags/tag17.xml" ContentType="application/vnd.openxmlformats-officedocument.presentationml.tags+xml"/>
  <Override PartName="/ppt/charts/chart34.xml" ContentType="application/vnd.openxmlformats-officedocument.drawingml.chart+xml"/>
  <Override PartName="/ppt/drawings/drawing6.xml" ContentType="application/vnd.openxmlformats-officedocument.drawingml.chartshapes+xml"/>
  <Override PartName="/ppt/charts/chart35.xml" ContentType="application/vnd.openxmlformats-officedocument.drawingml.chart+xml"/>
  <Override PartName="/ppt/drawings/drawing7.xml" ContentType="application/vnd.openxmlformats-officedocument.drawingml.chartshapes+xml"/>
  <Override PartName="/ppt/tags/tag18.xml" ContentType="application/vnd.openxmlformats-officedocument.presentationml.tags+xml"/>
  <Override PartName="/ppt/notesSlides/notesSlide11.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ags/tag19.xml" ContentType="application/vnd.openxmlformats-officedocument.presentationml.tags+xml"/>
  <Override PartName="/ppt/notesSlides/notesSlide12.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tags/tag20.xml" ContentType="application/vnd.openxmlformats-officedocument.presentationml.tags+xml"/>
  <Override PartName="/ppt/charts/chart41.xml" ContentType="application/vnd.openxmlformats-officedocument.drawingml.chart+xml"/>
  <Override PartName="/ppt/charts/chart42.xml" ContentType="application/vnd.openxmlformats-officedocument.drawingml.chart+xml"/>
  <Override PartName="/ppt/tags/tag21.xml" ContentType="application/vnd.openxmlformats-officedocument.presentationml.tags+xml"/>
  <Override PartName="/ppt/charts/chart43.xml" ContentType="application/vnd.openxmlformats-officedocument.drawingml.chart+xml"/>
  <Override PartName="/ppt/tags/tag22.xml" ContentType="application/vnd.openxmlformats-officedocument.presentationml.tags+xml"/>
  <Override PartName="/ppt/charts/chart44.xml" ContentType="application/vnd.openxmlformats-officedocument.drawingml.chart+xml"/>
  <Override PartName="/ppt/drawings/drawing8.xml" ContentType="application/vnd.openxmlformats-officedocument.drawingml.chartshapes+xml"/>
  <Override PartName="/ppt/charts/chart45.xml" ContentType="application/vnd.openxmlformats-officedocument.drawingml.chart+xml"/>
  <Override PartName="/ppt/drawings/drawing9.xml" ContentType="application/vnd.openxmlformats-officedocument.drawingml.chartshapes+xml"/>
  <Override PartName="/ppt/tags/tag23.xml" ContentType="application/vnd.openxmlformats-officedocument.presentationml.tags+xml"/>
  <Override PartName="/ppt/notesSlides/notesSlide13.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tags/tag24.xml" ContentType="application/vnd.openxmlformats-officedocument.presentationml.tags+xml"/>
  <Override PartName="/ppt/notesSlides/notesSlide14.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tags/tag25.xml" ContentType="application/vnd.openxmlformats-officedocument.presentationml.tags+xml"/>
  <Override PartName="/ppt/charts/chart51.xml" ContentType="application/vnd.openxmlformats-officedocument.drawingml.chart+xml"/>
  <Override PartName="/ppt/charts/chart52.xml" ContentType="application/vnd.openxmlformats-officedocument.drawingml.chart+xml"/>
  <Override PartName="/ppt/tags/tag26.xml" ContentType="application/vnd.openxmlformats-officedocument.presentationml.tags+xml"/>
  <Override PartName="/ppt/charts/chart53.xml" ContentType="application/vnd.openxmlformats-officedocument.drawingml.chart+xml"/>
  <Override PartName="/ppt/tags/tag27.xml" ContentType="application/vnd.openxmlformats-officedocument.presentationml.tags+xml"/>
  <Override PartName="/ppt/charts/chart54.xml" ContentType="application/vnd.openxmlformats-officedocument.drawingml.chart+xml"/>
  <Override PartName="/ppt/drawings/drawing10.xml" ContentType="application/vnd.openxmlformats-officedocument.drawingml.chartshapes+xml"/>
  <Override PartName="/ppt/charts/chart55.xml" ContentType="application/vnd.openxmlformats-officedocument.drawingml.chart+xml"/>
  <Override PartName="/ppt/drawings/drawing11.xml" ContentType="application/vnd.openxmlformats-officedocument.drawingml.chartshapes+xml"/>
  <Override PartName="/ppt/tags/tag28.xml" ContentType="application/vnd.openxmlformats-officedocument.presentationml.tags+xml"/>
  <Override PartName="/ppt/notesSlides/notesSlide1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ags/tag29.xml" ContentType="application/vnd.openxmlformats-officedocument.presentationml.tags+xml"/>
  <Override PartName="/ppt/notesSlides/notesSlide16.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tags/tag30.xml" ContentType="application/vnd.openxmlformats-officedocument.presentationml.tags+xml"/>
  <Override PartName="/ppt/charts/chart61.xml" ContentType="application/vnd.openxmlformats-officedocument.drawingml.chart+xml"/>
  <Override PartName="/ppt/charts/chart62.xml" ContentType="application/vnd.openxmlformats-officedocument.drawingml.chart+xml"/>
  <Override PartName="/ppt/tags/tag31.xml" ContentType="application/vnd.openxmlformats-officedocument.presentationml.tags+xml"/>
  <Override PartName="/ppt/charts/chart63.xml" ContentType="application/vnd.openxmlformats-officedocument.drawingml.chart+xml"/>
  <Override PartName="/ppt/tags/tag32.xml" ContentType="application/vnd.openxmlformats-officedocument.presentationml.tags+xml"/>
  <Override PartName="/ppt/charts/chart64.xml" ContentType="application/vnd.openxmlformats-officedocument.drawingml.chart+xml"/>
  <Override PartName="/ppt/drawings/drawing12.xml" ContentType="application/vnd.openxmlformats-officedocument.drawingml.chartshapes+xml"/>
  <Override PartName="/ppt/charts/chart65.xml" ContentType="application/vnd.openxmlformats-officedocument.drawingml.chart+xml"/>
  <Override PartName="/ppt/drawings/drawing13.xml" ContentType="application/vnd.openxmlformats-officedocument.drawingml.chartshapes+xml"/>
  <Override PartName="/ppt/tags/tag33.xml" ContentType="application/vnd.openxmlformats-officedocument.presentationml.tags+xml"/>
  <Override PartName="/ppt/notesSlides/notesSlide17.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tags/tag34.xml" ContentType="application/vnd.openxmlformats-officedocument.presentationml.tags+xml"/>
  <Override PartName="/ppt/notesSlides/notesSlide1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tags/tag35.xml" ContentType="application/vnd.openxmlformats-officedocument.presentationml.tags+xml"/>
  <Override PartName="/ppt/charts/chart71.xml" ContentType="application/vnd.openxmlformats-officedocument.drawingml.chart+xml"/>
  <Override PartName="/ppt/charts/chart72.xml" ContentType="application/vnd.openxmlformats-officedocument.drawingml.chart+xml"/>
  <Override PartName="/ppt/tags/tag36.xml" ContentType="application/vnd.openxmlformats-officedocument.presentationml.tags+xml"/>
  <Override PartName="/ppt/charts/chart73.xml" ContentType="application/vnd.openxmlformats-officedocument.drawingml.chart+xml"/>
  <Override PartName="/ppt/tags/tag37.xml" ContentType="application/vnd.openxmlformats-officedocument.presentationml.tags+xml"/>
  <Override PartName="/ppt/charts/chart74.xml" ContentType="application/vnd.openxmlformats-officedocument.drawingml.chart+xml"/>
  <Override PartName="/ppt/drawings/drawing14.xml" ContentType="application/vnd.openxmlformats-officedocument.drawingml.chartshapes+xml"/>
  <Override PartName="/ppt/charts/chart75.xml" ContentType="application/vnd.openxmlformats-officedocument.drawingml.chart+xml"/>
  <Override PartName="/ppt/drawings/drawing15.xml" ContentType="application/vnd.openxmlformats-officedocument.drawingml.chartshapes+xml"/>
  <Override PartName="/ppt/tags/tag38.xml" ContentType="application/vnd.openxmlformats-officedocument.presentationml.tags+xml"/>
  <Override PartName="/ppt/notesSlides/notesSlide19.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tags/tag39.xml" ContentType="application/vnd.openxmlformats-officedocument.presentationml.tags+xml"/>
  <Override PartName="/ppt/notesSlides/notesSlide20.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tags/tag40.xml" ContentType="application/vnd.openxmlformats-officedocument.presentationml.tags+xml"/>
  <Override PartName="/ppt/charts/chart81.xml" ContentType="application/vnd.openxmlformats-officedocument.drawingml.chart+xml"/>
  <Override PartName="/ppt/charts/chart82.xml" ContentType="application/vnd.openxmlformats-officedocument.drawingml.chart+xml"/>
  <Override PartName="/ppt/tags/tag41.xml" ContentType="application/vnd.openxmlformats-officedocument.presentationml.tags+xml"/>
  <Override PartName="/ppt/charts/chart83.xml" ContentType="application/vnd.openxmlformats-officedocument.drawingml.chart+xml"/>
  <Override PartName="/ppt/tags/tag42.xml" ContentType="application/vnd.openxmlformats-officedocument.presentationml.tags+xml"/>
  <Override PartName="/ppt/charts/chart84.xml" ContentType="application/vnd.openxmlformats-officedocument.drawingml.chart+xml"/>
  <Override PartName="/ppt/drawings/drawing16.xml" ContentType="application/vnd.openxmlformats-officedocument.drawingml.chartshapes+xml"/>
  <Override PartName="/ppt/charts/chart85.xml" ContentType="application/vnd.openxmlformats-officedocument.drawingml.chart+xml"/>
  <Override PartName="/ppt/drawings/drawing17.xml" ContentType="application/vnd.openxmlformats-officedocument.drawingml.chartshapes+xml"/>
  <Override PartName="/ppt/tags/tag4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4" r:id="rId4"/>
  </p:sldMasterIdLst>
  <p:notesMasterIdLst>
    <p:notesMasterId r:id="rId52"/>
  </p:notesMasterIdLst>
  <p:handoutMasterIdLst>
    <p:handoutMasterId r:id="rId53"/>
  </p:handoutMasterIdLst>
  <p:sldIdLst>
    <p:sldId id="2146850729" r:id="rId5"/>
    <p:sldId id="2145704108" r:id="rId6"/>
    <p:sldId id="2146850682" r:id="rId7"/>
    <p:sldId id="2146850685" r:id="rId8"/>
    <p:sldId id="2146850683" r:id="rId9"/>
    <p:sldId id="2146850684" r:id="rId10"/>
    <p:sldId id="2146850703" r:id="rId11"/>
    <p:sldId id="2146850704" r:id="rId12"/>
    <p:sldId id="2146850705" r:id="rId13"/>
    <p:sldId id="2146850706" r:id="rId14"/>
    <p:sldId id="2146850707" r:id="rId15"/>
    <p:sldId id="2146850730" r:id="rId16"/>
    <p:sldId id="2146850731" r:id="rId17"/>
    <p:sldId id="2146850732" r:id="rId18"/>
    <p:sldId id="2146850733" r:id="rId19"/>
    <p:sldId id="2146850734" r:id="rId20"/>
    <p:sldId id="2146850735" r:id="rId21"/>
    <p:sldId id="2146850736" r:id="rId22"/>
    <p:sldId id="2146850737" r:id="rId23"/>
    <p:sldId id="2146850738" r:id="rId24"/>
    <p:sldId id="2146850739" r:id="rId25"/>
    <p:sldId id="2146850740" r:id="rId26"/>
    <p:sldId id="2146850741" r:id="rId27"/>
    <p:sldId id="2146850742" r:id="rId28"/>
    <p:sldId id="2146850743" r:id="rId29"/>
    <p:sldId id="2146850744" r:id="rId30"/>
    <p:sldId id="2146850745" r:id="rId31"/>
    <p:sldId id="2146850746" r:id="rId32"/>
    <p:sldId id="2146850747" r:id="rId33"/>
    <p:sldId id="2146850748" r:id="rId34"/>
    <p:sldId id="2146850749" r:id="rId35"/>
    <p:sldId id="2146850750" r:id="rId36"/>
    <p:sldId id="2146850751" r:id="rId37"/>
    <p:sldId id="2146850752" r:id="rId38"/>
    <p:sldId id="2146850753" r:id="rId39"/>
    <p:sldId id="2146850754" r:id="rId40"/>
    <p:sldId id="2146850755" r:id="rId41"/>
    <p:sldId id="2146850756" r:id="rId42"/>
    <p:sldId id="2146850757" r:id="rId43"/>
    <p:sldId id="2146850758" r:id="rId44"/>
    <p:sldId id="2146850759" r:id="rId45"/>
    <p:sldId id="2146850760" r:id="rId46"/>
    <p:sldId id="2146850761" r:id="rId47"/>
    <p:sldId id="2146850762" r:id="rId48"/>
    <p:sldId id="2146850763" r:id="rId49"/>
    <p:sldId id="2146850764" r:id="rId50"/>
    <p:sldId id="214685072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 | Nat Rep | Compare Ideas" id="{840B1DF9-DD7B-4C51-84D2-1AA301EDD3B4}">
          <p14:sldIdLst>
            <p14:sldId id="2146850729"/>
            <p14:sldId id="2145704108"/>
            <p14:sldId id="2146850682"/>
            <p14:sldId id="2146850685"/>
            <p14:sldId id="2146850683"/>
            <p14:sldId id="2146850684"/>
          </p14:sldIdLst>
        </p14:section>
        <p14:section name="BR | Nat Rep | Individual Ideas" id="{DC183D98-09E4-4DB1-8F39-B5B0AF9FB020}">
          <p14:sldIdLst>
            <p14:sldId id="2146850703"/>
            <p14:sldId id="2146850704"/>
            <p14:sldId id="2146850705"/>
            <p14:sldId id="2146850706"/>
            <p14:sldId id="2146850707"/>
            <p14:sldId id="2146850730"/>
            <p14:sldId id="2146850731"/>
            <p14:sldId id="2146850732"/>
            <p14:sldId id="2146850733"/>
            <p14:sldId id="2146850734"/>
            <p14:sldId id="2146850735"/>
            <p14:sldId id="2146850736"/>
            <p14:sldId id="2146850737"/>
            <p14:sldId id="2146850738"/>
            <p14:sldId id="2146850739"/>
            <p14:sldId id="2146850740"/>
            <p14:sldId id="2146850741"/>
            <p14:sldId id="2146850742"/>
            <p14:sldId id="2146850743"/>
            <p14:sldId id="2146850744"/>
            <p14:sldId id="2146850745"/>
            <p14:sldId id="2146850746"/>
            <p14:sldId id="2146850747"/>
            <p14:sldId id="2146850748"/>
            <p14:sldId id="2146850749"/>
            <p14:sldId id="2146850750"/>
            <p14:sldId id="2146850751"/>
            <p14:sldId id="2146850752"/>
            <p14:sldId id="2146850753"/>
            <p14:sldId id="2146850754"/>
            <p14:sldId id="2146850755"/>
            <p14:sldId id="2146850756"/>
            <p14:sldId id="2146850757"/>
            <p14:sldId id="2146850758"/>
            <p14:sldId id="2146850759"/>
            <p14:sldId id="2146850760"/>
            <p14:sldId id="2146850761"/>
            <p14:sldId id="2146850762"/>
            <p14:sldId id="2146850763"/>
            <p14:sldId id="2146850764"/>
          </p14:sldIdLst>
        </p14:section>
        <p14:section name="Improve" id="{3F077232-9613-4A67-BF82-368FD613B946}">
          <p14:sldIdLst>
            <p14:sldId id="2146850726"/>
          </p14:sldIdLst>
        </p14:section>
      </p14:sectionLst>
    </p:ext>
    <p:ext uri="{EFAFB233-063F-42B5-8137-9DF3F51BA10A}">
      <p15:sldGuideLst xmlns:p15="http://schemas.microsoft.com/office/powerpoint/2012/main">
        <p15:guide id="26" orient="horz" pos="2047" userDrawn="1">
          <p15:clr>
            <a:srgbClr val="A4A3A4"/>
          </p15:clr>
        </p15:guide>
        <p15:guide id="27" pos="3840" userDrawn="1">
          <p15:clr>
            <a:srgbClr val="A4A3A4"/>
          </p15:clr>
        </p15:guide>
        <p15:guide id="28" orient="horz" pos="867" userDrawn="1">
          <p15:clr>
            <a:srgbClr val="A4A3A4"/>
          </p15:clr>
        </p15:guide>
        <p15:guide id="29" pos="1890" userDrawn="1">
          <p15:clr>
            <a:srgbClr val="A4A3A4"/>
          </p15:clr>
        </p15:guide>
        <p15:guide id="30" pos="5790" userDrawn="1">
          <p15:clr>
            <a:srgbClr val="A4A3A4"/>
          </p15:clr>
        </p15:guide>
        <p15:guide id="31" orient="horz" pos="1706" userDrawn="1">
          <p15:clr>
            <a:srgbClr val="A4A3A4"/>
          </p15:clr>
        </p15:guide>
        <p15:guide id="32" orient="horz" pos="200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0CCA8F-1B00-1046-4A00-59270C6C6F15}" name="Nina Holland" initials="NH" userId="S::nina.holland@system1group.com::cf0cf2f1-0574-4258-b2e5-48b63f80f678" providerId="AD"/>
  <p188:author id="{F85AF5F0-A067-DEAF-378F-F6F8F799C394}" name="Hannah Rodrigues" initials="HR" userId="S::hannah.rodrigues@system1research.com::580d6667-59a9-4de7-922d-14956af6f2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na Holland" initials="NH" lastIdx="32" clrIdx="0">
    <p:extLst>
      <p:ext uri="{19B8F6BF-5375-455C-9EA6-DF929625EA0E}">
        <p15:presenceInfo xmlns:p15="http://schemas.microsoft.com/office/powerpoint/2012/main" userId="S::nina.holland@system1group.com::cf0cf2f1-0574-4258-b2e5-48b63f80f678" providerId="AD"/>
      </p:ext>
    </p:extLst>
  </p:cmAuthor>
  <p:cmAuthor id="2" name="Bruce Bickerton" initials="BB [2]" lastIdx="113" clrIdx="1">
    <p:extLst>
      <p:ext uri="{19B8F6BF-5375-455C-9EA6-DF929625EA0E}">
        <p15:presenceInfo xmlns:p15="http://schemas.microsoft.com/office/powerpoint/2012/main" userId="S::bruce.bickerton@system1group.com::d8acb971-4ad4-445a-a89f-9a1de77c0096" providerId="AD"/>
      </p:ext>
    </p:extLst>
  </p:cmAuthor>
  <p:cmAuthor id="3" name="Bruce Bickerton" initials="BB" lastIdx="20" clrIdx="2">
    <p:extLst>
      <p:ext uri="{19B8F6BF-5375-455C-9EA6-DF929625EA0E}">
        <p15:presenceInfo xmlns:p15="http://schemas.microsoft.com/office/powerpoint/2012/main" userId="Bruce Bicker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0"/>
      </p:ext>
    </p:extLst>
  </p:showPr>
  <p:clrMru>
    <a:srgbClr val="FFFFFF"/>
    <a:srgbClr val="0C9947"/>
    <a:srgbClr val="98C33F"/>
    <a:srgbClr val="47B948"/>
    <a:srgbClr val="949494"/>
    <a:srgbClr val="292929"/>
    <a:srgbClr val="6A6A6A"/>
    <a:srgbClr val="F2F2F2"/>
    <a:srgbClr val="DDDDDD"/>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C436E-5AE8-4E39-A955-EC7860D783B8}" v="1" dt="2025-06-26T16:06:58.852"/>
  </p1510:revLst>
</p1510:revInfo>
</file>

<file path=ppt/tableStyles.xml><?xml version="1.0" encoding="utf-8"?>
<a:tblStyleLst xmlns:a="http://schemas.openxmlformats.org/drawingml/2006/main" def="{69012ECD-51FC-41F1-AA8D-1B2483CD663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047"/>
        <p:guide pos="3840"/>
        <p:guide orient="horz" pos="867"/>
        <p:guide pos="1890"/>
        <p:guide pos="5790"/>
        <p:guide orient="horz" pos="1706"/>
        <p:guide orient="horz" pos="2001"/>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package" Target="../embeddings/Microsoft_Excel_Worksheet_7FF6577A_2DCF302E.xlsx"/><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_7FF65790_D454FAA4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_7FF65791_2A3D2E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_7FF65791_2A3D2E95.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7FF65792_A3A41123.xlsx"/><Relationship Id="rId2" Type="http://schemas.openxmlformats.org/officeDocument/2006/relationships/image" Target="../media/image65.svg"/><Relationship Id="rId1" Type="http://schemas.openxmlformats.org/officeDocument/2006/relationships/image" Target="../media/image64.png"/></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_7FF65793_7299B39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_7FF65793_7299B393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_7FF657AA_D25468D1.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_7FF657AA_D25468D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_7FF657AA_D25468D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_7FF657AB_617634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6577D_E4435CE0.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_7FF657AB_617634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_7FF657AC_851321CF.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_7FF657AC_851321CF10.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_7FF657AD_FF8476FA.xlsx"/><Relationship Id="rId2" Type="http://schemas.openxmlformats.org/officeDocument/2006/relationships/image" Target="../media/image65.svg"/><Relationship Id="rId1" Type="http://schemas.openxmlformats.org/officeDocument/2006/relationships/image" Target="../media/image64.png"/></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_7FF657AE_49B98D1A.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_7FF657AE_49B98D1A1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_7FF657AF_8E0FD991.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_7FF657AF_8E0FD99112.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_7FF657AF_8E0FD9911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_7FF657B0_45B541DB.xlsx"/></Relationships>
</file>

<file path=ppt/charts/_rels/chart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package" Target="../embeddings/Microsoft_Excel_Worksheet_7FF6577D_E4435CE01.xlsx"/><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_7FF657B0_45B541DB14.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_7FF657B1_32642A7D.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_7FF657B1_32642A7D15.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_7FF657B2_4BCCB7E4.xlsx"/><Relationship Id="rId2" Type="http://schemas.openxmlformats.org/officeDocument/2006/relationships/image" Target="../media/image65.svg"/><Relationship Id="rId1" Type="http://schemas.openxmlformats.org/officeDocument/2006/relationships/image" Target="../media/image64.png"/></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_7FF657B3_E999219E.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_7FF657B3_E999219E16.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_7FF657B4_2D241B40.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_7FF657B4_2D241B401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_7FF657B4_2D241B401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_7FF657B5_854398DB.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_7FF6577B_7B24FB17.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_7FF657B5_854398DB1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_7FF657B6_EE3D8CF8.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_7FF657B6_EE3D8CF820.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_7FF657B7_1D81CDDF.xlsx"/><Relationship Id="rId2" Type="http://schemas.openxmlformats.org/officeDocument/2006/relationships/image" Target="../media/image65.svg"/><Relationship Id="rId1" Type="http://schemas.openxmlformats.org/officeDocument/2006/relationships/image" Target="../media/image64.png"/></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_7FF657B8_B4EE7EE1.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_7FF657B8_B4EE7EE121.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_7FF657B9_3A431F18.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_7FF657B9_3A431F1822.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_7FF657B9_3A431F1823.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_7FF657BA_EDF145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_7FF6577C_13DBA0DB.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_7FF657BA_EDF1454624.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_7FF657BB_309D774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_7FF657BB_309D774125.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_7FF657BC_A610C496.xlsx"/><Relationship Id="rId2" Type="http://schemas.openxmlformats.org/officeDocument/2006/relationships/image" Target="../media/image65.svg"/><Relationship Id="rId1" Type="http://schemas.openxmlformats.org/officeDocument/2006/relationships/image" Target="../media/image64.png"/></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_7FF657BD_204EF301.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_7FF657BD_204EF30126.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_7FF657BE_429B97C9.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_7FF657BE_429B97C92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_7FF657BE_429B97C92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_7FF657BF_6EBB318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_7FF6578F_385154AB.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_7FF657BF_6EBB31862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_7FF657C0_28000F45.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_7FF657C0_28000F4530.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_7FF657C1_D222C9D3.xlsx"/><Relationship Id="rId2" Type="http://schemas.openxmlformats.org/officeDocument/2006/relationships/image" Target="../media/image65.svg"/><Relationship Id="rId1" Type="http://schemas.openxmlformats.org/officeDocument/2006/relationships/image" Target="../media/image64.png"/></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_7FF657C2_E0165C2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_7FF657C2_E0165C2431.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_7FF657C3_625C30F4.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_7FF657C3_625C30F432.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_7FF657C3_625C30F433.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_7FF657C4_7CDDED7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_7FF6578F_385154AB2.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_7FF657C4_7CDDED7434.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_7FF657C5_7ADA4A3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_7FF657C5_7ADA4A3935.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_7FF657C6_ED52CD88.xlsx"/><Relationship Id="rId2" Type="http://schemas.openxmlformats.org/officeDocument/2006/relationships/image" Target="../media/image65.svg"/><Relationship Id="rId1" Type="http://schemas.openxmlformats.org/officeDocument/2006/relationships/image" Target="../media/image64.png"/></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_7FF657C7_B797664E.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_7FF657C7_B797664E36.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_7FF657C8_D6E25F5B.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_7FF657C8_D6E25F5B3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_7FF657C8_D6E25F5B3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_7FF657C9_71FB491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_7FF6578F_385154AB3.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_7FF657C9_71FB49153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_7FF657CA_41F1C87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_7FF657CA_41F1C87040.xlsx"/></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_7FF657CB_4048ECF8.xlsx"/><Relationship Id="rId2" Type="http://schemas.openxmlformats.org/officeDocument/2006/relationships/image" Target="../media/image65.svg"/><Relationship Id="rId1" Type="http://schemas.openxmlformats.org/officeDocument/2006/relationships/image" Target="../media/image64.png"/></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_7FF657CC_57D0F48D.xlsx"/></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_7FF657CC_57D0F48D4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_7FF65790_D454FAA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58127572016454E-2"/>
          <c:y val="9.2575077841571679E-2"/>
          <c:w val="0.90140816055984863"/>
          <c:h val="0.83766881640797775"/>
        </c:manualLayout>
      </c:layout>
      <c:barChart>
        <c:barDir val="bar"/>
        <c:grouping val="clustered"/>
        <c:varyColors val="0"/>
        <c:ser>
          <c:idx val="0"/>
          <c:order val="0"/>
          <c:tx>
            <c:strRef>
              <c:f>'STAR SCORES'!$B$1</c:f>
              <c:strCache>
                <c:ptCount val="1"/>
                <c:pt idx="0">
                  <c:v>5 star rating</c:v>
                </c:pt>
              </c:strCache>
            </c:strRef>
          </c:tx>
          <c:spPr>
            <a:noFill/>
            <a:ln w="6350"/>
          </c:spPr>
          <c:invertIfNegative val="0"/>
          <c:dLbls>
            <c:spPr>
              <a:solidFill>
                <a:srgbClr val="0C9947"/>
              </a:solidFill>
              <a:ln>
                <a:noFill/>
              </a:ln>
            </c:spPr>
            <c:txPr>
              <a:bodyPr wrap="none" lIns="28800" tIns="28800" rIns="28800" bIns="28800"/>
              <a:lstStyle/>
              <a:p>
                <a:pPr>
                  <a:defRPr sz="900" kern="800" spc="-90" baseline="0">
                    <a:solidFill>
                      <a:srgbClr val="FFFFFF"/>
                    </a:solidFill>
                    <a:latin typeface="+mj-lt"/>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ellipse">
                    <a:avLst/>
                  </a:prstGeom>
                </c15:spPr>
                <c15:showLeaderLines val="0"/>
              </c:ext>
            </c:extLst>
          </c:dLbls>
          <c:cat>
            <c:strRef>
              <c:f>'STAR SCORES'!$A$2:$A$9</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'STAR SCORES'!$B$2:$B$9</c:f>
              <c:numCache>
                <c:formatCode>General</c:formatCode>
                <c:ptCount val="8"/>
              </c:numCache>
            </c:numRef>
          </c:val>
          <c:extLst>
            <c:ext xmlns:c16="http://schemas.microsoft.com/office/drawing/2014/chart" uri="{C3380CC4-5D6E-409C-BE32-E72D297353CC}">
              <c16:uniqueId val="{00000005-2A68-4902-ACEF-A48B175C394D}"/>
            </c:ext>
          </c:extLst>
        </c:ser>
        <c:ser>
          <c:idx val="1"/>
          <c:order val="1"/>
          <c:tx>
            <c:strRef>
              <c:f>'STAR SCORES'!$C$1</c:f>
              <c:strCache>
                <c:ptCount val="1"/>
                <c:pt idx="0">
                  <c:v>4 star rating</c:v>
                </c:pt>
              </c:strCache>
            </c:strRef>
          </c:tx>
          <c:spPr>
            <a:noFill/>
            <a:ln w="6350">
              <a:noFill/>
            </a:ln>
          </c:spPr>
          <c:invertIfNegative val="0"/>
          <c:dLbls>
            <c:spPr>
              <a:solidFill>
                <a:srgbClr val="98C33F"/>
              </a:solidFill>
              <a:ln>
                <a:noFill/>
              </a:ln>
            </c:spPr>
            <c:txPr>
              <a:bodyPr wrap="none" lIns="28800" tIns="28800" rIns="28800" bIns="28800"/>
              <a:lstStyle/>
              <a:p>
                <a:pPr>
                  <a:defRPr sz="900" kern="800" spc="-90" baseline="0">
                    <a:solidFill>
                      <a:srgbClr val="FFFFFF"/>
                    </a:solidFill>
                    <a:latin typeface="+mj-lt"/>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ellipse">
                    <a:avLst/>
                  </a:prstGeom>
                </c15:spPr>
                <c15:showLeaderLines val="0"/>
              </c:ext>
            </c:extLst>
          </c:dLbls>
          <c:cat>
            <c:strRef>
              <c:f>'STAR SCORES'!$A$2:$A$9</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'STAR SCORES'!$C$2:$C$9</c:f>
              <c:numCache>
                <c:formatCode>General</c:formatCode>
                <c:ptCount val="8"/>
              </c:numCache>
            </c:numRef>
          </c:val>
          <c:extLst>
            <c:ext xmlns:c16="http://schemas.microsoft.com/office/drawing/2014/chart" uri="{C3380CC4-5D6E-409C-BE32-E72D297353CC}">
              <c16:uniqueId val="{00000006-2A68-4902-ACEF-A48B175C394D}"/>
            </c:ext>
          </c:extLst>
        </c:ser>
        <c:ser>
          <c:idx val="2"/>
          <c:order val="2"/>
          <c:tx>
            <c:strRef>
              <c:f>'STAR SCORES'!$D$1</c:f>
              <c:strCache>
                <c:ptCount val="1"/>
                <c:pt idx="0">
                  <c:v>3 star rating</c:v>
                </c:pt>
              </c:strCache>
            </c:strRef>
          </c:tx>
          <c:spPr>
            <a:noFill/>
            <a:ln w="6350">
              <a:noFill/>
            </a:ln>
          </c:spPr>
          <c:invertIfNegative val="0"/>
          <c:dLbls>
            <c:spPr>
              <a:solidFill>
                <a:srgbClr val="FBBE14"/>
              </a:solidFill>
              <a:ln>
                <a:noFill/>
              </a:ln>
            </c:spPr>
            <c:txPr>
              <a:bodyPr wrap="none" lIns="28800" tIns="28800" rIns="28800" bIns="28800"/>
              <a:lstStyle/>
              <a:p>
                <a:pPr>
                  <a:defRPr sz="900" kern="800" spc="-90" baseline="0">
                    <a:solidFill>
                      <a:srgbClr val="FFFFFF"/>
                    </a:solidFill>
                    <a:latin typeface="+mj-lt"/>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ellipse">
                    <a:avLst/>
                  </a:prstGeom>
                </c15:spPr>
                <c15:showLeaderLines val="0"/>
              </c:ext>
            </c:extLst>
          </c:dLbls>
          <c:cat>
            <c:strRef>
              <c:f>'STAR SCORES'!$A$2:$A$9</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'STAR SCORES'!$D$2:$D$9</c:f>
              <c:numCache>
                <c:formatCode>General</c:formatCode>
                <c:ptCount val="8"/>
              </c:numCache>
            </c:numRef>
          </c:val>
          <c:extLst>
            <c:ext xmlns:c16="http://schemas.microsoft.com/office/drawing/2014/chart" uri="{C3380CC4-5D6E-409C-BE32-E72D297353CC}">
              <c16:uniqueId val="{00000007-2A68-4902-ACEF-A48B175C394D}"/>
            </c:ext>
          </c:extLst>
        </c:ser>
        <c:ser>
          <c:idx val="3"/>
          <c:order val="3"/>
          <c:tx>
            <c:strRef>
              <c:f>'STAR SCORES'!$E$1</c:f>
              <c:strCache>
                <c:ptCount val="1"/>
                <c:pt idx="0">
                  <c:v>2 star rating</c:v>
                </c:pt>
              </c:strCache>
            </c:strRef>
          </c:tx>
          <c:spPr>
            <a:noFill/>
            <a:ln w="6350">
              <a:noFill/>
            </a:ln>
          </c:spPr>
          <c:invertIfNegative val="0"/>
          <c:dPt>
            <c:idx val="0"/>
            <c:invertIfNegative val="0"/>
            <c:bubble3D val="0"/>
            <c:extLst>
              <c:ext xmlns:c16="http://schemas.microsoft.com/office/drawing/2014/chart" uri="{C3380CC4-5D6E-409C-BE32-E72D297353CC}">
                <c16:uniqueId val="{00000000-9CBB-4F71-97EB-44EF1B35C32B}"/>
              </c:ext>
            </c:extLst>
          </c:dPt>
          <c:dLbls>
            <c:spPr>
              <a:solidFill>
                <a:srgbClr val="EF8123"/>
              </a:solidFill>
              <a:ln>
                <a:noFill/>
              </a:ln>
            </c:spPr>
            <c:txPr>
              <a:bodyPr wrap="none" lIns="28800" tIns="28800" rIns="28800" bIns="28800"/>
              <a:lstStyle/>
              <a:p>
                <a:pPr>
                  <a:defRPr sz="900" kern="800" spc="-90" baseline="0">
                    <a:solidFill>
                      <a:srgbClr val="FFFFFF"/>
                    </a:solidFill>
                    <a:latin typeface="+mj-lt"/>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ellipse">
                    <a:avLst/>
                  </a:prstGeom>
                </c15:spPr>
                <c15:showLeaderLines val="0"/>
              </c:ext>
            </c:extLst>
          </c:dLbls>
          <c:cat>
            <c:strRef>
              <c:f>'STAR SCORES'!$A$2:$A$9</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'STAR SCORES'!$E$2:$E$9</c:f>
              <c:numCache>
                <c:formatCode>0.0</c:formatCode>
                <c:ptCount val="8"/>
                <c:pt idx="0">
                  <c:v>2.2999999999999998</c:v>
                </c:pt>
                <c:pt idx="1">
                  <c:v>2.2000000000000002</c:v>
                </c:pt>
              </c:numCache>
            </c:numRef>
          </c:val>
          <c:extLst>
            <c:ext xmlns:c16="http://schemas.microsoft.com/office/drawing/2014/chart" uri="{C3380CC4-5D6E-409C-BE32-E72D297353CC}">
              <c16:uniqueId val="{00000008-2A68-4902-ACEF-A48B175C394D}"/>
            </c:ext>
          </c:extLst>
        </c:ser>
        <c:ser>
          <c:idx val="4"/>
          <c:order val="4"/>
          <c:tx>
            <c:strRef>
              <c:f>'STAR SCORES'!$F$1</c:f>
              <c:strCache>
                <c:ptCount val="1"/>
                <c:pt idx="0">
                  <c:v>1 star rating</c:v>
                </c:pt>
              </c:strCache>
            </c:strRef>
          </c:tx>
          <c:spPr>
            <a:noFill/>
            <a:ln w="6350">
              <a:noFill/>
            </a:ln>
          </c:spPr>
          <c:invertIfNegative val="0"/>
          <c:dLbls>
            <c:spPr>
              <a:solidFill>
                <a:srgbClr val="E95456"/>
              </a:solidFill>
              <a:ln>
                <a:noFill/>
              </a:ln>
            </c:spPr>
            <c:txPr>
              <a:bodyPr wrap="none" lIns="28800" tIns="28800" rIns="28800" bIns="28800"/>
              <a:lstStyle/>
              <a:p>
                <a:pPr>
                  <a:defRPr sz="900" kern="800" spc="-90" baseline="0">
                    <a:solidFill>
                      <a:srgbClr val="FFFFFF"/>
                    </a:solidFill>
                    <a:latin typeface="+mj-lt"/>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ellipse">
                    <a:avLst/>
                  </a:prstGeom>
                </c15:spPr>
                <c15:showLeaderLines val="0"/>
              </c:ext>
            </c:extLst>
          </c:dLbls>
          <c:cat>
            <c:strRef>
              <c:f>'STAR SCORES'!$A$2:$A$9</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'STAR SCORES'!$F$2:$F$9</c:f>
              <c:numCache>
                <c:formatCode>General</c:formatCode>
                <c:ptCount val="8"/>
                <c:pt idx="2" formatCode="0.0">
                  <c:v>1.6</c:v>
                </c:pt>
                <c:pt idx="3" formatCode="0.0">
                  <c:v>1.4</c:v>
                </c:pt>
                <c:pt idx="4" formatCode="0.0">
                  <c:v>1.1000000000000001</c:v>
                </c:pt>
                <c:pt idx="5" formatCode="0.0">
                  <c:v>1.1000000000000001</c:v>
                </c:pt>
                <c:pt idx="6" formatCode="0.0">
                  <c:v>1</c:v>
                </c:pt>
                <c:pt idx="7" formatCode="0.0">
                  <c:v>1</c:v>
                </c:pt>
              </c:numCache>
            </c:numRef>
          </c:val>
          <c:extLst>
            <c:ext xmlns:c16="http://schemas.microsoft.com/office/drawing/2014/chart" uri="{C3380CC4-5D6E-409C-BE32-E72D297353CC}">
              <c16:uniqueId val="{00000009-2A68-4902-ACEF-A48B175C394D}"/>
            </c:ext>
          </c:extLst>
        </c:ser>
        <c:dLbls>
          <c:showLegendKey val="0"/>
          <c:showVal val="0"/>
          <c:showCatName val="0"/>
          <c:showSerName val="0"/>
          <c:showPercent val="0"/>
          <c:showBubbleSize val="0"/>
        </c:dLbls>
        <c:gapWidth val="500"/>
        <c:overlap val="100"/>
        <c:axId val="253664640"/>
        <c:axId val="254518784"/>
        <c:extLst/>
      </c:barChart>
      <c:scatterChart>
        <c:scatterStyle val="lineMarker"/>
        <c:varyColors val="0"/>
        <c:ser>
          <c:idx val="5"/>
          <c:order val="5"/>
          <c:tx>
            <c:strRef>
              <c:f>'chart items'!$A$2</c:f>
              <c:strCache>
                <c:ptCount val="1"/>
                <c:pt idx="0">
                  <c:v>Average Star</c:v>
                </c:pt>
              </c:strCache>
            </c:strRef>
          </c:tx>
          <c:spPr>
            <a:ln w="12700">
              <a:noFill/>
            </a:ln>
          </c:spPr>
          <c:marker>
            <c:symbol val="circle"/>
            <c:size val="6"/>
            <c:spPr>
              <a:noFill/>
              <a:ln>
                <a:noFill/>
              </a:ln>
            </c:spPr>
          </c:marker>
          <c:dPt>
            <c:idx val="0"/>
            <c:marker>
              <c:spPr>
                <a:solidFill>
                  <a:srgbClr val="B2B2B2"/>
                </a:solidFill>
                <a:ln>
                  <a:solidFill>
                    <a:srgbClr val="B2B2B2"/>
                  </a:solidFill>
                </a:ln>
              </c:spPr>
            </c:marker>
            <c:bubble3D val="0"/>
            <c:spPr>
              <a:ln w="12700">
                <a:solidFill>
                  <a:srgbClr val="B2B2B2"/>
                </a:solidFill>
              </a:ln>
            </c:spPr>
            <c:extLst>
              <c:ext xmlns:c16="http://schemas.microsoft.com/office/drawing/2014/chart" uri="{C3380CC4-5D6E-409C-BE32-E72D297353CC}">
                <c16:uniqueId val="{00000002-C6B3-4BF3-AEBA-08D12F7E6920}"/>
              </c:ext>
            </c:extLst>
          </c:dPt>
          <c:dPt>
            <c:idx val="1"/>
            <c:bubble3D val="0"/>
            <c:spPr>
              <a:ln w="12700">
                <a:solidFill>
                  <a:srgbClr val="B2B2B2"/>
                </a:solidFill>
              </a:ln>
            </c:spPr>
            <c:extLst>
              <c:ext xmlns:c16="http://schemas.microsoft.com/office/drawing/2014/chart" uri="{C3380CC4-5D6E-409C-BE32-E72D297353CC}">
                <c16:uniqueId val="{00000003-C6B3-4BF3-AEBA-08D12F7E6920}"/>
              </c:ext>
            </c:extLst>
          </c:dPt>
          <c:dLbls>
            <c:dLbl>
              <c:idx val="0"/>
              <c:tx>
                <c:rich>
                  <a:bodyPr vertOverflow="overflow" horzOverflow="overflow" wrap="none" lIns="0" tIns="0" rIns="0" bIns="0" anchor="ctr" anchorCtr="0">
                    <a:noAutofit/>
                  </a:bodyPr>
                  <a:lstStyle/>
                  <a:p>
                    <a:pPr algn="ctr">
                      <a:defRPr sz="700" b="0">
                        <a:solidFill>
                          <a:srgbClr val="7F7F7F"/>
                        </a:solidFill>
                        <a:latin typeface="+mn-lt"/>
                        <a:cs typeface="Arial" panose="020B0604020202020204" pitchFamily="34" charset="0"/>
                      </a:defRPr>
                    </a:pPr>
                    <a:fld id="{9D94B552-DD72-469D-8ED2-11875728C2BD}" type="CELLRANGE">
                      <a:rPr lang="en-US"/>
                      <a:pPr algn="ctr">
                        <a:defRPr sz="700" b="0">
                          <a:solidFill>
                            <a:srgbClr val="7F7F7F"/>
                          </a:solidFill>
                          <a:latin typeface="+mn-lt"/>
                          <a:cs typeface="Arial" panose="020B0604020202020204" pitchFamily="34" charset="0"/>
                        </a:defRPr>
                      </a:pPr>
                      <a:t>[CELLRANGE]</a:t>
                    </a:fld>
                    <a:endParaRPr lang="en-US"/>
                  </a:p>
                </c:rich>
              </c:tx>
              <c:spPr>
                <a:noFill/>
                <a:ln>
                  <a:noFill/>
                </a:ln>
                <a:effectLst/>
              </c:sp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0370370370370375E-2"/>
                      <c:h val="2.8745188674235967E-2"/>
                    </c:manualLayout>
                  </c15:layout>
                  <c15:dlblFieldTable/>
                  <c15:showDataLabelsRange val="1"/>
                </c:ext>
                <c:ext xmlns:c16="http://schemas.microsoft.com/office/drawing/2014/chart" uri="{C3380CC4-5D6E-409C-BE32-E72D297353CC}">
                  <c16:uniqueId val="{00000002-C6B3-4BF3-AEBA-08D12F7E6920}"/>
                </c:ext>
              </c:extLst>
            </c:dLbl>
            <c:dLbl>
              <c:idx val="1"/>
              <c:tx>
                <c:rich>
                  <a:bodyPr/>
                  <a:lstStyle/>
                  <a:p>
                    <a:fld id="{2919B7FD-24F4-482D-8891-626FD5AA0EA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manualLayout>
                      <c:w val="0.12592592592592591"/>
                      <c:h val="5.7751878717661166E-2"/>
                    </c:manualLayout>
                  </c15:layout>
                  <c15:dlblFieldTable/>
                  <c15:showDataLabelsRange val="1"/>
                </c:ext>
                <c:ext xmlns:c16="http://schemas.microsoft.com/office/drawing/2014/chart" uri="{C3380CC4-5D6E-409C-BE32-E72D297353CC}">
                  <c16:uniqueId val="{00000003-C6B3-4BF3-AEBA-08D12F7E6920}"/>
                </c:ext>
              </c:extLst>
            </c:dLbl>
            <c:dLbl>
              <c:idx val="2"/>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layout>
                    <c:manualLayout>
                      <c:w val="0.12592592592592591"/>
                      <c:h val="5.7751878717661166E-2"/>
                    </c:manualLayout>
                  </c15:layout>
                  <c15:showDataLabelsRange val="1"/>
                </c:ext>
                <c:ext xmlns:c16="http://schemas.microsoft.com/office/drawing/2014/chart" uri="{C3380CC4-5D6E-409C-BE32-E72D297353CC}">
                  <c16:uniqueId val="{00000000-D431-43D5-85AF-74EE46D94667}"/>
                </c:ext>
              </c:extLst>
            </c:dLbl>
            <c:dLbl>
              <c:idx val="3"/>
              <c:tx>
                <c:rich>
                  <a:bodyPr vertOverflow="overflow" horzOverflow="overflow" wrap="none" lIns="396000" tIns="0" rIns="0" bIns="0" anchor="ctr" anchorCtr="0">
                    <a:noAutofit/>
                  </a:bodyPr>
                  <a:lstStyle/>
                  <a:p>
                    <a:pPr algn="l">
                      <a:defRPr sz="900" b="0">
                        <a:solidFill>
                          <a:schemeClr val="tx1"/>
                        </a:solidFill>
                        <a:latin typeface="Arial Black" panose="020B0A04020102020204" pitchFamily="34" charset="0"/>
                      </a:defRPr>
                    </a:pPr>
                    <a:fld id="{653452D2-5DA6-4B84-8D54-02941BDF11F6}" type="CELLRANGE">
                      <a:rPr lang="en-US" smtClean="0">
                        <a:latin typeface="+mj-lt"/>
                      </a:rPr>
                      <a:pPr algn="l">
                        <a:defRPr sz="900" b="0">
                          <a:solidFill>
                            <a:schemeClr val="tx1"/>
                          </a:solidFill>
                          <a:latin typeface="Arial Black" panose="020B0A04020102020204" pitchFamily="34" charset="0"/>
                        </a:defRPr>
                      </a:pPr>
                      <a:t>[CELLRANGE]</a:t>
                    </a:fld>
                    <a:br>
                      <a:rPr lang="en-US"/>
                    </a:br>
                    <a:r>
                      <a:rPr lang="en-US">
                        <a:latin typeface="+mn-lt"/>
                        <a:cs typeface="Arial" panose="020B0604020202020204" pitchFamily="34" charset="0"/>
                      </a:rPr>
                      <a:t>50% of Ideas</a:t>
                    </a:r>
                  </a:p>
                </c:rich>
              </c:tx>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1-D431-43D5-85AF-74EE46D94667}"/>
                </c:ext>
              </c:extLst>
            </c:dLbl>
            <c:dLbl>
              <c:idx val="4"/>
              <c:tx>
                <c:rich>
                  <a:bodyPr vertOverflow="overflow" horzOverflow="overflow" wrap="none" lIns="396000" tIns="0" rIns="0" bIns="0" anchor="ctr" anchorCtr="0">
                    <a:noAutofit/>
                  </a:bodyPr>
                  <a:lstStyle/>
                  <a:p>
                    <a:pPr algn="l">
                      <a:defRPr sz="900" b="0">
                        <a:solidFill>
                          <a:schemeClr val="tx1"/>
                        </a:solidFill>
                        <a:latin typeface="Arial Black" panose="020B0A04020102020204" pitchFamily="34" charset="0"/>
                      </a:defRPr>
                    </a:pPr>
                    <a:fld id="{4B00700A-CD26-47A6-A300-C27535469F33}" type="CELLRANGE">
                      <a:rPr lang="en-US" smtClean="0">
                        <a:latin typeface="+mj-lt"/>
                      </a:rPr>
                      <a:pPr algn="l">
                        <a:defRPr sz="900" b="0">
                          <a:solidFill>
                            <a:schemeClr val="tx1"/>
                          </a:solidFill>
                          <a:latin typeface="Arial Black" panose="020B0A04020102020204" pitchFamily="34" charset="0"/>
                        </a:defRPr>
                      </a:pPr>
                      <a:t>[CELLRANGE]</a:t>
                    </a:fld>
                    <a:br>
                      <a:rPr lang="en-US"/>
                    </a:br>
                    <a:r>
                      <a:rPr lang="en-US">
                        <a:latin typeface="+mn-lt"/>
                        <a:cs typeface="Arial" panose="020B0604020202020204" pitchFamily="34" charset="0"/>
                      </a:rPr>
                      <a:t>25% of Ideas</a:t>
                    </a:r>
                  </a:p>
                </c:rich>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2-D431-43D5-85AF-74EE46D94667}"/>
                </c:ext>
              </c:extLst>
            </c:dLbl>
            <c:dLbl>
              <c:idx val="5"/>
              <c:tx>
                <c:rich>
                  <a:bodyPr vertOverflow="overflow" horzOverflow="overflow" wrap="none" lIns="396000" tIns="0" rIns="0" bIns="0" anchor="ctr" anchorCtr="0">
                    <a:noAutofit/>
                  </a:bodyPr>
                  <a:lstStyle/>
                  <a:p>
                    <a:pPr algn="l">
                      <a:defRPr sz="900" b="0">
                        <a:solidFill>
                          <a:schemeClr val="tx1"/>
                        </a:solidFill>
                        <a:latin typeface="Arial Black" panose="020B0A04020102020204" pitchFamily="34" charset="0"/>
                      </a:defRPr>
                    </a:pPr>
                    <a:fld id="{3E921664-A10F-4239-BC1E-9E8D754BF51B}" type="CELLRANGE">
                      <a:rPr lang="en-US" smtClean="0">
                        <a:latin typeface="+mj-lt"/>
                      </a:rPr>
                      <a:pPr algn="l">
                        <a:defRPr sz="900" b="0">
                          <a:solidFill>
                            <a:schemeClr val="tx1"/>
                          </a:solidFill>
                          <a:latin typeface="Arial Black" panose="020B0A04020102020204" pitchFamily="34" charset="0"/>
                        </a:defRPr>
                      </a:pPr>
                      <a:t>[CELLRANGE]</a:t>
                    </a:fld>
                    <a:br>
                      <a:rPr lang="en-US"/>
                    </a:br>
                    <a:r>
                      <a:rPr lang="en-US">
                        <a:latin typeface="+mn-lt"/>
                        <a:cs typeface="Arial" panose="020B0604020202020204" pitchFamily="34" charset="0"/>
                      </a:rPr>
                      <a:t>10% of Ideas</a:t>
                    </a:r>
                  </a:p>
                </c:rich>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3-D431-43D5-85AF-74EE46D94667}"/>
                </c:ext>
              </c:extLst>
            </c:dLbl>
            <c:dLbl>
              <c:idx val="6"/>
              <c:tx>
                <c:rich>
                  <a:bodyPr vertOverflow="overflow" horzOverflow="overflow" wrap="none" lIns="396000" tIns="0" rIns="0" bIns="0" anchor="ctr" anchorCtr="0">
                    <a:noAutofit/>
                  </a:bodyPr>
                  <a:lstStyle/>
                  <a:p>
                    <a:pPr algn="l">
                      <a:defRPr sz="900" b="0">
                        <a:solidFill>
                          <a:schemeClr val="tx1"/>
                        </a:solidFill>
                        <a:latin typeface="Arial Black" panose="020B0A04020102020204" pitchFamily="34" charset="0"/>
                      </a:defRPr>
                    </a:pPr>
                    <a:fld id="{41EA7CC1-4CE5-4502-B8B1-D5456A98D63A}" type="CELLRANGE">
                      <a:rPr lang="en-US" smtClean="0">
                        <a:latin typeface="+mj-lt"/>
                      </a:rPr>
                      <a:pPr algn="l">
                        <a:defRPr sz="900" b="0">
                          <a:solidFill>
                            <a:schemeClr val="tx1"/>
                          </a:solidFill>
                          <a:latin typeface="Arial Black" panose="020B0A04020102020204" pitchFamily="34" charset="0"/>
                        </a:defRPr>
                      </a:pPr>
                      <a:t>[CELLRANGE]</a:t>
                    </a:fld>
                    <a:br>
                      <a:rPr lang="en-US"/>
                    </a:br>
                    <a:r>
                      <a:rPr lang="en-US">
                        <a:latin typeface="+mn-lt"/>
                        <a:cs typeface="Arial" panose="020B0604020202020204" pitchFamily="34" charset="0"/>
                      </a:rPr>
                      <a:t>10% of Ideas</a:t>
                    </a:r>
                  </a:p>
                </c:rich>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4-D431-43D5-85AF-74EE46D94667}"/>
                </c:ext>
              </c:extLst>
            </c:dLbl>
            <c:dLbl>
              <c:idx val="7"/>
              <c:tx>
                <c:rich>
                  <a:bodyPr vertOverflow="overflow" horzOverflow="overflow" wrap="none" lIns="396000" tIns="0" rIns="0" bIns="0" anchor="ctr" anchorCtr="0">
                    <a:noAutofit/>
                  </a:bodyPr>
                  <a:lstStyle/>
                  <a:p>
                    <a:pPr algn="l">
                      <a:defRPr sz="900" b="0">
                        <a:solidFill>
                          <a:schemeClr val="tx1"/>
                        </a:solidFill>
                        <a:latin typeface="Arial Black" panose="020B0A04020102020204" pitchFamily="34" charset="0"/>
                      </a:defRPr>
                    </a:pPr>
                    <a:fld id="{9E45D0E7-1610-4097-A902-7359A9F80420}" type="CELLRANGE">
                      <a:rPr lang="en-US" smtClean="0">
                        <a:latin typeface="+mj-lt"/>
                      </a:rPr>
                      <a:pPr algn="l">
                        <a:defRPr sz="900" b="0">
                          <a:solidFill>
                            <a:schemeClr val="tx1"/>
                          </a:solidFill>
                          <a:latin typeface="Arial Black" panose="020B0A04020102020204" pitchFamily="34" charset="0"/>
                        </a:defRPr>
                      </a:pPr>
                      <a:t>[CELLRANGE]</a:t>
                    </a:fld>
                    <a:br>
                      <a:rPr lang="en-US"/>
                    </a:br>
                    <a:r>
                      <a:rPr lang="en-US">
                        <a:latin typeface="+mn-lt"/>
                        <a:cs typeface="Arial" panose="020B0604020202020204" pitchFamily="34" charset="0"/>
                      </a:rPr>
                      <a:t>5% of Ideas</a:t>
                    </a:r>
                  </a:p>
                </c:rich>
              </c:tx>
              <c: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5-D431-43D5-85AF-74EE46D94667}"/>
                </c:ext>
              </c:extLst>
            </c:dLbl>
            <c:dLbl>
              <c:idx val="8"/>
              <c:tx>
                <c:rich>
                  <a:bodyPr vertOverflow="overflow" horzOverflow="overflow" wrap="none" lIns="360000" tIns="0" rIns="0" bIns="0" anchor="ctr" anchorCtr="0">
                    <a:noAutofit/>
                  </a:bodyPr>
                  <a:lstStyle/>
                  <a:p>
                    <a:pPr algn="l">
                      <a:defRPr sz="750" b="0">
                        <a:solidFill>
                          <a:srgbClr val="B2B2B2"/>
                        </a:solidFill>
                        <a:latin typeface="+mj-lt"/>
                      </a:defRPr>
                    </a:pPr>
                    <a:fld id="{E4D8AE8F-E77D-4339-917D-DA272B9C2DE4}" type="CELLRANGE">
                      <a:rPr lang="en-US"/>
                      <a:pPr algn="l">
                        <a:defRPr sz="750" b="0">
                          <a:solidFill>
                            <a:srgbClr val="B2B2B2"/>
                          </a:solidFill>
                          <a:latin typeface="+mj-lt"/>
                        </a:defRPr>
                      </a:pPr>
                      <a:t>[CELLRANGE]</a:t>
                    </a:fld>
                    <a:endParaRPr lang="en-US"/>
                  </a:p>
                </c:rich>
              </c:tx>
              <c:spPr>
                <a:noFill/>
                <a:ln>
                  <a:noFill/>
                </a:ln>
                <a:effectLst/>
              </c:sp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5-143F-4185-8906-A85161DC5375}"/>
                </c:ext>
              </c:extLst>
            </c:dLbl>
            <c:dLbl>
              <c:idx val="9"/>
              <c:tx>
                <c:rich>
                  <a:bodyPr vertOverflow="overflow" horzOverflow="overflow" wrap="none" lIns="360000" tIns="0" rIns="0" bIns="0" anchor="ctr" anchorCtr="0">
                    <a:noAutofit/>
                  </a:bodyPr>
                  <a:lstStyle/>
                  <a:p>
                    <a:pPr algn="l">
                      <a:defRPr sz="750" b="0">
                        <a:solidFill>
                          <a:srgbClr val="B2B2B2"/>
                        </a:solidFill>
                        <a:latin typeface="+mj-lt"/>
                      </a:defRPr>
                    </a:pPr>
                    <a:fld id="{67E4465F-B6FB-4850-B86E-5761C12D559C}" type="CELLRANGE">
                      <a:rPr lang="en-US"/>
                      <a:pPr algn="l">
                        <a:defRPr sz="750" b="0">
                          <a:solidFill>
                            <a:srgbClr val="B2B2B2"/>
                          </a:solidFill>
                          <a:latin typeface="+mj-lt"/>
                        </a:defRPr>
                      </a:pPr>
                      <a:t>[CELLRANGE]</a:t>
                    </a:fld>
                    <a:endParaRPr lang="en-US"/>
                  </a:p>
                </c:rich>
              </c:tx>
              <c:spPr>
                <a:noFill/>
                <a:ln>
                  <a:noFill/>
                </a:ln>
                <a:effectLst/>
              </c:sp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6-143F-4185-8906-A85161DC5375}"/>
                </c:ext>
              </c:extLst>
            </c:dLbl>
            <c:dLbl>
              <c:idx val="10"/>
              <c:tx>
                <c:rich>
                  <a:bodyPr vertOverflow="overflow" horzOverflow="overflow" wrap="none" lIns="360000" tIns="0" rIns="0" bIns="0" anchor="ctr" anchorCtr="0">
                    <a:noAutofit/>
                  </a:bodyPr>
                  <a:lstStyle/>
                  <a:p>
                    <a:pPr algn="l">
                      <a:defRPr sz="750" b="0">
                        <a:solidFill>
                          <a:srgbClr val="B2B2B2"/>
                        </a:solidFill>
                        <a:latin typeface="+mj-lt"/>
                      </a:defRPr>
                    </a:pPr>
                    <a:fld id="{D4483252-FF6C-4772-88DC-776C5293DD1F}" type="CELLRANGE">
                      <a:rPr lang="en-US"/>
                      <a:pPr algn="l">
                        <a:defRPr sz="750" b="0">
                          <a:solidFill>
                            <a:srgbClr val="B2B2B2"/>
                          </a:solidFill>
                          <a:latin typeface="+mj-lt"/>
                        </a:defRPr>
                      </a:pPr>
                      <a:t>[CELLRANGE]</a:t>
                    </a:fld>
                    <a:endParaRPr lang="en-US"/>
                  </a:p>
                </c:rich>
              </c:tx>
              <c:spPr>
                <a:noFill/>
                <a:ln>
                  <a:noFill/>
                </a:ln>
                <a:effectLst/>
              </c:sp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7-143F-4185-8906-A85161DC5375}"/>
                </c:ext>
              </c:extLst>
            </c:dLbl>
            <c:dLbl>
              <c:idx val="11"/>
              <c:tx>
                <c:rich>
                  <a:bodyPr vertOverflow="overflow" horzOverflow="overflow" wrap="none" lIns="360000" tIns="0" rIns="0" bIns="0" anchor="ctr" anchorCtr="0">
                    <a:noAutofit/>
                  </a:bodyPr>
                  <a:lstStyle/>
                  <a:p>
                    <a:pPr algn="l">
                      <a:defRPr sz="750" b="0">
                        <a:solidFill>
                          <a:srgbClr val="B2B2B2"/>
                        </a:solidFill>
                        <a:latin typeface="+mj-lt"/>
                      </a:defRPr>
                    </a:pPr>
                    <a:fld id="{20A363F0-0A67-46BE-9051-53825ED42595}" type="CELLRANGE">
                      <a:rPr lang="en-US"/>
                      <a:pPr algn="l">
                        <a:defRPr sz="750" b="0">
                          <a:solidFill>
                            <a:srgbClr val="B2B2B2"/>
                          </a:solidFill>
                          <a:latin typeface="+mj-lt"/>
                        </a:defRPr>
                      </a:pPr>
                      <a:t>[CELLRANGE]</a:t>
                    </a:fld>
                    <a:endParaRPr lang="en-US"/>
                  </a:p>
                </c:rich>
              </c:tx>
              <c:spPr>
                <a:noFill/>
                <a:ln>
                  <a:noFill/>
                </a:ln>
                <a:effectLst/>
              </c:sp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8-143F-4185-8906-A85161DC5375}"/>
                </c:ext>
              </c:extLst>
            </c:dLbl>
            <c:dLbl>
              <c:idx val="12"/>
              <c:tx>
                <c:rich>
                  <a:bodyPr vertOverflow="overflow" horzOverflow="overflow" wrap="none" lIns="360000" tIns="0" rIns="0" bIns="0" anchor="ctr" anchorCtr="0">
                    <a:noAutofit/>
                  </a:bodyPr>
                  <a:lstStyle/>
                  <a:p>
                    <a:pPr algn="l">
                      <a:defRPr sz="750" b="0">
                        <a:solidFill>
                          <a:srgbClr val="B2B2B2"/>
                        </a:solidFill>
                        <a:latin typeface="+mj-lt"/>
                      </a:defRPr>
                    </a:pPr>
                    <a:fld id="{11E4B538-423F-4E07-88B6-0BB170D0831B}" type="CELLRANGE">
                      <a:rPr lang="en-US"/>
                      <a:pPr algn="l">
                        <a:defRPr sz="750" b="0">
                          <a:solidFill>
                            <a:srgbClr val="B2B2B2"/>
                          </a:solidFill>
                          <a:latin typeface="+mj-lt"/>
                        </a:defRPr>
                      </a:pPr>
                      <a:t>[CELLRANGE]</a:t>
                    </a:fld>
                    <a:endParaRPr lang="en-US"/>
                  </a:p>
                </c:rich>
              </c:tx>
              <c:spPr>
                <a:noFill/>
                <a:ln>
                  <a:noFill/>
                </a:ln>
                <a:effectLst/>
              </c:sp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592592592592591"/>
                      <c:h val="5.7751878717661166E-2"/>
                    </c:manualLayout>
                  </c15:layout>
                  <c15:dlblFieldTable/>
                  <c15:showDataLabelsRange val="1"/>
                </c:ext>
                <c:ext xmlns:c16="http://schemas.microsoft.com/office/drawing/2014/chart" uri="{C3380CC4-5D6E-409C-BE32-E72D297353CC}">
                  <c16:uniqueId val="{00000009-143F-4185-8906-A85161DC5375}"/>
                </c:ext>
              </c:extLst>
            </c:dLbl>
            <c:spPr>
              <a:noFill/>
              <a:ln>
                <a:noFill/>
              </a:ln>
              <a:effectLst/>
            </c:spPr>
            <c:txPr>
              <a:bodyPr vertOverflow="overflow" horzOverflow="overflow" wrap="none" lIns="360000" tIns="0" rIns="0" bIns="0" anchor="ctr" anchorCtr="0">
                <a:noAutofit/>
              </a:bodyPr>
              <a:lstStyle/>
              <a:p>
                <a:pPr algn="l">
                  <a:defRPr sz="750" b="0">
                    <a:solidFill>
                      <a:srgbClr val="B2B2B2"/>
                    </a:solidFill>
                    <a:latin typeface="Arial Black" panose="020B0A040201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'chart items'!$B$2:$B$14</c:f>
              <c:numCache>
                <c:formatCode>0</c:formatCode>
                <c:ptCount val="13"/>
                <c:pt idx="0">
                  <c:v>2.1</c:v>
                </c:pt>
                <c:pt idx="1">
                  <c:v>2.1</c:v>
                </c:pt>
                <c:pt idx="3">
                  <c:v>1.4</c:v>
                </c:pt>
                <c:pt idx="4">
                  <c:v>2.4</c:v>
                </c:pt>
                <c:pt idx="5">
                  <c:v>3.4</c:v>
                </c:pt>
                <c:pt idx="6">
                  <c:v>4.4000000000000004</c:v>
                </c:pt>
                <c:pt idx="7">
                  <c:v>5.4</c:v>
                </c:pt>
                <c:pt idx="8">
                  <c:v>1.4</c:v>
                </c:pt>
                <c:pt idx="9">
                  <c:v>2.4</c:v>
                </c:pt>
                <c:pt idx="10">
                  <c:v>3.4</c:v>
                </c:pt>
                <c:pt idx="11">
                  <c:v>4.4000000000000004</c:v>
                </c:pt>
                <c:pt idx="12">
                  <c:v>5.4</c:v>
                </c:pt>
              </c:numCache>
            </c:numRef>
          </c:xVal>
          <c:yVal>
            <c:numRef>
              <c:f>'chart items'!$C$2:$C$14</c:f>
              <c:numCache>
                <c:formatCode>0</c:formatCode>
                <c:ptCount val="13"/>
                <c:pt idx="0">
                  <c:v>1</c:v>
                </c:pt>
                <c:pt idx="1">
                  <c:v>0</c:v>
                </c:pt>
                <c:pt idx="3">
                  <c:v>1</c:v>
                </c:pt>
                <c:pt idx="4">
                  <c:v>1</c:v>
                </c:pt>
                <c:pt idx="5">
                  <c:v>1</c:v>
                </c:pt>
                <c:pt idx="6">
                  <c:v>1</c:v>
                </c:pt>
                <c:pt idx="7">
                  <c:v>1</c:v>
                </c:pt>
                <c:pt idx="8">
                  <c:v>0</c:v>
                </c:pt>
                <c:pt idx="9">
                  <c:v>0</c:v>
                </c:pt>
                <c:pt idx="10">
                  <c:v>0</c:v>
                </c:pt>
                <c:pt idx="11">
                  <c:v>0</c:v>
                </c:pt>
                <c:pt idx="12">
                  <c:v>0</c:v>
                </c:pt>
              </c:numCache>
            </c:numRef>
          </c:yVal>
          <c:smooth val="0"/>
          <c:extLst>
            <c:ext xmlns:c15="http://schemas.microsoft.com/office/drawing/2012/chart" uri="{02D57815-91ED-43cb-92C2-25804820EDAC}">
              <c15:datalabelsRange>
                <c15:f>'chart items'!$A$2:$A$14</c15:f>
                <c15:dlblRangeCache>
                  <c:ptCount val="13"/>
                  <c:pt idx="0">
                    <c:v>Average Star</c:v>
                  </c:pt>
                  <c:pt idx="3">
                    <c:v>Low</c:v>
                  </c:pt>
                  <c:pt idx="4">
                    <c:v>Modest</c:v>
                  </c:pt>
                  <c:pt idx="5">
                    <c:v>Good</c:v>
                  </c:pt>
                  <c:pt idx="6">
                    <c:v>Strong</c:v>
                  </c:pt>
                  <c:pt idx="7">
                    <c:v>Exceptional</c:v>
                  </c:pt>
                  <c:pt idx="8">
                    <c:v>Sales Potential
Index: x0.8</c:v>
                  </c:pt>
                  <c:pt idx="9">
                    <c:v>Sales Potential
Index: x1.1</c:v>
                  </c:pt>
                  <c:pt idx="10">
                    <c:v>Sales Potential
Index: x1.5</c:v>
                  </c:pt>
                  <c:pt idx="11">
                    <c:v>Sales Potential
Index: x2.0</c:v>
                  </c:pt>
                  <c:pt idx="12">
                    <c:v>Sales Potential
Index: x2.6</c:v>
                  </c:pt>
                </c15:dlblRangeCache>
              </c15:datalabelsRange>
            </c:ext>
            <c:ext xmlns:c16="http://schemas.microsoft.com/office/drawing/2014/chart" uri="{C3380CC4-5D6E-409C-BE32-E72D297353CC}">
              <c16:uniqueId val="{00000001-C6B3-4BF3-AEBA-08D12F7E6920}"/>
            </c:ext>
          </c:extLst>
        </c:ser>
        <c:dLbls>
          <c:showLegendKey val="0"/>
          <c:showVal val="0"/>
          <c:showCatName val="0"/>
          <c:showSerName val="0"/>
          <c:showPercent val="0"/>
          <c:showBubbleSize val="0"/>
        </c:dLbls>
        <c:axId val="1994088080"/>
        <c:axId val="1994095520"/>
      </c:scatterChart>
      <c:catAx>
        <c:axId val="253664640"/>
        <c:scaling>
          <c:orientation val="maxMin"/>
        </c:scaling>
        <c:delete val="0"/>
        <c:axPos val="l"/>
        <c:majorGridlines>
          <c:spPr>
            <a:ln w="6350">
              <a:gradFill flip="none" rotWithShape="1">
                <a:gsLst>
                  <a:gs pos="100000">
                    <a:srgbClr val="FFFFFF">
                      <a:alpha val="20000"/>
                    </a:srgbClr>
                  </a:gs>
                  <a:gs pos="98000">
                    <a:schemeClr val="tx1">
                      <a:alpha val="20000"/>
                    </a:schemeClr>
                  </a:gs>
                  <a:gs pos="0">
                    <a:schemeClr val="accent1">
                      <a:lumMod val="5000"/>
                      <a:lumOff val="95000"/>
                      <a:alpha val="20000"/>
                    </a:schemeClr>
                  </a:gs>
                  <a:gs pos="1000">
                    <a:schemeClr val="tx1">
                      <a:alpha val="20000"/>
                    </a:schemeClr>
                  </a:gs>
                </a:gsLst>
                <a:lin ang="0" scaled="1"/>
                <a:tileRect/>
              </a:gradFill>
            </a:ln>
          </c:spPr>
        </c:majorGridlines>
        <c:numFmt formatCode="General" sourceLinked="1"/>
        <c:majorTickMark val="none"/>
        <c:minorTickMark val="none"/>
        <c:tickLblPos val="nextTo"/>
        <c:spPr>
          <a:ln w="9538">
            <a:noFill/>
          </a:ln>
        </c:spPr>
        <c:txPr>
          <a:bodyPr rot="0" vert="horz" anchor="ctr"/>
          <a:lstStyle/>
          <a:p>
            <a:pPr algn="r">
              <a:defRPr sz="1000" b="1">
                <a:latin typeface="+mn-lt"/>
                <a:cs typeface="Arial" panose="020B0604020202020204" pitchFamily="34" charset="0"/>
              </a:defRPr>
            </a:pPr>
            <a:endParaRPr lang="en-US"/>
          </a:p>
        </c:txPr>
        <c:crossAx val="254518784"/>
        <c:crossesAt val="1"/>
        <c:auto val="1"/>
        <c:lblAlgn val="ctr"/>
        <c:lblOffset val="0"/>
        <c:tickLblSkip val="1"/>
        <c:tickMarkSkip val="1"/>
        <c:noMultiLvlLbl val="1"/>
      </c:catAx>
      <c:valAx>
        <c:axId val="254518784"/>
        <c:scaling>
          <c:orientation val="minMax"/>
          <c:max val="6.1"/>
          <c:min val="-0.30000000000000004"/>
        </c:scaling>
        <c:delete val="0"/>
        <c:axPos val="t"/>
        <c:numFmt formatCode="General" sourceLinked="0"/>
        <c:majorTickMark val="none"/>
        <c:minorTickMark val="none"/>
        <c:tickLblPos val="none"/>
        <c:spPr>
          <a:noFill/>
          <a:ln w="19050">
            <a:noFill/>
            <a:headEnd type="none"/>
            <a:tailEnd type="none"/>
          </a:ln>
        </c:spPr>
        <c:txPr>
          <a:bodyPr rot="0" vert="horz"/>
          <a:lstStyle/>
          <a:p>
            <a:pPr>
              <a:defRPr>
                <a:solidFill>
                  <a:schemeClr val="bg1">
                    <a:lumMod val="50000"/>
                  </a:schemeClr>
                </a:solidFill>
              </a:defRPr>
            </a:pPr>
            <a:endParaRPr lang="en-US"/>
          </a:p>
        </c:txPr>
        <c:crossAx val="253664640"/>
        <c:crosses val="autoZero"/>
        <c:crossBetween val="between"/>
        <c:majorUnit val="0.2"/>
      </c:valAx>
      <c:valAx>
        <c:axId val="1994095520"/>
        <c:scaling>
          <c:orientation val="minMax"/>
          <c:max val="1"/>
          <c:min val="0"/>
        </c:scaling>
        <c:delete val="0"/>
        <c:axPos val="r"/>
        <c:numFmt formatCode="0" sourceLinked="1"/>
        <c:majorTickMark val="out"/>
        <c:minorTickMark val="none"/>
        <c:tickLblPos val="none"/>
        <c:spPr>
          <a:noFill/>
          <a:ln>
            <a:noFill/>
          </a:ln>
        </c:spPr>
        <c:crossAx val="1994088080"/>
        <c:crosses val="max"/>
        <c:crossBetween val="midCat"/>
        <c:majorUnit val="1"/>
      </c:valAx>
      <c:valAx>
        <c:axId val="1994088080"/>
        <c:scaling>
          <c:orientation val="minMax"/>
        </c:scaling>
        <c:delete val="1"/>
        <c:axPos val="b"/>
        <c:numFmt formatCode="0" sourceLinked="1"/>
        <c:majorTickMark val="out"/>
        <c:minorTickMark val="none"/>
        <c:tickLblPos val="nextTo"/>
        <c:crossAx val="1994095520"/>
        <c:crosses val="autoZero"/>
        <c:crossBetween val="midCat"/>
      </c:valAx>
      <c: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25400">
          <a:noFill/>
        </a:ln>
      </c:spPr>
    </c:plotArea>
    <c:plotVisOnly val="1"/>
    <c:dispBlanksAs val="gap"/>
    <c:showDLblsOverMax val="0"/>
  </c:chart>
  <c:spPr>
    <a:noFill/>
    <a:ln>
      <a:noFill/>
    </a:ln>
    <a:effectLst/>
  </c:spPr>
  <c:txPr>
    <a:bodyPr lIns="180000"/>
    <a:lstStyle/>
    <a:p>
      <a:pPr>
        <a:defRPr sz="1001" b="0" i="0" u="none" strike="noStrike" baseline="0">
          <a:solidFill>
            <a:schemeClr val="tx1"/>
          </a:solidFill>
          <a:latin typeface="+mn-lt"/>
          <a:ea typeface="Segoe UI"/>
          <a:cs typeface="Segoe UI"/>
        </a:defRPr>
      </a:pPr>
      <a:endParaRPr lang="en-US"/>
    </a:p>
  </c:txPr>
  <c:externalData r:id="rId1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7"/>
                <c:order val="8"/>
                <c:tx>
                  <c:strRef>
                    <c:extLst xmlns:c16="http://schemas.microsoft.com/office/drawing/2014/chart" xmlns:c14="http://schemas.microsoft.com/office/drawing/2007/8/2/chart" xmlns:mc="http://schemas.openxmlformats.org/markup-compatibility/2006">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c16="http://schemas.microsoft.com/office/drawing/2014/chart" xmlns:c14="http://schemas.microsoft.com/office/drawing/2007/8/2/chart" xmlns:mc="http://schemas.openxmlformats.org/markup-compatibility/2006">
                      <c:ext uri="{02D57815-91ED-43cb-92C2-25804820EDAC}">
                        <c15:formulaRef>
                          <c15:sqref>Sheet1!$B$1:$C$1</c15:sqref>
                        </c15:formulaRef>
                      </c:ext>
                    </c:extLst>
                    <c:strCache>
                      <c:ptCount val="2"/>
                      <c:pt idx="0">
                        <c:v>COUNTRY AVERAGE</c:v>
                      </c:pt>
                      <c:pt idx="1">
                        <c:v>YOUR AD</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Sheet1!$B$10:$C$10</c15:sqref>
                        </c15:formulaRef>
                      </c:ext>
                    </c:extLst>
                    <c:numCache>
                      <c:formatCode>General</c:formatCode>
                      <c:ptCount val="2"/>
                      <c:pt idx="0">
                        <c:v>2.11</c:v>
                      </c:pt>
                      <c:pt idx="1">
                        <c:v>2.42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E03F01AB-893E-44A3-81C3-E4C74B74458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D29C4772-F3C8-4317-9E66-EFAEB5B23F1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A38307A7-32D7-4812-B3C6-4EF08475A89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3C03AD93-A7E7-4BCE-86C8-24EF75E7569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79B3C93D-E1F9-47EA-9049-B261A0AF8BA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3C097625-4CEA-4517-B430-4CAFE86CA3F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4353A690-DBCD-499A-90EE-CC15841A881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DB51E015-998A-4844-A2E3-795A9F488C2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6C43495B-293F-41C9-BE56-B92CE0E67D5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3F1DC603-633D-4C2B-802C-91FD769F56D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"It’s perfect."</c:v>
                </c:pt>
                <c:pt idx="1">
                  <c:v>"This flavor is perfect, I would just add other flavors to have more variety."</c:v>
                </c:pt>
                <c:pt idx="2">
                  <c:v>"Cheetos is very good"</c:v>
                </c:pt>
                <c:pt idx="3">
                  <c:v>"It's already a good idea, I'm the cousin who lived in the city, but the flavors"</c:v>
                </c:pt>
                <c:pt idx="4">
                  <c:v>"Cheetos is very good."</c:v>
                </c:pt>
                <c:pt idx="5">
                  <c:v>"I would make other flavors too to include those who don't like spicy things."</c:v>
                </c:pt>
                <c:pt idx="6">
                  <c:v>"There is nothing to improve because it is very good."</c:v>
                </c:pt>
                <c:pt idx="7">
                  <c:v>"It’s perfect. I wouldn't change anything about this snack, I would love to try it."</c:v>
                </c:pt>
                <c:pt idx="8">
                  <c:v>"It would decrease the intensity of the pepper"</c:v>
                </c:pt>
                <c:pt idx="9">
                  <c:v>"I try everywhere else"</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16%</c:v>
                  </c:pt>
                  <c:pt idx="1">
                    <c:v>12%</c:v>
                  </c:pt>
                  <c:pt idx="2">
                    <c:v>12%</c:v>
                  </c:pt>
                  <c:pt idx="3">
                    <c:v>12%</c:v>
                  </c:pt>
                  <c:pt idx="4">
                    <c:v>9%</c:v>
                  </c:pt>
                  <c:pt idx="5">
                    <c:v>6%</c:v>
                  </c:pt>
                  <c:pt idx="6">
                    <c:v>5%</c:v>
                  </c:pt>
                  <c:pt idx="7">
                    <c:v>5%</c:v>
                  </c:pt>
                  <c:pt idx="8">
                    <c:v>5%</c:v>
                  </c:pt>
                  <c:pt idx="9">
                    <c:v>4%</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"It’s perfect."</c:v>
                </c:pt>
                <c:pt idx="1">
                  <c:v>"This flavor is perfect, I would just add other flavors to have more variety."</c:v>
                </c:pt>
                <c:pt idx="2">
                  <c:v>"Cheetos is very good"</c:v>
                </c:pt>
                <c:pt idx="3">
                  <c:v>"It's already a good idea, I'm the cousin who lived in the city, but the flavors"</c:v>
                </c:pt>
                <c:pt idx="4">
                  <c:v>"Cheetos is very good."</c:v>
                </c:pt>
                <c:pt idx="5">
                  <c:v>"I would make other flavors too to include those who don't like spicy things."</c:v>
                </c:pt>
                <c:pt idx="6">
                  <c:v>"There is nothing to improve because it is very good."</c:v>
                </c:pt>
                <c:pt idx="7">
                  <c:v>"It’s perfect. I wouldn't change anything about this snack, I would love to try it."</c:v>
                </c:pt>
                <c:pt idx="8">
                  <c:v>"It would decrease the intensity of the pepper"</c:v>
                </c:pt>
                <c:pt idx="9">
                  <c:v>"I try everywhere else"</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"It’s perfect."</c:v>
                </c:pt>
                <c:pt idx="1">
                  <c:v>"This flavor is perfect, I would just add other flavors to have more variety."</c:v>
                </c:pt>
                <c:pt idx="2">
                  <c:v>"Cheetos is very good"</c:v>
                </c:pt>
                <c:pt idx="3">
                  <c:v>"It's already a good idea, I'm the cousin who lived in the city, but the flavors"</c:v>
                </c:pt>
                <c:pt idx="4">
                  <c:v>"Cheetos is very good."</c:v>
                </c:pt>
                <c:pt idx="5">
                  <c:v>"I would make other flavors too to include those who don't like spicy things."</c:v>
                </c:pt>
                <c:pt idx="6">
                  <c:v>"There is nothing to improve because it is very good."</c:v>
                </c:pt>
                <c:pt idx="7">
                  <c:v>"It’s perfect. I wouldn't change anything about this snack, I would love to try it."</c:v>
                </c:pt>
                <c:pt idx="8">
                  <c:v>"It would decrease the intensity of the pepper"</c:v>
                </c:pt>
                <c:pt idx="9">
                  <c:v>"I try everywhere else"</c:v>
                </c:pt>
              </c:strCache>
            </c:strRef>
          </c:cat>
          <c:val>
            <c:numRef>
              <c:f>Sheet1!$C$2:$C$11</c:f>
              <c:numCache>
                <c:formatCode>0%</c:formatCode>
                <c:ptCount val="10"/>
                <c:pt idx="0">
                  <c:v>0.15606936416184972</c:v>
                </c:pt>
                <c:pt idx="1">
                  <c:v>0.12138728323699421</c:v>
                </c:pt>
                <c:pt idx="2">
                  <c:v>0.11560693641618497</c:v>
                </c:pt>
                <c:pt idx="3">
                  <c:v>0.11560693641618497</c:v>
                </c:pt>
                <c:pt idx="4">
                  <c:v>8.6705202312138727E-2</c:v>
                </c:pt>
                <c:pt idx="5">
                  <c:v>6.358381502890173E-2</c:v>
                </c:pt>
                <c:pt idx="6">
                  <c:v>5.2023121387283239E-2</c:v>
                </c:pt>
                <c:pt idx="7">
                  <c:v>5.2023121387283239E-2</c:v>
                </c:pt>
                <c:pt idx="8">
                  <c:v>4.6242774566473986E-2</c:v>
                </c:pt>
                <c:pt idx="9">
                  <c:v>4.0462427745664747E-2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E8DD3011-121D-4DD2-842A-C13DB101CAE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051A3CC5-6138-46B0-B400-C0293A1C3D1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4354C9AA-60E2-4473-914E-D58228B5B6B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F34FC7E4-7A57-4010-BC77-0965AA96FE9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60EF8CC2-10E5-49C8-A6A5-90924DA1D93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4E4CFD06-74BF-49D7-8F43-F2FF98989A8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BDBDF877-2A18-4AC5-9E31-FB8AC62BAD4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512F470E-5F79-4219-A2B7-F4C02F4717D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9C065CD1-C444-44D4-B280-EFC7E9D91B3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CD7D4D54-93B8-472A-B1EE-FCAA015E2C5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"It seems to be very valid and would sell a lot."</c:v>
                </c:pt>
                <c:pt idx="1">
                  <c:v>"The different flavor."</c:v>
                </c:pt>
                <c:pt idx="2">
                  <c:v>"I love snacks from this brand"</c:v>
                </c:pt>
                <c:pt idx="3">
                  <c:v>"Very good"</c:v>
                </c:pt>
                <c:pt idx="4">
                  <c:v>"It's innovative, it's different, it will please many people, it's a brilliant idea, just launch it"</c:v>
                </c:pt>
                <c:pt idx="5">
                  <c:v>"Innovative"</c:v>
                </c:pt>
                <c:pt idx="6">
                  <c:v>"It seems to be very spicy and many people like it."</c:v>
                </c:pt>
                <c:pt idx="7">
                  <c:v>"The different flavor. Along with the brand"</c:v>
                </c:pt>
                <c:pt idx="8">
                  <c:v>"An innovative flavor"</c:v>
                </c:pt>
                <c:pt idx="9">
                  <c:v>"It seems to be very spicy and many people like it. I'm one of those people who love it."</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15%</c:v>
                  </c:pt>
                  <c:pt idx="1">
                    <c:v>15%</c:v>
                  </c:pt>
                  <c:pt idx="2">
                    <c:v>14%</c:v>
                  </c:pt>
                  <c:pt idx="3">
                    <c:v>9%</c:v>
                  </c:pt>
                  <c:pt idx="4">
                    <c:v>9%</c:v>
                  </c:pt>
                  <c:pt idx="5">
                    <c:v>9%</c:v>
                  </c:pt>
                  <c:pt idx="6">
                    <c:v>5%</c:v>
                  </c:pt>
                  <c:pt idx="7">
                    <c:v>4%</c:v>
                  </c:pt>
                  <c:pt idx="8">
                    <c:v>3%</c:v>
                  </c:pt>
                  <c:pt idx="9">
                    <c:v>3%</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"It seems to be very valid and would sell a lot."</c:v>
                </c:pt>
                <c:pt idx="1">
                  <c:v>"The different flavor."</c:v>
                </c:pt>
                <c:pt idx="2">
                  <c:v>"I love snacks from this brand"</c:v>
                </c:pt>
                <c:pt idx="3">
                  <c:v>"Very good"</c:v>
                </c:pt>
                <c:pt idx="4">
                  <c:v>"It's innovative, it's different, it will please many people, it's a brilliant idea, just launch it"</c:v>
                </c:pt>
                <c:pt idx="5">
                  <c:v>"Innovative"</c:v>
                </c:pt>
                <c:pt idx="6">
                  <c:v>"It seems to be very spicy and many people like it."</c:v>
                </c:pt>
                <c:pt idx="7">
                  <c:v>"The different flavor. Along with the brand"</c:v>
                </c:pt>
                <c:pt idx="8">
                  <c:v>"An innovative flavor"</c:v>
                </c:pt>
                <c:pt idx="9">
                  <c:v>"It seems to be very spicy and many people like it. I'm one of those people who love it."</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"It seems to be very valid and would sell a lot."</c:v>
                </c:pt>
                <c:pt idx="1">
                  <c:v>"The different flavor."</c:v>
                </c:pt>
                <c:pt idx="2">
                  <c:v>"I love snacks from this brand"</c:v>
                </c:pt>
                <c:pt idx="3">
                  <c:v>"Very good"</c:v>
                </c:pt>
                <c:pt idx="4">
                  <c:v>"It's innovative, it's different, it will please many people, it's a brilliant idea, just launch it"</c:v>
                </c:pt>
                <c:pt idx="5">
                  <c:v>"Innovative"</c:v>
                </c:pt>
                <c:pt idx="6">
                  <c:v>"It seems to be very spicy and many people like it."</c:v>
                </c:pt>
                <c:pt idx="7">
                  <c:v>"The different flavor. Along with the brand"</c:v>
                </c:pt>
                <c:pt idx="8">
                  <c:v>"An innovative flavor"</c:v>
                </c:pt>
                <c:pt idx="9">
                  <c:v>"It seems to be very spicy and many people like it. I'm one of those people who love it."</c:v>
                </c:pt>
              </c:strCache>
            </c:strRef>
          </c:cat>
          <c:val>
            <c:numRef>
              <c:f>Sheet1!$C$2:$C$11</c:f>
              <c:numCache>
                <c:formatCode>0%</c:formatCode>
                <c:ptCount val="10"/>
                <c:pt idx="0">
                  <c:v>0.15028901734104047</c:v>
                </c:pt>
                <c:pt idx="1">
                  <c:v>0.15028901734104047</c:v>
                </c:pt>
                <c:pt idx="2">
                  <c:v>0.13872832369942195</c:v>
                </c:pt>
                <c:pt idx="3">
                  <c:v>8.6705202312138727E-2</c:v>
                </c:pt>
                <c:pt idx="4">
                  <c:v>8.6705202312138727E-2</c:v>
                </c:pt>
                <c:pt idx="5">
                  <c:v>8.6705202312138727E-2</c:v>
                </c:pt>
                <c:pt idx="6">
                  <c:v>4.6242774566473986E-2</c:v>
                </c:pt>
                <c:pt idx="7">
                  <c:v>4.0462427745664747E-2</c:v>
                </c:pt>
                <c:pt idx="8">
                  <c:v>3.4682080924855488E-2</c:v>
                </c:pt>
                <c:pt idx="9">
                  <c:v>2.8901734104046242E-2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Cheetos Mac 'N Cheese</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0.93292682926829273</c:v>
                </c:pt>
                <c:pt idx="2">
                  <c:v>0.95757575757575752</c:v>
                </c:pt>
                <c:pt idx="3">
                  <c:v>0.91515151515151516</c:v>
                </c:pt>
                <c:pt idx="4">
                  <c:v>0.93939393939393934</c:v>
                </c:pt>
                <c:pt idx="5">
                  <c:v>0.92592592592592593</c:v>
                </c:pt>
                <c:pt idx="6">
                  <c:v>0.9506172839506174</c:v>
                </c:pt>
                <c:pt idx="7">
                  <c:v>0.95783132530120485</c:v>
                </c:pt>
                <c:pt idx="8">
                  <c:v>0.96835443037974689</c:v>
                </c:pt>
                <c:pt idx="9">
                  <c:v>0.90963855421686746</c:v>
                </c:pt>
                <c:pt idx="10">
                  <c:v>0.92682926829268297</c:v>
                </c:pt>
                <c:pt idx="11">
                  <c:v>0.92024539877300615</c:v>
                </c:pt>
                <c:pt idx="12">
                  <c:v>0.92261904761904778</c:v>
                </c:pt>
                <c:pt idx="13">
                  <c:v>0.88484848484848488</c:v>
                </c:pt>
                <c:pt idx="14">
                  <c:v>0.8392857142857143</c:v>
                </c:pt>
                <c:pt idx="15">
                  <c:v>0.91616766467065869</c:v>
                </c:pt>
                <c:pt idx="16">
                  <c:v>0.81927710843373491</c:v>
                </c:pt>
                <c:pt idx="17">
                  <c:v>0.8571428571428571</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56433404-0A4D-47D6-9AF3-032AF074561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89907BC0-822A-4F23-AAD5-64625C1A8AD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87EDCDBD-2F95-4B4B-BFA7-D4D4BAF6ED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23%</c:v>
                  </c:pt>
                  <c:pt idx="1">
                    <c:v>12%</c:v>
                  </c:pt>
                  <c:pt idx="2">
                    <c:v>0%</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A411AF8D-60F0-4E9A-802D-7D5E5D2B57D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237AC717-E89F-4019-B4E8-0CEF10456A6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16A1361C-D804-4D25-A01C-C6EF3814BB2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Cheetos Mac 'N Cheese</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0.22543352601156069</c:v>
                </c:pt>
                <c:pt idx="1">
                  <c:v>0.11560693641618497</c:v>
                </c:pt>
                <c:pt idx="2">
                  <c:v>0</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F36C34EB-3136-4A7F-A5CF-6B5A179A98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023324A5-87C7-4433-9905-6CD42733F79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7D7E1914-53B7-4037-B201-3B87007B7CC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BFB2DC4B-6F08-4EFE-9ED8-464AC59274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81D8D54F-2F7A-4C90-B98C-7C8C555C502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57E91462-F030-4FF1-A86B-3712CAB4251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B5EA28CC-1D88-41BF-A199-A89D0E3344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89A893A6-F5A8-479A-88B6-0260223BB32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13D929F8-0671-44E9-8427-8E27CB81D4F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AB294E94-F392-4AEA-B307-C3845DF8A17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ABF519E0-C8E3-4A9F-AA14-6CBD00D38F9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DE2EA542-8D82-4406-844B-B8536416109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860A89FF-BF18-40D0-BC5D-EFD80E9168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72%</c:v>
                  </c:pt>
                  <c:pt idx="1">
                    <c:v>64%</c:v>
                  </c:pt>
                  <c:pt idx="2">
                    <c:v>67%</c:v>
                  </c:pt>
                  <c:pt idx="3">
                    <c:v>55%</c:v>
                  </c:pt>
                  <c:pt idx="4">
                    <c:v>58%</c:v>
                  </c:pt>
                  <c:pt idx="5">
                    <c:v>66%</c:v>
                  </c:pt>
                  <c:pt idx="6">
                    <c:v>21%</c:v>
                  </c:pt>
                  <c:pt idx="7">
                    <c:v>12%</c:v>
                  </c:pt>
                  <c:pt idx="8">
                    <c:v>34%</c:v>
                  </c:pt>
                  <c:pt idx="9">
                    <c:v>52%</c:v>
                  </c:pt>
                  <c:pt idx="10">
                    <c:v>55%</c:v>
                  </c:pt>
                  <c:pt idx="11">
                    <c:v>48%</c:v>
                  </c:pt>
                  <c:pt idx="12">
                    <c:v>35%</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05FED92C-4ADE-4A1F-AF19-5F984668C4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F34A2BC1-7C2A-4D65-B8D6-99AAD604783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D3CBF09D-ABB8-4012-AC46-988F522DB86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2B095E5C-BBD8-49B6-AD7F-1320523263D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385EF3F7-5B40-416A-93C0-8A29B9AB176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39CD58C2-336C-4BE9-B7DB-BC976D23F95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8B5B1A60-B782-4ECB-B958-62ACDF3F0F9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0D4AD04E-64CA-47CD-AC51-C728026C7C9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8CC5F9B5-056C-4CB1-93CE-8B71FD668BF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B6DC38CD-D8E8-4CE1-8B76-3F7025321AC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E2281827-BFFA-41E9-A0E0-3101C83553A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1A55EEC7-8E98-4D50-A7F4-0D97294FFB0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9E35B3DA-ED8A-4505-AC2B-A605E6F5F2E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Cheetos Mac 'N Cheese   </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0.7167630057803468</c:v>
                </c:pt>
                <c:pt idx="1">
                  <c:v>0.64161849710982666</c:v>
                </c:pt>
                <c:pt idx="2">
                  <c:v>0.67052023121387283</c:v>
                </c:pt>
                <c:pt idx="3">
                  <c:v>0.54913294797687862</c:v>
                </c:pt>
                <c:pt idx="4">
                  <c:v>0.57803468208092479</c:v>
                </c:pt>
                <c:pt idx="5">
                  <c:v>0.66473988439306353</c:v>
                </c:pt>
                <c:pt idx="6">
                  <c:v>0.20809248554913296</c:v>
                </c:pt>
                <c:pt idx="7">
                  <c:v>0.12138728323699421</c:v>
                </c:pt>
                <c:pt idx="8">
                  <c:v>0.34104046242774566</c:v>
                </c:pt>
                <c:pt idx="9">
                  <c:v>0.52023121387283244</c:v>
                </c:pt>
                <c:pt idx="10">
                  <c:v>0.54913294797687862</c:v>
                </c:pt>
                <c:pt idx="11">
                  <c:v>0.47976878612716761</c:v>
                </c:pt>
                <c:pt idx="12">
                  <c:v>0.35260115606936415</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064E4629-AFC5-4EA0-8790-1328C0D9BD0D}"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2.31</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16</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70</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13</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0</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0</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0</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1</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16</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70</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13</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0</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0</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0</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1</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2.31</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CC60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2D619860-80C7-464D-B131-1E4615D1894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Quest S'mores Protein Bar</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75%</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CC60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Quest S'mores Protein Bar</c:v>
                </c:pt>
              </c:strCache>
            </c:strRef>
          </c:cat>
          <c:val>
            <c:numRef>
              <c:f>Sheet1!$D$2</c:f>
              <c:numCache>
                <c:formatCode>0%</c:formatCode>
                <c:ptCount val="1"/>
                <c:pt idx="0">
                  <c:v>0.75</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D7A49A70-60EE-47C3-81E8-235CB5A9D3F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Sheet1!$B$10:$C$10</c15:f>
                <c15:dlblRangeCache>
                  <c:ptCount val="2"/>
                  <c:pt idx="1">
                    <c:v>2.31</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Sheet1!$B$2:$C$2</c15:f>
                <c15:dlblRangeCache>
                  <c:ptCount val="2"/>
                  <c:pt idx="0">
                    <c:v>25</c:v>
                  </c:pt>
                  <c:pt idx="1">
                    <c:v>16</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Sheet1!$B$3:$C$3</c15:f>
                <c15:dlblRangeCache>
                  <c:ptCount val="2"/>
                  <c:pt idx="0">
                    <c:v>41</c:v>
                  </c:pt>
                  <c:pt idx="1">
                    <c:v>70</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Sheet1!$B$4:$C$4</c15:f>
                <c15:dlblRangeCache>
                  <c:ptCount val="2"/>
                  <c:pt idx="0">
                    <c:v>18</c:v>
                  </c:pt>
                  <c:pt idx="1">
                    <c:v>13</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Sheet1!$B$5:$C$5</c15:f>
                <c15:dlblRangeCache>
                  <c:ptCount val="2"/>
                  <c:pt idx="0">
                    <c:v>1</c:v>
                  </c:pt>
                  <c:pt idx="1">
                    <c:v>0</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Sheet1!$B$6:$C$6</c15:f>
                <c15:dlblRangeCache>
                  <c:ptCount val="2"/>
                  <c:pt idx="0">
                    <c:v>2</c:v>
                  </c:pt>
                  <c:pt idx="1">
                    <c:v>0</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Sheet1!$B$8:$C$8</c15:f>
                <c15:dlblRangeCache>
                  <c:ptCount val="2"/>
                  <c:pt idx="0">
                    <c:v>3</c:v>
                  </c:pt>
                  <c:pt idx="1">
                    <c:v>0</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Sheet1!$B$9:$C$9</c15:f>
                <c15:dlblRangeCache>
                  <c:ptCount val="2"/>
                  <c:pt idx="0">
                    <c:v>9</c:v>
                  </c:pt>
                  <c:pt idx="1">
                    <c:v>1</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69046393834626E-2"/>
          <c:y val="4.0182648401826483E-2"/>
          <c:w val="0.89867503712430707"/>
          <c:h val="0.53795994678747339"/>
        </c:manualLayout>
      </c:layout>
      <c:barChart>
        <c:barDir val="col"/>
        <c:grouping val="stacked"/>
        <c:varyColors val="0"/>
        <c:ser>
          <c:idx val="0"/>
          <c:order val="0"/>
          <c:tx>
            <c:strRef>
              <c:f>Sheet1!$A$2</c:f>
              <c:strCache>
                <c:ptCount val="1"/>
                <c:pt idx="0">
                  <c:v>Surprise</c:v>
                </c:pt>
              </c:strCache>
            </c:strRef>
          </c:tx>
          <c:spPr>
            <a:solidFill>
              <a:srgbClr val="008000"/>
            </a:solidFill>
            <a:ln>
              <a:noFill/>
            </a:ln>
            <a:effectLst/>
          </c:spPr>
          <c:invertIfNegative val="0"/>
          <c:dPt>
            <c:idx val="0"/>
            <c:invertIfNegative val="0"/>
            <c:bubble3D val="0"/>
            <c:spPr>
              <a:solidFill>
                <a:srgbClr val="008000">
                  <a:alpha val="70000"/>
                </a:srgbClr>
              </a:solidFill>
              <a:ln>
                <a:noFill/>
              </a:ln>
              <a:effectLst/>
            </c:spPr>
            <c:extLst>
              <c:ext xmlns:c16="http://schemas.microsoft.com/office/drawing/2014/chart" uri="{C3380CC4-5D6E-409C-BE32-E72D297353CC}">
                <c16:uniqueId val="{00000000-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Sheet1!$B$2:$J$2</c:f>
              <c:numCache>
                <c:formatCode>General</c:formatCode>
                <c:ptCount val="9"/>
                <c:pt idx="0">
                  <c:v>25</c:v>
                </c:pt>
                <c:pt idx="1">
                  <c:v>30</c:v>
                </c:pt>
                <c:pt idx="2">
                  <c:v>16</c:v>
                </c:pt>
                <c:pt idx="3">
                  <c:v>25</c:v>
                </c:pt>
                <c:pt idx="4">
                  <c:v>16</c:v>
                </c:pt>
                <c:pt idx="5">
                  <c:v>23</c:v>
                </c:pt>
                <c:pt idx="6">
                  <c:v>26</c:v>
                </c:pt>
                <c:pt idx="7">
                  <c:v>14</c:v>
                </c:pt>
                <c:pt idx="8">
                  <c:v>22</c:v>
                </c:pt>
              </c:numCache>
            </c:numRef>
          </c:val>
          <c:extLst>
            <c:ext xmlns:c16="http://schemas.microsoft.com/office/drawing/2014/chart" uri="{C3380CC4-5D6E-409C-BE32-E72D297353CC}">
              <c16:uniqueId val="{00000000-47E5-4077-8C5B-82836F02FBA4}"/>
            </c:ext>
          </c:extLst>
        </c:ser>
        <c:ser>
          <c:idx val="1"/>
          <c:order val="1"/>
          <c:tx>
            <c:strRef>
              <c:f>Sheet1!$A$3</c:f>
              <c:strCache>
                <c:ptCount val="1"/>
                <c:pt idx="0">
                  <c:v>Happiness</c:v>
                </c:pt>
              </c:strCache>
            </c:strRef>
          </c:tx>
          <c:spPr>
            <a:solidFill>
              <a:srgbClr val="99CC00"/>
            </a:solidFill>
            <a:ln>
              <a:noFill/>
            </a:ln>
            <a:effectLst/>
          </c:spPr>
          <c:invertIfNegative val="0"/>
          <c:dPt>
            <c:idx val="0"/>
            <c:invertIfNegative val="0"/>
            <c:bubble3D val="0"/>
            <c:spPr>
              <a:solidFill>
                <a:srgbClr val="99CC00">
                  <a:alpha val="70000"/>
                </a:srgbClr>
              </a:solidFill>
              <a:ln>
                <a:noFill/>
              </a:ln>
              <a:effectLst/>
            </c:spPr>
            <c:extLst>
              <c:ext xmlns:c16="http://schemas.microsoft.com/office/drawing/2014/chart" uri="{C3380CC4-5D6E-409C-BE32-E72D297353CC}">
                <c16:uniqueId val="{00000001-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Sheet1!$B$3:$J$3</c:f>
              <c:numCache>
                <c:formatCode>General</c:formatCode>
                <c:ptCount val="9"/>
                <c:pt idx="0">
                  <c:v>41</c:v>
                </c:pt>
                <c:pt idx="1">
                  <c:v>57</c:v>
                </c:pt>
                <c:pt idx="2">
                  <c:v>70</c:v>
                </c:pt>
                <c:pt idx="3">
                  <c:v>46</c:v>
                </c:pt>
                <c:pt idx="4">
                  <c:v>40</c:v>
                </c:pt>
                <c:pt idx="5">
                  <c:v>27</c:v>
                </c:pt>
                <c:pt idx="6">
                  <c:v>23</c:v>
                </c:pt>
                <c:pt idx="7">
                  <c:v>14</c:v>
                </c:pt>
                <c:pt idx="8">
                  <c:v>17</c:v>
                </c:pt>
              </c:numCache>
            </c:numRef>
          </c:val>
          <c:extLst>
            <c:ext xmlns:c16="http://schemas.microsoft.com/office/drawing/2014/chart" uri="{C3380CC4-5D6E-409C-BE32-E72D297353CC}">
              <c16:uniqueId val="{00000001-47E5-4077-8C5B-82836F02FBA4}"/>
            </c:ext>
          </c:extLst>
        </c:ser>
        <c:ser>
          <c:idx val="2"/>
          <c:order val="2"/>
          <c:tx>
            <c:strRef>
              <c:f>Sheet1!$A$4</c:f>
              <c:strCache>
                <c:ptCount val="1"/>
                <c:pt idx="0">
                  <c:v>Neutral</c:v>
                </c:pt>
              </c:strCache>
            </c:strRef>
          </c:tx>
          <c:spPr>
            <a:solidFill>
              <a:srgbClr val="DDDDDD"/>
            </a:solidFill>
            <a:ln>
              <a:noFill/>
            </a:ln>
            <a:effectLst/>
          </c:spPr>
          <c:invertIfNegative val="0"/>
          <c:dPt>
            <c:idx val="0"/>
            <c:invertIfNegative val="0"/>
            <c:bubble3D val="0"/>
            <c:spPr>
              <a:solidFill>
                <a:srgbClr val="DDDDDD">
                  <a:alpha val="70000"/>
                </a:srgbClr>
              </a:solidFill>
              <a:ln>
                <a:noFill/>
              </a:ln>
              <a:effectLst/>
            </c:spPr>
            <c:extLst>
              <c:ext xmlns:c16="http://schemas.microsoft.com/office/drawing/2014/chart" uri="{C3380CC4-5D6E-409C-BE32-E72D297353CC}">
                <c16:uniqueId val="{00000002-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Sheet1!$B$4:$J$4</c:f>
              <c:numCache>
                <c:formatCode>General</c:formatCode>
                <c:ptCount val="9"/>
                <c:pt idx="0">
                  <c:v>18</c:v>
                </c:pt>
                <c:pt idx="1">
                  <c:v>11</c:v>
                </c:pt>
                <c:pt idx="2">
                  <c:v>13</c:v>
                </c:pt>
                <c:pt idx="3">
                  <c:v>24</c:v>
                </c:pt>
                <c:pt idx="4">
                  <c:v>31</c:v>
                </c:pt>
                <c:pt idx="5">
                  <c:v>27</c:v>
                </c:pt>
                <c:pt idx="6">
                  <c:v>34</c:v>
                </c:pt>
                <c:pt idx="7">
                  <c:v>29</c:v>
                </c:pt>
                <c:pt idx="8">
                  <c:v>31</c:v>
                </c:pt>
              </c:numCache>
            </c:numRef>
          </c:val>
          <c:extLst>
            <c:ext xmlns:c16="http://schemas.microsoft.com/office/drawing/2014/chart" uri="{C3380CC4-5D6E-409C-BE32-E72D297353CC}">
              <c16:uniqueId val="{00000002-47E5-4077-8C5B-82836F02FBA4}"/>
            </c:ext>
          </c:extLst>
        </c:ser>
        <c:ser>
          <c:idx val="3"/>
          <c:order val="3"/>
          <c:tx>
            <c:strRef>
              <c:f>Sheet1!$A$5</c:f>
              <c:strCache>
                <c:ptCount val="1"/>
                <c:pt idx="0">
                  <c:v>Sadness</c:v>
                </c:pt>
              </c:strCache>
            </c:strRef>
          </c:tx>
          <c:spPr>
            <a:solidFill>
              <a:srgbClr val="99CCFF"/>
            </a:solidFill>
            <a:ln>
              <a:noFill/>
            </a:ln>
            <a:effectLst/>
          </c:spPr>
          <c:invertIfNegative val="0"/>
          <c:dPt>
            <c:idx val="0"/>
            <c:invertIfNegative val="0"/>
            <c:bubble3D val="0"/>
            <c:spPr>
              <a:solidFill>
                <a:srgbClr val="99CCFF">
                  <a:alpha val="70000"/>
                </a:srgbClr>
              </a:solidFill>
              <a:ln>
                <a:noFill/>
              </a:ln>
              <a:effectLst/>
            </c:spPr>
            <c:extLst>
              <c:ext xmlns:c16="http://schemas.microsoft.com/office/drawing/2014/chart" uri="{C3380CC4-5D6E-409C-BE32-E72D297353CC}">
                <c16:uniqueId val="{00000003-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Sheet1!$B$5:$J$5</c:f>
              <c:numCache>
                <c:formatCode>General</c:formatCode>
                <c:ptCount val="9"/>
                <c:pt idx="0">
                  <c:v>1</c:v>
                </c:pt>
                <c:pt idx="1">
                  <c:v>1</c:v>
                </c:pt>
                <c:pt idx="2">
                  <c:v>0</c:v>
                </c:pt>
                <c:pt idx="3">
                  <c:v>0</c:v>
                </c:pt>
                <c:pt idx="4">
                  <c:v>0</c:v>
                </c:pt>
                <c:pt idx="5">
                  <c:v>0</c:v>
                </c:pt>
                <c:pt idx="6">
                  <c:v>0</c:v>
                </c:pt>
                <c:pt idx="7">
                  <c:v>4</c:v>
                </c:pt>
                <c:pt idx="8">
                  <c:v>2</c:v>
                </c:pt>
              </c:numCache>
            </c:numRef>
          </c:val>
          <c:extLst>
            <c:ext xmlns:c16="http://schemas.microsoft.com/office/drawing/2014/chart" uri="{C3380CC4-5D6E-409C-BE32-E72D297353CC}">
              <c16:uniqueId val="{00000003-47E5-4077-8C5B-82836F02FBA4}"/>
            </c:ext>
          </c:extLst>
        </c:ser>
        <c:ser>
          <c:idx val="4"/>
          <c:order val="4"/>
          <c:tx>
            <c:strRef>
              <c:f>Sheet1!$A$6</c:f>
              <c:strCache>
                <c:ptCount val="1"/>
                <c:pt idx="0">
                  <c:v>Fear</c:v>
                </c:pt>
              </c:strCache>
            </c:strRef>
          </c:tx>
          <c:spPr>
            <a:solidFill>
              <a:srgbClr val="FCC600"/>
            </a:solidFill>
            <a:ln>
              <a:noFill/>
            </a:ln>
            <a:effectLst/>
          </c:spPr>
          <c:invertIfNegative val="0"/>
          <c:dPt>
            <c:idx val="0"/>
            <c:invertIfNegative val="0"/>
            <c:bubble3D val="0"/>
            <c:spPr>
              <a:solidFill>
                <a:srgbClr val="FCC600">
                  <a:alpha val="70000"/>
                </a:srgbClr>
              </a:solidFill>
              <a:ln>
                <a:noFill/>
              </a:ln>
              <a:effectLst/>
            </c:spPr>
            <c:extLst>
              <c:ext xmlns:c16="http://schemas.microsoft.com/office/drawing/2014/chart" uri="{C3380CC4-5D6E-409C-BE32-E72D297353CC}">
                <c16:uniqueId val="{00000004-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Sheet1!$B$6:$J$6</c:f>
              <c:numCache>
                <c:formatCode>General</c:formatCode>
                <c:ptCount val="9"/>
                <c:pt idx="0">
                  <c:v>2</c:v>
                </c:pt>
                <c:pt idx="1">
                  <c:v>1</c:v>
                </c:pt>
                <c:pt idx="2">
                  <c:v>0</c:v>
                </c:pt>
                <c:pt idx="3">
                  <c:v>0</c:v>
                </c:pt>
                <c:pt idx="4">
                  <c:v>1</c:v>
                </c:pt>
                <c:pt idx="5">
                  <c:v>4</c:v>
                </c:pt>
                <c:pt idx="6">
                  <c:v>4</c:v>
                </c:pt>
                <c:pt idx="7">
                  <c:v>2</c:v>
                </c:pt>
                <c:pt idx="8">
                  <c:v>2</c:v>
                </c:pt>
              </c:numCache>
            </c:numRef>
          </c:val>
          <c:extLst>
            <c:ext xmlns:c16="http://schemas.microsoft.com/office/drawing/2014/chart" uri="{C3380CC4-5D6E-409C-BE32-E72D297353CC}">
              <c16:uniqueId val="{00000004-47E5-4077-8C5B-82836F02FBA4}"/>
            </c:ext>
          </c:extLst>
        </c:ser>
        <c:ser>
          <c:idx val="5"/>
          <c:order val="5"/>
          <c:tx>
            <c:strRef>
              <c:f>Sheet1!$A$7</c:f>
              <c:strCache>
                <c:ptCount val="1"/>
                <c:pt idx="0">
                  <c:v>Anger</c:v>
                </c:pt>
              </c:strCache>
            </c:strRef>
          </c:tx>
          <c:spPr>
            <a:solidFill>
              <a:srgbClr val="FF8200"/>
            </a:solidFill>
            <a:ln>
              <a:noFill/>
            </a:ln>
            <a:effectLst/>
          </c:spPr>
          <c:invertIfNegative val="0"/>
          <c:dPt>
            <c:idx val="0"/>
            <c:invertIfNegative val="0"/>
            <c:bubble3D val="0"/>
            <c:spPr>
              <a:solidFill>
                <a:srgbClr val="FF8200">
                  <a:alpha val="70000"/>
                </a:srgbClr>
              </a:solidFill>
              <a:ln>
                <a:noFill/>
              </a:ln>
              <a:effectLst/>
            </c:spPr>
            <c:extLst>
              <c:ext xmlns:c16="http://schemas.microsoft.com/office/drawing/2014/chart" uri="{C3380CC4-5D6E-409C-BE32-E72D297353CC}">
                <c16:uniqueId val="{00000005-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Sheet1!$B$7:$J$7</c:f>
              <c:numCache>
                <c:formatCode>0</c:formatCode>
                <c:ptCount val="9"/>
                <c:pt idx="0">
                  <c:v>0</c:v>
                </c:pt>
                <c:pt idx="1">
                  <c:v>0</c:v>
                </c:pt>
                <c:pt idx="2">
                  <c:v>0</c:v>
                </c:pt>
                <c:pt idx="3">
                  <c:v>0</c:v>
                </c:pt>
                <c:pt idx="4">
                  <c:v>0</c:v>
                </c:pt>
                <c:pt idx="5">
                  <c:v>0</c:v>
                </c:pt>
                <c:pt idx="6" formatCode="General">
                  <c:v>0</c:v>
                </c:pt>
                <c:pt idx="7" formatCode="General">
                  <c:v>0</c:v>
                </c:pt>
                <c:pt idx="8" formatCode="General">
                  <c:v>0</c:v>
                </c:pt>
              </c:numCache>
            </c:numRef>
          </c:val>
          <c:extLst>
            <c:ext xmlns:c16="http://schemas.microsoft.com/office/drawing/2014/chart" uri="{C3380CC4-5D6E-409C-BE32-E72D297353CC}">
              <c16:uniqueId val="{00000005-47E5-4077-8C5B-82836F02FBA4}"/>
            </c:ext>
          </c:extLst>
        </c:ser>
        <c:ser>
          <c:idx val="6"/>
          <c:order val="6"/>
          <c:tx>
            <c:strRef>
              <c:f>Sheet1!$A$8</c:f>
              <c:strCache>
                <c:ptCount val="1"/>
                <c:pt idx="0">
                  <c:v>Disgust</c:v>
                </c:pt>
              </c:strCache>
            </c:strRef>
          </c:tx>
          <c:spPr>
            <a:solidFill>
              <a:srgbClr val="FF3300"/>
            </a:solidFill>
            <a:ln>
              <a:noFill/>
            </a:ln>
            <a:effectLst/>
          </c:spPr>
          <c:invertIfNegative val="0"/>
          <c:dPt>
            <c:idx val="0"/>
            <c:invertIfNegative val="0"/>
            <c:bubble3D val="0"/>
            <c:spPr>
              <a:solidFill>
                <a:srgbClr val="FF3300">
                  <a:alpha val="70000"/>
                </a:srgbClr>
              </a:solidFill>
              <a:ln>
                <a:noFill/>
              </a:ln>
              <a:effectLst/>
            </c:spPr>
            <c:extLst>
              <c:ext xmlns:c16="http://schemas.microsoft.com/office/drawing/2014/chart" uri="{C3380CC4-5D6E-409C-BE32-E72D297353CC}">
                <c16:uniqueId val="{00000006-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Sheet1!$B$8:$J$8</c:f>
              <c:numCache>
                <c:formatCode>General</c:formatCode>
                <c:ptCount val="9"/>
                <c:pt idx="0">
                  <c:v>3</c:v>
                </c:pt>
                <c:pt idx="1">
                  <c:v>1</c:v>
                </c:pt>
                <c:pt idx="2">
                  <c:v>0</c:v>
                </c:pt>
                <c:pt idx="3">
                  <c:v>3</c:v>
                </c:pt>
                <c:pt idx="4">
                  <c:v>7</c:v>
                </c:pt>
                <c:pt idx="5">
                  <c:v>12</c:v>
                </c:pt>
                <c:pt idx="6">
                  <c:v>7</c:v>
                </c:pt>
                <c:pt idx="7">
                  <c:v>21</c:v>
                </c:pt>
                <c:pt idx="8">
                  <c:v>13</c:v>
                </c:pt>
              </c:numCache>
            </c:numRef>
          </c:val>
          <c:extLst>
            <c:ext xmlns:c16="http://schemas.microsoft.com/office/drawing/2014/chart" uri="{C3380CC4-5D6E-409C-BE32-E72D297353CC}">
              <c16:uniqueId val="{00000006-47E5-4077-8C5B-82836F02FBA4}"/>
            </c:ext>
          </c:extLst>
        </c:ser>
        <c:ser>
          <c:idx val="7"/>
          <c:order val="7"/>
          <c:tx>
            <c:strRef>
              <c:f>Sheet1!$A$9</c:f>
              <c:strCache>
                <c:ptCount val="1"/>
                <c:pt idx="0">
                  <c:v>Contempt</c:v>
                </c:pt>
              </c:strCache>
            </c:strRef>
          </c:tx>
          <c:spPr>
            <a:solidFill>
              <a:srgbClr val="990000"/>
            </a:solidFill>
            <a:ln>
              <a:noFill/>
            </a:ln>
            <a:effectLst/>
          </c:spPr>
          <c:invertIfNegative val="0"/>
          <c:dPt>
            <c:idx val="0"/>
            <c:invertIfNegative val="0"/>
            <c:bubble3D val="0"/>
            <c:spPr>
              <a:solidFill>
                <a:srgbClr val="990000">
                  <a:alpha val="70000"/>
                </a:srgbClr>
              </a:solidFill>
              <a:ln>
                <a:noFill/>
              </a:ln>
              <a:effectLst/>
            </c:spPr>
            <c:extLst>
              <c:ext xmlns:c16="http://schemas.microsoft.com/office/drawing/2014/chart" uri="{C3380CC4-5D6E-409C-BE32-E72D297353CC}">
                <c16:uniqueId val="{00000007-40B6-45E4-A957-07A0B8AEBD2B}"/>
              </c:ext>
            </c:extLst>
          </c:dPt>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Sheet1!$B$9:$J$9</c:f>
              <c:numCache>
                <c:formatCode>General</c:formatCode>
                <c:ptCount val="9"/>
                <c:pt idx="0">
                  <c:v>9</c:v>
                </c:pt>
                <c:pt idx="1">
                  <c:v>0</c:v>
                </c:pt>
                <c:pt idx="2">
                  <c:v>1</c:v>
                </c:pt>
                <c:pt idx="3">
                  <c:v>2</c:v>
                </c:pt>
                <c:pt idx="4">
                  <c:v>3</c:v>
                </c:pt>
                <c:pt idx="5">
                  <c:v>7</c:v>
                </c:pt>
                <c:pt idx="6">
                  <c:v>6</c:v>
                </c:pt>
                <c:pt idx="7">
                  <c:v>16</c:v>
                </c:pt>
                <c:pt idx="8">
                  <c:v>14</c:v>
                </c:pt>
              </c:numCache>
            </c:numRef>
          </c:val>
          <c:extLst>
            <c:ext xmlns:c16="http://schemas.microsoft.com/office/drawing/2014/chart" uri="{C3380CC4-5D6E-409C-BE32-E72D297353CC}">
              <c16:uniqueId val="{00000007-47E5-4077-8C5B-82836F02FBA4}"/>
            </c:ext>
          </c:extLst>
        </c:ser>
        <c:ser>
          <c:idx val="8"/>
          <c:order val="8"/>
          <c:tx>
            <c:strRef>
              <c:f>Sheet1!$A$10</c:f>
              <c:strCache>
                <c:ptCount val="1"/>
                <c:pt idx="0">
                  <c:v>Intensity Score scale 0 to +3</c:v>
                </c:pt>
              </c:strCache>
            </c:strRef>
          </c:tx>
          <c:spPr>
            <a:no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ED3293"/>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Sheet1!$B$10:$J$10</c:f>
              <c:numCache>
                <c:formatCode>General</c:formatCode>
                <c:ptCount val="9"/>
                <c:pt idx="0">
                  <c:v>2.11</c:v>
                </c:pt>
                <c:pt idx="1">
                  <c:v>2.42</c:v>
                </c:pt>
                <c:pt idx="2">
                  <c:v>2.31</c:v>
                </c:pt>
                <c:pt idx="3">
                  <c:v>1.96</c:v>
                </c:pt>
                <c:pt idx="4">
                  <c:v>1.66</c:v>
                </c:pt>
                <c:pt idx="5">
                  <c:v>1.77</c:v>
                </c:pt>
                <c:pt idx="6">
                  <c:v>1.63</c:v>
                </c:pt>
                <c:pt idx="7">
                  <c:v>1.59</c:v>
                </c:pt>
                <c:pt idx="8">
                  <c:v>1.65</c:v>
                </c:pt>
              </c:numCache>
            </c:numRef>
          </c:val>
          <c:extLst>
            <c:ext xmlns:c16="http://schemas.microsoft.com/office/drawing/2014/chart" uri="{C3380CC4-5D6E-409C-BE32-E72D297353CC}">
              <c16:uniqueId val="{00000008-47E5-4077-8C5B-82836F02FBA4}"/>
            </c:ext>
          </c:extLst>
        </c:ser>
        <c:dLbls>
          <c:showLegendKey val="0"/>
          <c:showVal val="0"/>
          <c:showCatName val="0"/>
          <c:showSerName val="0"/>
          <c:showPercent val="0"/>
          <c:showBubbleSize val="0"/>
        </c:dLbls>
        <c:gapWidth val="100"/>
        <c:overlap val="100"/>
        <c:axId val="122303568"/>
        <c:axId val="122304816"/>
      </c:barChart>
      <c:catAx>
        <c:axId val="122303568"/>
        <c:scaling>
          <c:orientation val="minMax"/>
        </c:scaling>
        <c:delete val="0"/>
        <c:axPos val="b"/>
        <c:numFmt formatCode="General" sourceLinked="1"/>
        <c:majorTickMark val="out"/>
        <c:minorTickMark val="none"/>
        <c:tickLblPos val="nextTo"/>
        <c:spPr>
          <a:noFill/>
          <a:ln w="9525" cap="flat" cmpd="sng" algn="ctr">
            <a:noFill/>
            <a:round/>
          </a:ln>
          <a:effectLst/>
        </c:spPr>
        <c:txPr>
          <a:bodyPr rot="-5400000" spcFirstLastPara="1" vertOverflow="ellipsis" wrap="square" anchor="ctr" anchorCtr="1"/>
          <a:lstStyle/>
          <a:p>
            <a:pPr algn="r">
              <a:lnSpc>
                <a:spcPct val="80000"/>
              </a:lnSpc>
              <a:defRPr sz="1000" b="1" i="0" u="none" strike="noStrike" kern="1200" baseline="0">
                <a:solidFill>
                  <a:schemeClr val="tx1"/>
                </a:solidFill>
                <a:latin typeface="+mn-lt"/>
                <a:ea typeface="+mn-ea"/>
                <a:cs typeface="+mn-cs"/>
              </a:defRPr>
            </a:pPr>
            <a:endParaRPr lang="en-US"/>
          </a:p>
        </c:txPr>
        <c:crossAx val="122304816"/>
        <c:crosses val="autoZero"/>
        <c:auto val="1"/>
        <c:lblAlgn val="ctr"/>
        <c:lblOffset val="100"/>
        <c:tickLblSkip val="1"/>
        <c:noMultiLvlLbl val="0"/>
      </c:catAx>
      <c:valAx>
        <c:axId val="122304816"/>
        <c:scaling>
          <c:orientation val="minMax"/>
          <c:max val="105"/>
          <c:min val="0"/>
        </c:scaling>
        <c:delete val="0"/>
        <c:axPos val="l"/>
        <c:majorGridlines>
          <c:spPr>
            <a:ln w="9525" cap="flat" cmpd="sng" algn="ctr">
              <a:solidFill>
                <a:schemeClr val="tx1">
                  <a:alpha val="20000"/>
                </a:schemeClr>
              </a:solidFill>
              <a:round/>
            </a:ln>
            <a:effectLst/>
          </c:spPr>
        </c:majorGridlines>
        <c:title>
          <c:tx>
            <c:rich>
              <a:bodyPr rot="-5400000" spcFirstLastPara="1" vertOverflow="ellipsis" vert="horz" wrap="square" anchor="ctr" anchorCtr="1"/>
              <a:lstStyle/>
              <a:p>
                <a:pPr>
                  <a:defRPr sz="1050" b="0" i="0" u="none" strike="noStrike" kern="1200" baseline="0">
                    <a:solidFill>
                      <a:srgbClr val="7F7F7F"/>
                    </a:solidFill>
                    <a:latin typeface="+mj-lt"/>
                    <a:ea typeface="+mn-ea"/>
                    <a:cs typeface="+mn-cs"/>
                  </a:defRPr>
                </a:pPr>
                <a:r>
                  <a:rPr lang="en-US" sz="1050">
                    <a:solidFill>
                      <a:srgbClr val="7F7F7F"/>
                    </a:solidFill>
                    <a:latin typeface="+mj-lt"/>
                  </a:rPr>
                  <a:t>% of Emotion</a:t>
                </a:r>
              </a:p>
            </c:rich>
          </c:tx>
          <c:overlay val="0"/>
          <c:spPr>
            <a:noFill/>
            <a:ln>
              <a:noFill/>
            </a:ln>
            <a:effectLst/>
          </c:spPr>
          <c:txPr>
            <a:bodyPr rot="-5400000" spcFirstLastPara="1" vertOverflow="ellipsis" vert="horz" wrap="square" anchor="ctr" anchorCtr="1"/>
            <a:lstStyle/>
            <a:p>
              <a:pPr>
                <a:defRPr sz="1050" b="0" i="0" u="none" strike="noStrike" kern="1200" baseline="0">
                  <a:solidFill>
                    <a:srgbClr val="7F7F7F"/>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C0C0C0"/>
                </a:solidFill>
                <a:latin typeface="+mn-lt"/>
                <a:ea typeface="+mn-ea"/>
                <a:cs typeface="+mn-cs"/>
              </a:defRPr>
            </a:pPr>
            <a:endParaRPr lang="en-US"/>
          </a:p>
        </c:txPr>
        <c:crossAx val="12230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70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BarSeries>
              <c15:ser>
                <c:idx val="7"/>
                <c:order val="8"/>
                <c:tx>
                  <c:strRef>
                    <c:extLst xmlns:mc="http://schemas.openxmlformats.org/markup-compatibility/2006" xmlns:c14="http://schemas.microsoft.com/office/drawing/2007/8/2/chart" xmlns:c16="http://schemas.microsoft.com/office/drawing/2014/chart">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mc="http://schemas.openxmlformats.org/markup-compatibility/2006" xmlns:c14="http://schemas.microsoft.com/office/drawing/2007/8/2/chart" xmlns:c16="http://schemas.microsoft.com/office/drawing/2014/chart">
                      <c:ext uri="{02D57815-91ED-43cb-92C2-25804820EDAC}">
                        <c15:formulaRef>
                          <c15:sqref>Sheet1!$B$1:$C$1</c15:sqref>
                        </c15:formulaRef>
                      </c:ext>
                    </c:extLst>
                    <c:strCache>
                      <c:ptCount val="2"/>
                      <c:pt idx="0">
                        <c:v>COUNTRY AVERAGE</c:v>
                      </c:pt>
                      <c:pt idx="1">
                        <c:v>YOUR AD</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Sheet1!$B$10:$C$10</c15:sqref>
                        </c15:formulaRef>
                      </c:ext>
                    </c:extLst>
                    <c:numCache>
                      <c:formatCode>General</c:formatCode>
                      <c:ptCount val="2"/>
                      <c:pt idx="0">
                        <c:v>2.11</c:v>
                      </c:pt>
                      <c:pt idx="1">
                        <c:v>2.31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650AE9AD-AAFE-4F2F-AA61-68E259B6C8D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5CEEB47E-491D-44C9-BDC8-B23E45F6434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B6A4CF36-0852-4038-A0AB-D7EE3E719BD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79530A57-5AE5-4E17-BD5C-37F46CD89C6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CB3C457F-61F5-4602-BDB1-848FD3A35F7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2CD55021-5D4A-4B29-88BA-D19ED77DF17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145EDD07-61F4-43CC-A3AB-D38A96ED0D3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75247F9E-6D7D-4B99-B0A8-F1707BC0526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47369466-944B-4323-941F-EE61E82508E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637EA9F9-3D80-44BB-AD23-D762E1FAEFA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"it's good as it is"</c:v>
                </c:pt>
                <c:pt idx="1">
                  <c:v>"More flavors."</c:v>
                </c:pt>
                <c:pt idx="2">
                  <c:v>"I don't know what I would do, it's fine like this"</c:v>
                </c:pt>
                <c:pt idx="3">
                  <c:v>"I would put a more vibrant color"</c:v>
                </c:pt>
                <c:pt idx="4">
                  <c:v>"I think it doesn't need any improvements, it's very well presented this way and that way."</c:v>
                </c:pt>
                <c:pt idx="5">
                  <c:v>"It varied that it was seen more by other countries"</c:v>
                </c:pt>
                <c:pt idx="6">
                  <c:v>"Product tasting."</c:v>
                </c:pt>
                <c:pt idx="7">
                  <c:v>"Tiraria o  Bar  do nome"</c:v>
                </c:pt>
                <c:pt idx="8">
                  <c:v>"I think the color of the packaging is not eye-catching, I would probably change it"</c:v>
                </c:pt>
                <c:pt idx="9">
                  <c:v>"I don’t know"</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19%</c:v>
                  </c:pt>
                  <c:pt idx="1">
                    <c:v>16%</c:v>
                  </c:pt>
                  <c:pt idx="2">
                    <c:v>14%</c:v>
                  </c:pt>
                  <c:pt idx="3">
                    <c:v>9%</c:v>
                  </c:pt>
                  <c:pt idx="4">
                    <c:v>9%</c:v>
                  </c:pt>
                  <c:pt idx="5">
                    <c:v>8%</c:v>
                  </c:pt>
                  <c:pt idx="6">
                    <c:v>6%</c:v>
                  </c:pt>
                  <c:pt idx="7">
                    <c:v>6%</c:v>
                  </c:pt>
                  <c:pt idx="8">
                    <c:v>6%</c:v>
                  </c:pt>
                  <c:pt idx="9">
                    <c:v>3%</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"it's good as it is"</c:v>
                </c:pt>
                <c:pt idx="1">
                  <c:v>"More flavors."</c:v>
                </c:pt>
                <c:pt idx="2">
                  <c:v>"I don't know what I would do, it's fine like this"</c:v>
                </c:pt>
                <c:pt idx="3">
                  <c:v>"I would put a more vibrant color"</c:v>
                </c:pt>
                <c:pt idx="4">
                  <c:v>"I think it doesn't need any improvements, it's very well presented this way and that way."</c:v>
                </c:pt>
                <c:pt idx="5">
                  <c:v>"It varied that it was seen more by other countries"</c:v>
                </c:pt>
                <c:pt idx="6">
                  <c:v>"Product tasting."</c:v>
                </c:pt>
                <c:pt idx="7">
                  <c:v>"Tiraria o  Bar  do nome"</c:v>
                </c:pt>
                <c:pt idx="8">
                  <c:v>"I think the color of the packaging is not eye-catching, I would probably change it"</c:v>
                </c:pt>
                <c:pt idx="9">
                  <c:v>"I don’t know"</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"it's good as it is"</c:v>
                </c:pt>
                <c:pt idx="1">
                  <c:v>"More flavors."</c:v>
                </c:pt>
                <c:pt idx="2">
                  <c:v>"I don't know what I would do, it's fine like this"</c:v>
                </c:pt>
                <c:pt idx="3">
                  <c:v>"I would put a more vibrant color"</c:v>
                </c:pt>
                <c:pt idx="4">
                  <c:v>"I think it doesn't need any improvements, it's very well presented this way and that way."</c:v>
                </c:pt>
                <c:pt idx="5">
                  <c:v>"It varied that it was seen more by other countries"</c:v>
                </c:pt>
                <c:pt idx="6">
                  <c:v>"Product tasting."</c:v>
                </c:pt>
                <c:pt idx="7">
                  <c:v>"Tiraria o  Bar  do nome"</c:v>
                </c:pt>
                <c:pt idx="8">
                  <c:v>"I think the color of the packaging is not eye-catching, I would probably change it"</c:v>
                </c:pt>
                <c:pt idx="9">
                  <c:v>"I don’t know"</c:v>
                </c:pt>
              </c:strCache>
            </c:strRef>
          </c:cat>
          <c:val>
            <c:numRef>
              <c:f>Sheet1!$C$2:$C$11</c:f>
              <c:numCache>
                <c:formatCode>0%</c:formatCode>
                <c:ptCount val="10"/>
                <c:pt idx="0">
                  <c:v>0.19480519480519484</c:v>
                </c:pt>
                <c:pt idx="1">
                  <c:v>0.15584415584415584</c:v>
                </c:pt>
                <c:pt idx="2">
                  <c:v>0.14285714285714285</c:v>
                </c:pt>
                <c:pt idx="3">
                  <c:v>9.0909090909090912E-2</c:v>
                </c:pt>
                <c:pt idx="4">
                  <c:v>9.0909090909090912E-2</c:v>
                </c:pt>
                <c:pt idx="5">
                  <c:v>7.792207792207792E-2</c:v>
                </c:pt>
                <c:pt idx="6">
                  <c:v>6.4935064935064929E-2</c:v>
                </c:pt>
                <c:pt idx="7">
                  <c:v>6.4935064935064929E-2</c:v>
                </c:pt>
                <c:pt idx="8">
                  <c:v>6.4935064935064929E-2</c:v>
                </c:pt>
                <c:pt idx="9">
                  <c:v>2.5974025974025972E-2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1290669C-ADA3-4E9A-8591-349D5EE5397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5976B6C5-8815-49D0-B2EB-72ECEC69351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1448FD29-42E8-4970-A292-52BF26F7C43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4247913C-AE70-44F1-AB25-D5D07A6BFD5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5278FDD0-A7B9-4F9B-9185-245401D8067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29EA2CF9-45A6-435C-9F97-56F00972181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77598731-753B-432E-B249-6941D63E683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FB7E925F-3460-47B4-BBA2-864E146A10B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A8996FD0-5865-476E-95EB-63E663D1D52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3CABD769-0D27-413D-B1A8-E02B9B11011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"It's good and still protein and healthy"</c:v>
                </c:pt>
                <c:pt idx="1">
                  <c:v>"Great substitute for chocolate, provides a more protein-rich and fit diet"</c:v>
                </c:pt>
                <c:pt idx="2">
                  <c:v>"For a more protein-rich diet"</c:v>
                </c:pt>
                <c:pt idx="3">
                  <c:v>"For a faster, more protein-rich diet"</c:v>
                </c:pt>
                <c:pt idx="4">
                  <c:v>"I see that it is very delicious and delicate."</c:v>
                </c:pt>
                <c:pt idx="5">
                  <c:v>"Proteins"</c:v>
                </c:pt>
                <c:pt idx="6">
                  <c:v>"For a healthier diet"</c:v>
                </c:pt>
                <c:pt idx="7">
                  <c:v>"The convenience of being able to take it with you when you go out and have a quick and healthy snack"</c:v>
                </c:pt>
                <c:pt idx="8">
                  <c:v>"Everyone likes sweets"</c:v>
                </c:pt>
                <c:pt idx="9">
                  <c:v>"Satisfaction"</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13%</c:v>
                  </c:pt>
                  <c:pt idx="1">
                    <c:v>13%</c:v>
                  </c:pt>
                  <c:pt idx="2">
                    <c:v>12%</c:v>
                  </c:pt>
                  <c:pt idx="3">
                    <c:v>12%</c:v>
                  </c:pt>
                  <c:pt idx="4">
                    <c:v>8%</c:v>
                  </c:pt>
                  <c:pt idx="5">
                    <c:v>8%</c:v>
                  </c:pt>
                  <c:pt idx="6">
                    <c:v>8%</c:v>
                  </c:pt>
                  <c:pt idx="7">
                    <c:v>8%</c:v>
                  </c:pt>
                  <c:pt idx="8">
                    <c:v>6%</c:v>
                  </c:pt>
                  <c:pt idx="9">
                    <c:v>4%</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"It's good and still protein and healthy"</c:v>
                </c:pt>
                <c:pt idx="1">
                  <c:v>"Great substitute for chocolate, provides a more protein-rich and fit diet"</c:v>
                </c:pt>
                <c:pt idx="2">
                  <c:v>"For a more protein-rich diet"</c:v>
                </c:pt>
                <c:pt idx="3">
                  <c:v>"For a faster, more protein-rich diet"</c:v>
                </c:pt>
                <c:pt idx="4">
                  <c:v>"I see that it is very delicious and delicate."</c:v>
                </c:pt>
                <c:pt idx="5">
                  <c:v>"Proteins"</c:v>
                </c:pt>
                <c:pt idx="6">
                  <c:v>"For a healthier diet"</c:v>
                </c:pt>
                <c:pt idx="7">
                  <c:v>"The convenience of being able to take it with you when you go out and have a quick and healthy snack"</c:v>
                </c:pt>
                <c:pt idx="8">
                  <c:v>"Everyone likes sweets"</c:v>
                </c:pt>
                <c:pt idx="9">
                  <c:v>"Satisfaction"</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"It's good and still protein and healthy"</c:v>
                </c:pt>
                <c:pt idx="1">
                  <c:v>"Great substitute for chocolate, provides a more protein-rich and fit diet"</c:v>
                </c:pt>
                <c:pt idx="2">
                  <c:v>"For a more protein-rich diet"</c:v>
                </c:pt>
                <c:pt idx="3">
                  <c:v>"For a faster, more protein-rich diet"</c:v>
                </c:pt>
                <c:pt idx="4">
                  <c:v>"I see that it is very delicious and delicate."</c:v>
                </c:pt>
                <c:pt idx="5">
                  <c:v>"Proteins"</c:v>
                </c:pt>
                <c:pt idx="6">
                  <c:v>"For a healthier diet"</c:v>
                </c:pt>
                <c:pt idx="7">
                  <c:v>"The convenience of being able to take it with you when you go out and have a quick and healthy snack"</c:v>
                </c:pt>
                <c:pt idx="8">
                  <c:v>"Everyone likes sweets"</c:v>
                </c:pt>
                <c:pt idx="9">
                  <c:v>"Satisfaction"</c:v>
                </c:pt>
              </c:strCache>
            </c:strRef>
          </c:cat>
          <c:val>
            <c:numRef>
              <c:f>Sheet1!$C$2:$C$11</c:f>
              <c:numCache>
                <c:formatCode>0%</c:formatCode>
                <c:ptCount val="10"/>
                <c:pt idx="0">
                  <c:v>0.12987012987012986</c:v>
                </c:pt>
                <c:pt idx="1">
                  <c:v>0.12987012987012986</c:v>
                </c:pt>
                <c:pt idx="2">
                  <c:v>0.11688311688311687</c:v>
                </c:pt>
                <c:pt idx="3">
                  <c:v>0.11688311688311687</c:v>
                </c:pt>
                <c:pt idx="4">
                  <c:v>7.792207792207792E-2</c:v>
                </c:pt>
                <c:pt idx="5">
                  <c:v>7.792207792207792E-2</c:v>
                </c:pt>
                <c:pt idx="6">
                  <c:v>7.792207792207792E-2</c:v>
                </c:pt>
                <c:pt idx="7">
                  <c:v>7.792207792207792E-2</c:v>
                </c:pt>
                <c:pt idx="8">
                  <c:v>6.4935064935064929E-2</c:v>
                </c:pt>
                <c:pt idx="9">
                  <c:v>3.896103896103896E-2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Quest S'mores Protein Bar</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0.93150684931506844</c:v>
                </c:pt>
                <c:pt idx="2">
                  <c:v>0.8783783783783784</c:v>
                </c:pt>
                <c:pt idx="3">
                  <c:v>0.84</c:v>
                </c:pt>
                <c:pt idx="4">
                  <c:v>0.88888888888888884</c:v>
                </c:pt>
                <c:pt idx="5">
                  <c:v>0.90140845070422548</c:v>
                </c:pt>
                <c:pt idx="6">
                  <c:v>0.91549295774647887</c:v>
                </c:pt>
                <c:pt idx="7">
                  <c:v>0.9027777777777779</c:v>
                </c:pt>
                <c:pt idx="8">
                  <c:v>0.9452054794520548</c:v>
                </c:pt>
                <c:pt idx="9">
                  <c:v>0.90140845070422548</c:v>
                </c:pt>
                <c:pt idx="10">
                  <c:v>0.8666666666666667</c:v>
                </c:pt>
                <c:pt idx="11">
                  <c:v>0.88405797101449279</c:v>
                </c:pt>
                <c:pt idx="12">
                  <c:v>0.9027777777777779</c:v>
                </c:pt>
                <c:pt idx="13">
                  <c:v>0.82191780821917804</c:v>
                </c:pt>
                <c:pt idx="14">
                  <c:v>0.75</c:v>
                </c:pt>
                <c:pt idx="15">
                  <c:v>0.74647887323943662</c:v>
                </c:pt>
                <c:pt idx="16">
                  <c:v>0.76712328767123283</c:v>
                </c:pt>
                <c:pt idx="17">
                  <c:v>0.69444444444444442</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41CF214C-3084-4500-A987-5B62CB42BD2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30AACFCA-2CC2-4723-B9B2-8D3B93E7355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5E957D4C-798E-4B9F-A38D-352A0BD99D9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25%</c:v>
                  </c:pt>
                  <c:pt idx="1">
                    <c:v>16%</c:v>
                  </c:pt>
                  <c:pt idx="2">
                    <c:v>0%</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9BE8E5BA-1F11-44E6-92F4-9D01E36802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13CCBFA1-CF78-4969-B8CA-5E7F046D576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F1B620FD-9DD0-4846-90FA-88F0DA5E087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Quest S'mores Protein Bar</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0.24675324675324675</c:v>
                </c:pt>
                <c:pt idx="1">
                  <c:v>0.15584415584415584</c:v>
                </c:pt>
                <c:pt idx="2">
                  <c:v>0</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9E32A4FD-1968-45CB-8183-C07EDD37D6E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013BDA15-FFBE-4B5A-AAFB-5C1E9307B9C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D65C1C5B-F72F-4502-AD02-2001675E5D8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B1159778-8992-4F7C-8A83-323A84FE454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8221E371-039F-4E19-B9ED-62CADCE7A23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44D7116D-490F-447F-BA18-F8765E72398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D70F2E9D-63A4-4F61-9DB0-206DA665484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458DEA82-270C-4632-98C7-7DA5F03768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A7322C5D-BDFD-4BD5-9470-3400623D24B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9E224BBD-F8BD-4DC5-9B15-DE502436B8A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A757B58D-5C22-4461-8162-670459EEE37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EB61D585-2BCB-46DB-BA41-FD7F072BC05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95F7876D-6B28-4379-9296-81C2066C6BA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79%</c:v>
                  </c:pt>
                  <c:pt idx="1">
                    <c:v>77%</c:v>
                  </c:pt>
                  <c:pt idx="2">
                    <c:v>58%</c:v>
                  </c:pt>
                  <c:pt idx="3">
                    <c:v>51%</c:v>
                  </c:pt>
                  <c:pt idx="4">
                    <c:v>42%</c:v>
                  </c:pt>
                  <c:pt idx="5">
                    <c:v>58%</c:v>
                  </c:pt>
                  <c:pt idx="6">
                    <c:v>17%</c:v>
                  </c:pt>
                  <c:pt idx="7">
                    <c:v>1%</c:v>
                  </c:pt>
                  <c:pt idx="8">
                    <c:v>14%</c:v>
                  </c:pt>
                  <c:pt idx="9">
                    <c:v>34%</c:v>
                  </c:pt>
                  <c:pt idx="10">
                    <c:v>43%</c:v>
                  </c:pt>
                  <c:pt idx="11">
                    <c:v>43%</c:v>
                  </c:pt>
                  <c:pt idx="12">
                    <c:v>35%</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4D8F5173-9874-4EBE-8DE5-2F4FB006C73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3CC27066-50BE-4302-801B-ECD359EF5CE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2F47F50D-4529-43A2-B73B-CEC18344D8B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4C9D4066-AEB0-4E98-9B07-05C838C007F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A57861E1-A00B-46D7-B323-E9793890493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603DF873-11C2-4FD4-8596-F193F7757C7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B313319F-012B-417A-8A82-18F3D0A9F9B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C9BB4089-B2C7-4BA7-A740-2A4B60621AC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B05F6082-D6A0-47AD-B606-107A7550BFA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36986F81-70E4-4D36-A994-8684F680D12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870F50A4-7D75-4B7C-93E2-BDE116637E1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A918098A-5BF6-4425-9BA0-D4F1CDA5AF5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89B49EB7-99FB-453F-A516-31DB692E1CA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Quest S'mores Protein Bar</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0.79220779220779225</c:v>
                </c:pt>
                <c:pt idx="1">
                  <c:v>0.76623376623376627</c:v>
                </c:pt>
                <c:pt idx="2">
                  <c:v>0.58441558441558439</c:v>
                </c:pt>
                <c:pt idx="3">
                  <c:v>0.50649350649350655</c:v>
                </c:pt>
                <c:pt idx="4">
                  <c:v>0.41558441558441556</c:v>
                </c:pt>
                <c:pt idx="5">
                  <c:v>0.58441558441558439</c:v>
                </c:pt>
                <c:pt idx="6">
                  <c:v>0.16883116883116883</c:v>
                </c:pt>
                <c:pt idx="7">
                  <c:v>1.2987012987012986E-2</c:v>
                </c:pt>
                <c:pt idx="8">
                  <c:v>0.14285714285714288</c:v>
                </c:pt>
                <c:pt idx="9">
                  <c:v>0.33766233766233766</c:v>
                </c:pt>
                <c:pt idx="10">
                  <c:v>0.42857142857142855</c:v>
                </c:pt>
                <c:pt idx="11">
                  <c:v>0.42857142857142855</c:v>
                </c:pt>
                <c:pt idx="12">
                  <c:v>0.35064935064935066</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57456E36-13A4-4C25-9B0E-236E7B93B41E}"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1.96</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25</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46</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24</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0</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0</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3</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2</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25</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46</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24</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0</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0</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3</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2</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1.96</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F505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1490FB43-187F-40FE-AD49-B8C52E3CF5B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Principe Lime Cookies</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69%</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F505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Principe Lime Cookies</c:v>
                </c:pt>
              </c:strCache>
            </c:strRef>
          </c:cat>
          <c:val>
            <c:numRef>
              <c:f>Sheet1!$D$2</c:f>
              <c:numCache>
                <c:formatCode>0%</c:formatCode>
                <c:ptCount val="1"/>
                <c:pt idx="0">
                  <c:v>0.69</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56C00D56-48FF-47D2-9675-A3947E1BFE6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Sheet1!$B$10:$C$10</c15:f>
                <c15:dlblRangeCache>
                  <c:ptCount val="2"/>
                  <c:pt idx="1">
                    <c:v>1.96</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Sheet1!$B$2:$C$2</c15:f>
                <c15:dlblRangeCache>
                  <c:ptCount val="2"/>
                  <c:pt idx="0">
                    <c:v>25</c:v>
                  </c:pt>
                  <c:pt idx="1">
                    <c:v>25</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Sheet1!$B$3:$C$3</c15:f>
                <c15:dlblRangeCache>
                  <c:ptCount val="2"/>
                  <c:pt idx="0">
                    <c:v>41</c:v>
                  </c:pt>
                  <c:pt idx="1">
                    <c:v>46</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Sheet1!$B$4:$C$4</c15:f>
                <c15:dlblRangeCache>
                  <c:ptCount val="2"/>
                  <c:pt idx="0">
                    <c:v>18</c:v>
                  </c:pt>
                  <c:pt idx="1">
                    <c:v>24</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Sheet1!$B$5:$C$5</c15:f>
                <c15:dlblRangeCache>
                  <c:ptCount val="2"/>
                  <c:pt idx="0">
                    <c:v>1</c:v>
                  </c:pt>
                  <c:pt idx="1">
                    <c:v>0</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Sheet1!$B$6:$C$6</c15:f>
                <c15:dlblRangeCache>
                  <c:ptCount val="2"/>
                  <c:pt idx="0">
                    <c:v>2</c:v>
                  </c:pt>
                  <c:pt idx="1">
                    <c:v>0</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Sheet1!$B$8:$C$8</c15:f>
                <c15:dlblRangeCache>
                  <c:ptCount val="2"/>
                  <c:pt idx="0">
                    <c:v>3</c:v>
                  </c:pt>
                  <c:pt idx="1">
                    <c:v>3</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Sheet1!$B$9:$C$9</c15:f>
                <c15:dlblRangeCache>
                  <c:ptCount val="2"/>
                  <c:pt idx="0">
                    <c:v>9</c:v>
                  </c:pt>
                  <c:pt idx="1">
                    <c:v>2</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13144777467311E-2"/>
          <c:y val="0.20192315336279276"/>
          <c:w val="0.89791497654860897"/>
          <c:h val="0.39404550514152437"/>
        </c:manualLayout>
      </c:layout>
      <c:lineChart>
        <c:grouping val="standard"/>
        <c:varyColors val="0"/>
        <c:ser>
          <c:idx val="0"/>
          <c:order val="0"/>
          <c:tx>
            <c:strRef>
              <c:f>Sheet1!$B$1</c:f>
              <c:strCache>
                <c:ptCount val="1"/>
                <c:pt idx="0">
                  <c:v>5 star</c:v>
                </c:pt>
              </c:strCache>
            </c:strRef>
          </c:tx>
          <c:spPr>
            <a:ln>
              <a:noFill/>
            </a:ln>
            <a:effectLst/>
          </c:spPr>
          <c:marker>
            <c:symbol val="square"/>
            <c:size val="27"/>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a:noFill/>
              </a:ln>
              <a:effectLst/>
            </c:spPr>
          </c:marker>
          <c:dPt>
            <c:idx val="2"/>
            <c:bubble3D val="0"/>
            <c:extLst>
              <c:ext xmlns:c16="http://schemas.microsoft.com/office/drawing/2014/chart" uri="{C3380CC4-5D6E-409C-BE32-E72D297353CC}">
                <c16:uniqueId val="{00000000-1E19-41FA-99D3-AE56A6EB40B6}"/>
              </c:ext>
            </c:extLst>
          </c:dPt>
          <c:dPt>
            <c:idx val="3"/>
            <c:bubble3D val="0"/>
            <c:extLst>
              <c:ext xmlns:c16="http://schemas.microsoft.com/office/drawing/2014/chart" uri="{C3380CC4-5D6E-409C-BE32-E72D297353CC}">
                <c16:uniqueId val="{00000001-1E19-41FA-99D3-AE56A6EB40B6}"/>
              </c:ext>
            </c:extLst>
          </c:dPt>
          <c:dLbls>
            <c:numFmt formatCode="#,##0.0" sourceLinked="0"/>
            <c:spPr>
              <a:noFill/>
              <a:ln>
                <a:noFill/>
              </a:ln>
              <a:effectLst/>
            </c:spPr>
            <c:txPr>
              <a:bodyPr wrap="none" lIns="0" tIns="0" rIns="0" bIns="0" anchor="ctr" anchorCtr="0">
                <a:spAutoFit/>
              </a:bodyPr>
              <a:lstStyle/>
              <a:p>
                <a:pPr algn="ctr">
                  <a:spcBef>
                    <a:spcPts val="200"/>
                  </a:spcBef>
                  <a:defRPr sz="850" spc="-110" baseline="0">
                    <a:solidFill>
                      <a:srgbClr val="FFFFFF"/>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Sheet1!$A$2:$A$10</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Sheet1!$B$2:$B$10</c:f>
              <c:numCache>
                <c:formatCode>General</c:formatCode>
                <c:ptCount val="9"/>
              </c:numCache>
            </c:numRef>
          </c:val>
          <c:smooth val="0"/>
          <c:extLst>
            <c:ext xmlns:c16="http://schemas.microsoft.com/office/drawing/2014/chart" uri="{C3380CC4-5D6E-409C-BE32-E72D297353CC}">
              <c16:uniqueId val="{00000002-1E19-41FA-99D3-AE56A6EB40B6}"/>
            </c:ext>
          </c:extLst>
        </c:ser>
        <c:ser>
          <c:idx val="1"/>
          <c:order val="1"/>
          <c:tx>
            <c:strRef>
              <c:f>Sheet1!$C$1</c:f>
              <c:strCache>
                <c:ptCount val="1"/>
                <c:pt idx="0">
                  <c:v>4 star</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FCC600"/>
                  </a:solidFill>
                  <a:prstDash val="solid"/>
                  <a:round/>
                </a14:hiddenLine>
              </a:ext>
            </a:extLst>
          </c:spPr>
          <c:marker>
            <c:symbol val="square"/>
            <c:size val="27"/>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9525" cap="flat" cmpd="sng" algn="ctr">
                <a:noFill/>
                <a:prstDash val="solid"/>
                <a:round/>
              </a:ln>
              <a:effectLst/>
              <a:extLst>
                <a:ext uri="{91240B29-F687-4F45-9708-019B960494DF}">
                  <a14:hiddenLine xmlns:a14="http://schemas.microsoft.com/office/drawing/2010/main" w="9525" cap="flat" cmpd="sng" algn="ctr">
                    <a:noFill/>
                    <a:prstDash val="solid"/>
                    <a:round/>
                  </a14:hiddenLine>
                </a:ext>
              </a:extLst>
            </c:spPr>
          </c:marker>
          <c:dLbls>
            <c:numFmt formatCode="#,##0.0" sourceLinked="0"/>
            <c:spPr>
              <a:noFill/>
              <a:ln>
                <a:noFill/>
              </a:ln>
              <a:effectLst/>
            </c:spPr>
            <c:txPr>
              <a:bodyPr wrap="none" lIns="0" tIns="0" rIns="0" bIns="0" anchor="ctr">
                <a:spAutoFit/>
              </a:bodyPr>
              <a:lstStyle/>
              <a:p>
                <a:pPr>
                  <a:spcBef>
                    <a:spcPts val="200"/>
                  </a:spcBef>
                  <a:defRPr sz="850" spc="-110" baseline="0">
                    <a:solidFill>
                      <a:srgbClr val="FFFFFF"/>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Sheet1!$A$2:$A$10</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Sheet1!$C$2:$C$10</c:f>
              <c:numCache>
                <c:formatCode>General</c:formatCode>
                <c:ptCount val="9"/>
              </c:numCache>
            </c:numRef>
          </c:val>
          <c:smooth val="0"/>
          <c:extLst>
            <c:ext xmlns:c16="http://schemas.microsoft.com/office/drawing/2014/chart" uri="{C3380CC4-5D6E-409C-BE32-E72D297353CC}">
              <c16:uniqueId val="{00000002-8A71-470A-AD56-7AF9AE6178DC}"/>
            </c:ext>
          </c:extLst>
        </c:ser>
        <c:ser>
          <c:idx val="2"/>
          <c:order val="2"/>
          <c:tx>
            <c:strRef>
              <c:f>Sheet1!$D$1</c:f>
              <c:strCache>
                <c:ptCount val="1"/>
                <c:pt idx="0">
                  <c:v>3 star</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00A9E7"/>
                  </a:solidFill>
                  <a:prstDash val="solid"/>
                  <a:round/>
                </a14:hiddenLine>
              </a:ext>
            </a:extLst>
          </c:spPr>
          <c:marker>
            <c:symbol val="square"/>
            <c:size val="27"/>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9525" cap="flat" cmpd="sng" algn="ctr">
                <a:noFill/>
                <a:prstDash val="solid"/>
                <a:round/>
              </a:ln>
              <a:effectLst/>
              <a:extLst>
                <a:ext uri="{91240B29-F687-4F45-9708-019B960494DF}">
                  <a14:hiddenLine xmlns:a14="http://schemas.microsoft.com/office/drawing/2010/main" w="9525" cap="flat" cmpd="sng" algn="ctr">
                    <a:noFill/>
                    <a:prstDash val="solid"/>
                    <a:round/>
                  </a14:hiddenLine>
                </a:ext>
              </a:extLst>
            </c:spPr>
          </c:marker>
          <c:dLbls>
            <c:numFmt formatCode="#,##0.0" sourceLinked="0"/>
            <c:spPr>
              <a:noFill/>
              <a:ln>
                <a:noFill/>
              </a:ln>
              <a:effectLst/>
            </c:spPr>
            <c:txPr>
              <a:bodyPr wrap="none" lIns="0" tIns="0" rIns="0" bIns="0" anchor="ctr">
                <a:spAutoFit/>
              </a:bodyPr>
              <a:lstStyle/>
              <a:p>
                <a:pPr>
                  <a:spcBef>
                    <a:spcPts val="200"/>
                  </a:spcBef>
                  <a:defRPr sz="850" spc="-110" baseline="0">
                    <a:solidFill>
                      <a:srgbClr val="FFFFFF"/>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Sheet1!$A$2:$A$10</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Sheet1!$D$2:$D$10</c:f>
              <c:numCache>
                <c:formatCode>General</c:formatCode>
                <c:ptCount val="9"/>
              </c:numCache>
            </c:numRef>
          </c:val>
          <c:smooth val="0"/>
          <c:extLst>
            <c:ext xmlns:c16="http://schemas.microsoft.com/office/drawing/2014/chart" uri="{C3380CC4-5D6E-409C-BE32-E72D297353CC}">
              <c16:uniqueId val="{00000003-8A71-470A-AD56-7AF9AE6178DC}"/>
            </c:ext>
          </c:extLst>
        </c:ser>
        <c:ser>
          <c:idx val="3"/>
          <c:order val="3"/>
          <c:tx>
            <c:strRef>
              <c:f>Sheet1!$E$1</c:f>
              <c:strCache>
                <c:ptCount val="1"/>
                <c:pt idx="0">
                  <c:v>2 star</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9673B1"/>
                  </a:solidFill>
                  <a:prstDash val="solid"/>
                  <a:round/>
                </a14:hiddenLine>
              </a:ext>
            </a:extLst>
          </c:spPr>
          <c:marker>
            <c:symbol val="square"/>
            <c:size val="27"/>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9525" cap="flat" cmpd="sng" algn="ctr">
                <a:noFill/>
                <a:prstDash val="solid"/>
                <a:round/>
              </a:ln>
              <a:effectLst/>
              <a:extLst>
                <a:ext uri="{91240B29-F687-4F45-9708-019B960494DF}">
                  <a14:hiddenLine xmlns:a14="http://schemas.microsoft.com/office/drawing/2010/main" w="9525" cap="flat" cmpd="sng" algn="ctr">
                    <a:noFill/>
                    <a:prstDash val="solid"/>
                    <a:round/>
                  </a14:hiddenLine>
                </a:ext>
              </a:extLst>
            </c:spPr>
          </c:marker>
          <c:dLbls>
            <c:numFmt formatCode="#,##0.0" sourceLinked="0"/>
            <c:spPr>
              <a:noFill/>
              <a:ln>
                <a:noFill/>
              </a:ln>
              <a:effectLst/>
            </c:spPr>
            <c:txPr>
              <a:bodyPr wrap="none" lIns="0" tIns="0" rIns="0" bIns="0" anchor="ctr">
                <a:spAutoFit/>
              </a:bodyPr>
              <a:lstStyle/>
              <a:p>
                <a:pPr>
                  <a:spcBef>
                    <a:spcPts val="200"/>
                  </a:spcBef>
                  <a:defRPr sz="850" spc="-110" baseline="0">
                    <a:solidFill>
                      <a:srgbClr val="FFFFFF"/>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Sheet1!$A$2:$A$10</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Sheet1!$E$2:$E$10</c:f>
              <c:numCache>
                <c:formatCode>0.0</c:formatCode>
                <c:ptCount val="9"/>
                <c:pt idx="0">
                  <c:v>2</c:v>
                </c:pt>
                <c:pt idx="1">
                  <c:v>2.2999999999999998</c:v>
                </c:pt>
                <c:pt idx="2">
                  <c:v>2.2000000000000002</c:v>
                </c:pt>
              </c:numCache>
            </c:numRef>
          </c:val>
          <c:smooth val="0"/>
          <c:extLst>
            <c:ext xmlns:c16="http://schemas.microsoft.com/office/drawing/2014/chart" uri="{C3380CC4-5D6E-409C-BE32-E72D297353CC}">
              <c16:uniqueId val="{00000004-8A71-470A-AD56-7AF9AE6178DC}"/>
            </c:ext>
          </c:extLst>
        </c:ser>
        <c:ser>
          <c:idx val="4"/>
          <c:order val="4"/>
          <c:tx>
            <c:strRef>
              <c:f>Sheet1!$F$1</c:f>
              <c:strCache>
                <c:ptCount val="1"/>
                <c:pt idx="0">
                  <c:v>1 star</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FF822D"/>
                  </a:solidFill>
                  <a:prstDash val="solid"/>
                  <a:round/>
                </a14:hiddenLine>
              </a:ext>
            </a:extLst>
          </c:spPr>
          <c:marker>
            <c:symbol val="square"/>
            <c:size val="26"/>
            <c: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9525" cap="flat" cmpd="sng" algn="ctr">
                <a:noFill/>
                <a:prstDash val="solid"/>
                <a:round/>
              </a:ln>
              <a:effectLst/>
              <a:extLst>
                <a:ext uri="{91240B29-F687-4F45-9708-019B960494DF}">
                  <a14:hiddenLine xmlns:a14="http://schemas.microsoft.com/office/drawing/2010/main" w="9525" cap="flat" cmpd="sng" algn="ctr">
                    <a:noFill/>
                    <a:prstDash val="solid"/>
                    <a:round/>
                  </a14:hiddenLine>
                </a:ext>
              </a:extLst>
            </c:spPr>
          </c:marker>
          <c:dPt>
            <c:idx val="4"/>
            <c:marker>
              <c:symbol val="square"/>
              <c:size val="27"/>
            </c:marker>
            <c:bubble3D val="0"/>
            <c:extLst>
              <c:ext xmlns:c16="http://schemas.microsoft.com/office/drawing/2014/chart" uri="{C3380CC4-5D6E-409C-BE32-E72D297353CC}">
                <c16:uniqueId val="{0000000C-8A71-470A-AD56-7AF9AE6178DC}"/>
              </c:ext>
            </c:extLst>
          </c:dPt>
          <c:dLbls>
            <c:numFmt formatCode="#,##0.0" sourceLinked="0"/>
            <c:spPr>
              <a:noFill/>
              <a:ln>
                <a:noFill/>
              </a:ln>
              <a:effectLst/>
            </c:spPr>
            <c:txPr>
              <a:bodyPr wrap="none" lIns="0" tIns="0" rIns="0" bIns="0" anchor="ctr" anchorCtr="0">
                <a:spAutoFit/>
              </a:bodyPr>
              <a:lstStyle/>
              <a:p>
                <a:pPr algn="ctr">
                  <a:spcBef>
                    <a:spcPts val="200"/>
                  </a:spcBef>
                  <a:defRPr sz="850" spc="-110" baseline="0">
                    <a:solidFill>
                      <a:srgbClr val="FFFFFF"/>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Sheet1!$A$2:$A$10</c:f>
              <c:strCache>
                <c:ptCount val="9"/>
                <c:pt idx="0">
                  <c:v>Country Average</c:v>
                </c:pt>
                <c:pt idx="1">
                  <c:v>Cheetos Mac 'N Cheese</c:v>
                </c:pt>
                <c:pt idx="2">
                  <c:v>Quest S'mores Protein Bar</c:v>
                </c:pt>
                <c:pt idx="3">
                  <c:v>Principe Lime Cookies</c:v>
                </c:pt>
                <c:pt idx="4">
                  <c:v>Sour Punch Grape Straws</c:v>
                </c:pt>
                <c:pt idx="5">
                  <c:v>Takis Blue Heat</c:v>
                </c:pt>
                <c:pt idx="6">
                  <c:v>Duke's Smoked Sausages</c:v>
                </c:pt>
                <c:pt idx="7">
                  <c:v>Fritz Salsa Sabor a Maiz</c:v>
                </c:pt>
                <c:pt idx="8">
                  <c:v>Vigo Cilantro Lime Rice</c:v>
                </c:pt>
              </c:strCache>
            </c:strRef>
          </c:cat>
          <c:val>
            <c:numRef>
              <c:f>Sheet1!$F$2:$F$10</c:f>
              <c:numCache>
                <c:formatCode>General</c:formatCode>
                <c:ptCount val="9"/>
                <c:pt idx="3" formatCode="0.0">
                  <c:v>1.6</c:v>
                </c:pt>
                <c:pt idx="4" formatCode="0.0">
                  <c:v>1.4</c:v>
                </c:pt>
                <c:pt idx="5" formatCode="0.0">
                  <c:v>1.1000000000000001</c:v>
                </c:pt>
                <c:pt idx="6" formatCode="0.0">
                  <c:v>1.1000000000000001</c:v>
                </c:pt>
                <c:pt idx="7" formatCode="0.0">
                  <c:v>1</c:v>
                </c:pt>
                <c:pt idx="8" formatCode="0.0">
                  <c:v>1</c:v>
                </c:pt>
              </c:numCache>
            </c:numRef>
          </c:val>
          <c:smooth val="0"/>
          <c:extLst>
            <c:ext xmlns:c16="http://schemas.microsoft.com/office/drawing/2014/chart" uri="{C3380CC4-5D6E-409C-BE32-E72D297353CC}">
              <c16:uniqueId val="{00000006-8A71-470A-AD56-7AF9AE6178DC}"/>
            </c:ext>
          </c:extLst>
        </c:ser>
        <c:dLbls>
          <c:dLblPos val="ctr"/>
          <c:showLegendKey val="0"/>
          <c:showVal val="1"/>
          <c:showCatName val="0"/>
          <c:showSerName val="0"/>
          <c:showPercent val="0"/>
          <c:showBubbleSize val="0"/>
        </c:dLbls>
        <c:marker val="1"/>
        <c:smooth val="0"/>
        <c:axId val="1486674096"/>
        <c:axId val="1486664112"/>
        <c:extLst/>
      </c:lineChart>
      <c:catAx>
        <c:axId val="1486674096"/>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mn-lt"/>
                <a:ea typeface="+mn-ea"/>
                <a:cs typeface="+mn-cs"/>
              </a:defRPr>
            </a:pPr>
            <a:endParaRPr lang="en-US"/>
          </a:p>
        </c:txPr>
        <c:crossAx val="1486664112"/>
        <c:crosses val="autoZero"/>
        <c:auto val="1"/>
        <c:lblAlgn val="ctr"/>
        <c:lblOffset val="100"/>
        <c:noMultiLvlLbl val="0"/>
      </c:catAx>
      <c:valAx>
        <c:axId val="1486664112"/>
        <c:scaling>
          <c:orientation val="minMax"/>
          <c:max val="100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mn-lt"/>
                <a:ea typeface="+mn-ea"/>
                <a:cs typeface="+mn-cs"/>
              </a:defRPr>
            </a:pPr>
            <a:endParaRPr lang="en-US"/>
          </a:p>
        </c:txPr>
        <c:crossAx val="1486674096"/>
        <c:crosses val="autoZero"/>
        <c:crossBetween val="between"/>
        <c:majorUnit val="1"/>
      </c:valAx>
      <c:spPr>
        <a:noFill/>
        <a:ln w="6350">
          <a:noFill/>
          <a:prstDash val="lgDash"/>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lumMod val="50000"/>
            </a:schemeClr>
          </a:solidFill>
        </a:defRPr>
      </a:pPr>
      <a:endParaRPr lang="en-US"/>
    </a:p>
  </c:txPr>
  <c:externalData r:id="rId1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BarSeries>
              <c15:ser>
                <c:idx val="7"/>
                <c:order val="8"/>
                <c:tx>
                  <c:strRef>
                    <c:extLst xmlns:mc="http://schemas.openxmlformats.org/markup-compatibility/2006" xmlns:c14="http://schemas.microsoft.com/office/drawing/2007/8/2/chart" xmlns:c16="http://schemas.microsoft.com/office/drawing/2014/chart">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mc="http://schemas.openxmlformats.org/markup-compatibility/2006" xmlns:c14="http://schemas.microsoft.com/office/drawing/2007/8/2/chart" xmlns:c16="http://schemas.microsoft.com/office/drawing/2014/chart">
                      <c:ext uri="{02D57815-91ED-43cb-92C2-25804820EDAC}">
                        <c15:formulaRef>
                          <c15:sqref>Sheet1!$B$1:$C$1</c15:sqref>
                        </c15:formulaRef>
                      </c:ext>
                    </c:extLst>
                    <c:strCache>
                      <c:ptCount val="2"/>
                      <c:pt idx="0">
                        <c:v>COUNTRY AVERAGE</c:v>
                      </c:pt>
                      <c:pt idx="1">
                        <c:v>YOUR AD</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Sheet1!$B$10:$C$10</c15:sqref>
                        </c15:formulaRef>
                      </c:ext>
                    </c:extLst>
                    <c:numCache>
                      <c:formatCode>General</c:formatCode>
                      <c:ptCount val="2"/>
                      <c:pt idx="0">
                        <c:v>2.11</c:v>
                      </c:pt>
                      <c:pt idx="1">
                        <c:v>1.96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B3BE35A7-225B-4C6E-BD69-FBA1338DBD9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D860051B-A57E-479C-92EA-EADE196431F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D24B7CBE-2D3E-4D4D-9880-55473030EAC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5D75E317-B040-4569-964B-5367B5D49DE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48D81C62-477B-425F-9F6F-EB1C0964770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53D78F51-4773-40BA-AFAD-AA5076F35E0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8A99DA49-F577-4904-A121-067594D7EE4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FC4CBDCC-2AE0-4093-9B74-78C1417026A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D26E916E-DC00-4555-B831-3B7D0EF8FD9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FD5A0F71-05C1-4D8A-9562-8A9670F9CDB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 would leave it like that, it's already quite enough."</c:v>
                </c:pt>
                <c:pt idx="1">
                  <c:v>"I think it's great like this, I wouldn't change a thing."</c:v>
                </c:pt>
                <c:pt idx="2">
                  <c:v>"I would add a different flavor, more spicy"</c:v>
                </c:pt>
                <c:pt idx="3">
                  <c:v>"Just trying it out to give an opinion."</c:v>
                </c:pt>
                <c:pt idx="4">
                  <c:v>"It would change the flavor"</c:v>
                </c:pt>
                <c:pt idx="5">
                  <c:v>"The recipe would not make it too sickening, so it would make the consumer want more"</c:v>
                </c:pt>
                <c:pt idx="6">
                  <c:v>"I would love to eat them all"</c:v>
                </c:pt>
                <c:pt idx="7">
                  <c:v>"She is just perfect"</c:v>
                </c:pt>
                <c:pt idx="8">
                  <c:v>"I wouldn't change the idea."</c:v>
                </c:pt>
                <c:pt idx="9">
                  <c:v>"It would make it less possible to sugar"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27%</c:v>
                  </c:pt>
                  <c:pt idx="1">
                    <c:v>23%</c:v>
                  </c:pt>
                  <c:pt idx="2">
                    <c:v>16%</c:v>
                  </c:pt>
                  <c:pt idx="3">
                    <c:v>14%</c:v>
                  </c:pt>
                  <c:pt idx="4">
                    <c:v>6%</c:v>
                  </c:pt>
                  <c:pt idx="5">
                    <c:v>4%</c:v>
                  </c:pt>
                  <c:pt idx="6">
                    <c:v>4%</c:v>
                  </c:pt>
                  <c:pt idx="7">
                    <c:v>2%</c:v>
                  </c:pt>
                  <c:pt idx="8">
                    <c:v>1%</c:v>
                  </c:pt>
                  <c:pt idx="9">
                    <c:v>1%</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"I would leave it like that, it's already quite enough."</c:v>
                </c:pt>
                <c:pt idx="1">
                  <c:v>"I think it's great like this, I wouldn't change a thing."</c:v>
                </c:pt>
                <c:pt idx="2">
                  <c:v>"I would add a different flavor, more spicy"</c:v>
                </c:pt>
                <c:pt idx="3">
                  <c:v>"Just trying it out to give an opinion."</c:v>
                </c:pt>
                <c:pt idx="4">
                  <c:v>"It would change the flavor"</c:v>
                </c:pt>
                <c:pt idx="5">
                  <c:v>"The recipe would not make it too sickening, so it would make the consumer want more"</c:v>
                </c:pt>
                <c:pt idx="6">
                  <c:v>"I would love to eat them all"</c:v>
                </c:pt>
                <c:pt idx="7">
                  <c:v>"She is just perfect"</c:v>
                </c:pt>
                <c:pt idx="8">
                  <c:v>"I wouldn't change the idea."</c:v>
                </c:pt>
                <c:pt idx="9">
                  <c:v>"It would make it less possible to sugar"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 would leave it like that, it's already quite enough."</c:v>
                </c:pt>
                <c:pt idx="1">
                  <c:v>"I think it's great like this, I wouldn't change a thing."</c:v>
                </c:pt>
                <c:pt idx="2">
                  <c:v>"I would add a different flavor, more spicy"</c:v>
                </c:pt>
                <c:pt idx="3">
                  <c:v>"Just trying it out to give an opinion."</c:v>
                </c:pt>
                <c:pt idx="4">
                  <c:v>"It would change the flavor"</c:v>
                </c:pt>
                <c:pt idx="5">
                  <c:v>"The recipe would not make it too sickening, so it would make the consumer want more"</c:v>
                </c:pt>
                <c:pt idx="6">
                  <c:v>"I would love to eat them all"</c:v>
                </c:pt>
                <c:pt idx="7">
                  <c:v>"She is just perfect"</c:v>
                </c:pt>
                <c:pt idx="8">
                  <c:v>"I wouldn't change the idea."</c:v>
                </c:pt>
                <c:pt idx="9">
                  <c:v>"It would make it less possible to sugar"</c:v>
                </c:pt>
              </c:strCache>
            </c:strRef>
          </c:cat>
          <c:val>
            <c:numRef>
              <c:f>Sheet1!$C$2:$C$11</c:f>
              <c:numCache>
                <c:formatCode>0%</c:formatCode>
                <c:ptCount val="10"/>
                <c:pt idx="0">
                  <c:v>0.26881720430107525</c:v>
                </c:pt>
                <c:pt idx="1">
                  <c:v>0.22580645161290319</c:v>
                </c:pt>
                <c:pt idx="2">
                  <c:v>0.16129032258064516</c:v>
                </c:pt>
                <c:pt idx="3">
                  <c:v>0.13978494623655913</c:v>
                </c:pt>
                <c:pt idx="4">
                  <c:v>6.4516129032258063E-2</c:v>
                </c:pt>
                <c:pt idx="5">
                  <c:v>4.3010752688172046E-2</c:v>
                </c:pt>
                <c:pt idx="6">
                  <c:v>4.3010752688172046E-2</c:v>
                </c:pt>
                <c:pt idx="7">
                  <c:v>2.1505376344086023E-2</c:v>
                </c:pt>
                <c:pt idx="8">
                  <c:v>1.0752688172043012E-2</c:v>
                </c:pt>
                <c:pt idx="9">
                  <c:v>1.0752688172043012E-2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B80B8BA0-A438-45E9-AA8F-30D147D8D36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BADC4881-7AC0-4D4B-9ABE-D1242AFFC6E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31147B7A-3DCC-4D60-8F92-A980633B51C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EC7FE423-9302-4787-BEF6-1F100C945F3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AF0B04AB-026A-448E-BFB8-81447441FF6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32FED30A-9549-4F80-9094-5704C92A93E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BCCCA293-1D83-46D0-973C-5D20AFE40EE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7EDEF880-1819-4FDB-96F7-D54C30B185F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C02B5743-CE06-4342-BEFD-FE44A01499A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19599334-C4C8-412B-99E6-17E69794DCB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 don't see any advantages."</c:v>
                </c:pt>
                <c:pt idx="1">
                  <c:v>"I liked the packaging and it looks like quality"</c:v>
                </c:pt>
                <c:pt idx="2">
                  <c:v>"I see a lot of reciprocity of information, and it shouldn't be too sweet."</c:v>
                </c:pt>
                <c:pt idx="3">
                  <c:v>"It shouldn't be too sweet"</c:v>
                </c:pt>
                <c:pt idx="4">
                  <c:v>"There are few options on the market"</c:v>
                </c:pt>
                <c:pt idx="5">
                  <c:v>"I see a lot of reciprocity of information"</c:v>
                </c:pt>
                <c:pt idx="6">
                  <c:v>"I see a lot of reciprocity of information"</c:v>
                </c:pt>
                <c:pt idx="7">
                  <c:v>"First the crunchiness of the biscuit with the lemon filling is surreal"</c:v>
                </c:pt>
                <c:pt idx="8">
                  <c:v>"Healthy"</c:v>
                </c:pt>
                <c:pt idx="9">
                  <c:v>"Perfect in everything"</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18%</c:v>
                  </c:pt>
                  <c:pt idx="1">
                    <c:v>16%</c:v>
                  </c:pt>
                  <c:pt idx="2">
                    <c:v>13%</c:v>
                  </c:pt>
                  <c:pt idx="3">
                    <c:v>13%</c:v>
                  </c:pt>
                  <c:pt idx="4">
                    <c:v>12%</c:v>
                  </c:pt>
                  <c:pt idx="5">
                    <c:v>8%</c:v>
                  </c:pt>
                  <c:pt idx="6">
                    <c:v>6%</c:v>
                  </c:pt>
                  <c:pt idx="7">
                    <c:v>6%</c:v>
                  </c:pt>
                  <c:pt idx="8">
                    <c:v>4%</c:v>
                  </c:pt>
                  <c:pt idx="9">
                    <c:v>2%</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"I don't see any advantages."</c:v>
                </c:pt>
                <c:pt idx="1">
                  <c:v>"I liked the packaging and it looks like quality"</c:v>
                </c:pt>
                <c:pt idx="2">
                  <c:v>"I see a lot of reciprocity of information, and it shouldn't be too sweet."</c:v>
                </c:pt>
                <c:pt idx="3">
                  <c:v>"It shouldn't be too sweet"</c:v>
                </c:pt>
                <c:pt idx="4">
                  <c:v>"There are few options on the market"</c:v>
                </c:pt>
                <c:pt idx="5">
                  <c:v>"I see a lot of reciprocity of information"</c:v>
                </c:pt>
                <c:pt idx="6">
                  <c:v>"I see a lot of reciprocity of information"</c:v>
                </c:pt>
                <c:pt idx="7">
                  <c:v>"First the crunchiness of the biscuit with the lemon filling is surreal"</c:v>
                </c:pt>
                <c:pt idx="8">
                  <c:v>"Healthy"</c:v>
                </c:pt>
                <c:pt idx="9">
                  <c:v>"Perfect in everything"</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 don't see any advantages."</c:v>
                </c:pt>
                <c:pt idx="1">
                  <c:v>"I liked the packaging and it looks like quality"</c:v>
                </c:pt>
                <c:pt idx="2">
                  <c:v>"I see a lot of reciprocity of information, and it shouldn't be too sweet."</c:v>
                </c:pt>
                <c:pt idx="3">
                  <c:v>"It shouldn't be too sweet"</c:v>
                </c:pt>
                <c:pt idx="4">
                  <c:v>"There are few options on the market"</c:v>
                </c:pt>
                <c:pt idx="5">
                  <c:v>"I see a lot of reciprocity of information"</c:v>
                </c:pt>
                <c:pt idx="6">
                  <c:v>"I see a lot of reciprocity of information"</c:v>
                </c:pt>
                <c:pt idx="7">
                  <c:v>"First the crunchiness of the biscuit with the lemon filling is surreal"</c:v>
                </c:pt>
                <c:pt idx="8">
                  <c:v>"Healthy"</c:v>
                </c:pt>
                <c:pt idx="9">
                  <c:v>"Perfect in everything"</c:v>
                </c:pt>
              </c:strCache>
            </c:strRef>
          </c:cat>
          <c:val>
            <c:numRef>
              <c:f>Sheet1!$C$2:$C$11</c:f>
              <c:numCache>
                <c:formatCode>0%</c:formatCode>
                <c:ptCount val="10"/>
                <c:pt idx="0">
                  <c:v>0.18279569892473119</c:v>
                </c:pt>
                <c:pt idx="1">
                  <c:v>0.16129032258064516</c:v>
                </c:pt>
                <c:pt idx="2">
                  <c:v>0.12903225806451613</c:v>
                </c:pt>
                <c:pt idx="3">
                  <c:v>0.12903225806451613</c:v>
                </c:pt>
                <c:pt idx="4">
                  <c:v>0.11827956989247312</c:v>
                </c:pt>
                <c:pt idx="5">
                  <c:v>7.5268817204301078E-2</c:v>
                </c:pt>
                <c:pt idx="6">
                  <c:v>6.4516129032258063E-2</c:v>
                </c:pt>
                <c:pt idx="7">
                  <c:v>6.4516129032258063E-2</c:v>
                </c:pt>
                <c:pt idx="8">
                  <c:v>4.3010752688172046E-2</c:v>
                </c:pt>
                <c:pt idx="9">
                  <c:v>2.1505376344086023E-2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Principe Lime Cookies</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0.91954022988505746</c:v>
                </c:pt>
                <c:pt idx="2">
                  <c:v>0.81609195402298851</c:v>
                </c:pt>
                <c:pt idx="3">
                  <c:v>0.78823529411764715</c:v>
                </c:pt>
                <c:pt idx="4">
                  <c:v>0.71590909090909094</c:v>
                </c:pt>
                <c:pt idx="5">
                  <c:v>0.82558139534883723</c:v>
                </c:pt>
                <c:pt idx="6">
                  <c:v>0.84705882352941175</c:v>
                </c:pt>
                <c:pt idx="7">
                  <c:v>0.85393258426966279</c:v>
                </c:pt>
                <c:pt idx="8">
                  <c:v>0.8214285714285714</c:v>
                </c:pt>
                <c:pt idx="9">
                  <c:v>0.80232558139534893</c:v>
                </c:pt>
                <c:pt idx="10">
                  <c:v>0.6966292134831461</c:v>
                </c:pt>
                <c:pt idx="11">
                  <c:v>0.7857142857142857</c:v>
                </c:pt>
                <c:pt idx="12">
                  <c:v>0.84269662921348309</c:v>
                </c:pt>
                <c:pt idx="13">
                  <c:v>0.6966292134831461</c:v>
                </c:pt>
                <c:pt idx="14">
                  <c:v>0.63529411764705879</c:v>
                </c:pt>
                <c:pt idx="15">
                  <c:v>0.73563218390804597</c:v>
                </c:pt>
                <c:pt idx="16">
                  <c:v>0.651685393258427</c:v>
                </c:pt>
                <c:pt idx="17">
                  <c:v>0.59523809523809523</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BBC097A5-5514-4464-91DC-CD5C7253B5D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48056BD7-0815-4A37-9A53-20F6DE9A16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877D021F-5678-496A-9090-326C46E8826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17%</c:v>
                  </c:pt>
                  <c:pt idx="1">
                    <c:v>16%</c:v>
                  </c:pt>
                  <c:pt idx="2">
                    <c:v>1%</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C8C19BE9-5F4C-47CE-A521-A8DED90C8B9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6184FEA5-15EB-4EBF-BCFD-68ACB57A80F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A8C0216A-CA26-48F5-B7FF-B9EE112C302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Principe Lime Cookies</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0.17204301075268816</c:v>
                </c:pt>
                <c:pt idx="1">
                  <c:v>0.16129032258064516</c:v>
                </c:pt>
                <c:pt idx="2">
                  <c:v>1.075268817204301E-2</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A5F76842-055A-4104-AC38-C68A61592C7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B525B4DF-C75D-4FD9-9DD3-DCB8955E8C8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49B4C3F8-9710-4483-8010-93DD28EEC6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B7E7AC85-9F7C-408B-83B0-F25403FEE17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0D45D507-C2C6-4A48-ABBE-8BBF048866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51823F27-F3A8-4109-BA30-B582D8B1A56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BFE7C261-57FD-4D68-8780-9908D194B5A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12CB1BA1-7B9C-49A9-9D93-23814806432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F2F4A2F3-E342-466B-B492-1DEC674219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66B198EC-7C55-4170-BCDC-ACA705680F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E2A70747-B824-406D-B815-B216949ACF8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2AF5CBA9-FDAE-4E9C-8DC8-B7E5EE4C0DD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68629999-F44E-4931-9BED-C16278786A6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60%</c:v>
                  </c:pt>
                  <c:pt idx="1">
                    <c:v>61%</c:v>
                  </c:pt>
                  <c:pt idx="2">
                    <c:v>45%</c:v>
                  </c:pt>
                  <c:pt idx="3">
                    <c:v>40%</c:v>
                  </c:pt>
                  <c:pt idx="4">
                    <c:v>55%</c:v>
                  </c:pt>
                  <c:pt idx="5">
                    <c:v>56%</c:v>
                  </c:pt>
                  <c:pt idx="6">
                    <c:v>16%</c:v>
                  </c:pt>
                  <c:pt idx="7">
                    <c:v>15%</c:v>
                  </c:pt>
                  <c:pt idx="8">
                    <c:v>48%</c:v>
                  </c:pt>
                  <c:pt idx="9">
                    <c:v>59%</c:v>
                  </c:pt>
                  <c:pt idx="10">
                    <c:v>48%</c:v>
                  </c:pt>
                  <c:pt idx="11">
                    <c:v>35%</c:v>
                  </c:pt>
                  <c:pt idx="12">
                    <c:v>24%</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88C840CC-57CD-4B8A-A1C9-793449A4016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AE007BA0-EE2A-4BCC-8382-A64F0ADDD19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9E6CC4DB-FCD7-47F4-B5F5-93DEB2C73E0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A882875C-656B-47CF-AE52-985F0BBC668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396C2D64-249D-45F2-83D8-7BD1648C830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E6B4850A-AA64-4BC5-B492-93E41EB3F6B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E1DC3258-ACD6-4E95-82BC-7C62E58270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3DC9FD78-41D6-4B20-A0CA-A9429F26EE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8A0FE3EE-B749-4484-965F-61A58125259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DE756B48-9FDB-45D3-8F84-28F9325A658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DC93B170-D493-4C89-A988-913870B79FF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0E66C209-5ABF-4EEC-A4B1-7C373DDBBB4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330B962A-7C79-4539-86BA-9FC2A472063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Principe Lime Cookies   </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0.60215053763440862</c:v>
                </c:pt>
                <c:pt idx="1">
                  <c:v>0.61290322580645162</c:v>
                </c:pt>
                <c:pt idx="2">
                  <c:v>0.45161290322580649</c:v>
                </c:pt>
                <c:pt idx="3">
                  <c:v>0.39784946236559138</c:v>
                </c:pt>
                <c:pt idx="4">
                  <c:v>0.54838709677419351</c:v>
                </c:pt>
                <c:pt idx="5">
                  <c:v>0.55913978494623651</c:v>
                </c:pt>
                <c:pt idx="6">
                  <c:v>0.16129032258064516</c:v>
                </c:pt>
                <c:pt idx="7">
                  <c:v>0.15053763440860216</c:v>
                </c:pt>
                <c:pt idx="8">
                  <c:v>0.4838709677419355</c:v>
                </c:pt>
                <c:pt idx="9">
                  <c:v>0.59139784946236562</c:v>
                </c:pt>
                <c:pt idx="10">
                  <c:v>0.4838709677419355</c:v>
                </c:pt>
                <c:pt idx="11">
                  <c:v>0.35483870967741937</c:v>
                </c:pt>
                <c:pt idx="12">
                  <c:v>0.23655913978494625</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A0840AE5-31F9-401F-AD96-1D2D5AF0DF10}"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1.66</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16</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40</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31</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0</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1</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7</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3</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16</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40</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31</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0</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1</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7</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3</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1.66</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F505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AA70038A-4D34-4C91-9FED-5F3FED1EC13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Sour Punch Grape Straws</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67%</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F505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Sour Punch Grape Straws</c:v>
                </c:pt>
              </c:strCache>
            </c:strRef>
          </c:cat>
          <c:val>
            <c:numRef>
              <c:f>Sheet1!$D$2</c:f>
              <c:numCache>
                <c:formatCode>0%</c:formatCode>
                <c:ptCount val="1"/>
                <c:pt idx="0">
                  <c:v>0.67</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14EE6484-7CFB-45C6-9270-DE188D28B2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Sheet1!$B$10:$C$10</c15:f>
                <c15:dlblRangeCache>
                  <c:ptCount val="2"/>
                  <c:pt idx="1">
                    <c:v>1.66</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Sheet1!$B$2:$C$2</c15:f>
                <c15:dlblRangeCache>
                  <c:ptCount val="2"/>
                  <c:pt idx="0">
                    <c:v>25</c:v>
                  </c:pt>
                  <c:pt idx="1">
                    <c:v>16</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Sheet1!$B$3:$C$3</c15:f>
                <c15:dlblRangeCache>
                  <c:ptCount val="2"/>
                  <c:pt idx="0">
                    <c:v>41</c:v>
                  </c:pt>
                  <c:pt idx="1">
                    <c:v>40</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Sheet1!$B$4:$C$4</c15:f>
                <c15:dlblRangeCache>
                  <c:ptCount val="2"/>
                  <c:pt idx="0">
                    <c:v>18</c:v>
                  </c:pt>
                  <c:pt idx="1">
                    <c:v>31</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Sheet1!$B$5:$C$5</c15:f>
                <c15:dlblRangeCache>
                  <c:ptCount val="2"/>
                  <c:pt idx="0">
                    <c:v>1</c:v>
                  </c:pt>
                  <c:pt idx="1">
                    <c:v>0</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Sheet1!$B$6:$C$6</c15:f>
                <c15:dlblRangeCache>
                  <c:ptCount val="2"/>
                  <c:pt idx="0">
                    <c:v>2</c:v>
                  </c:pt>
                  <c:pt idx="1">
                    <c:v>1</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Sheet1!$B$8:$C$8</c15:f>
                <c15:dlblRangeCache>
                  <c:ptCount val="2"/>
                  <c:pt idx="0">
                    <c:v>3</c:v>
                  </c:pt>
                  <c:pt idx="1">
                    <c:v>7</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Sheet1!$B$9:$C$9</c15:f>
                <c15:dlblRangeCache>
                  <c:ptCount val="2"/>
                  <c:pt idx="0">
                    <c:v>9</c:v>
                  </c:pt>
                  <c:pt idx="1">
                    <c:v>3</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84166735663709E-2"/>
          <c:y val="5.4085385189199316E-2"/>
          <c:w val="0.85464434514751697"/>
          <c:h val="0.91772380232062234"/>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B0FC66D0-3967-45B7-B2A3-33256C2E1C2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3B8-43F2-818B-16E91CCE955E}"/>
                </c:ext>
              </c:extLst>
            </c:dLbl>
            <c:dLbl>
              <c:idx val="1"/>
              <c:tx>
                <c:rich>
                  <a:bodyPr/>
                  <a:lstStyle/>
                  <a:p>
                    <a:fld id="{BB6A1B01-6101-43D6-A541-31FC7F536F9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3B8-43F2-818B-16E91CCE955E}"/>
                </c:ext>
              </c:extLst>
            </c:dLbl>
            <c:dLbl>
              <c:idx val="2"/>
              <c:tx>
                <c:rich>
                  <a:bodyPr/>
                  <a:lstStyle/>
                  <a:p>
                    <a:fld id="{79E6B26B-31C9-43A4-A552-6FB731A68EC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3B8-43F2-818B-16E91CCE955E}"/>
                </c:ext>
              </c:extLst>
            </c:dLbl>
            <c:dLbl>
              <c:idx val="3"/>
              <c:tx>
                <c:rich>
                  <a:bodyPr/>
                  <a:lstStyle/>
                  <a:p>
                    <a:fld id="{B86BDDE5-2851-4F76-BCF8-6410DE1C630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3B8-43F2-818B-16E91CCE955E}"/>
                </c:ext>
              </c:extLst>
            </c:dLbl>
            <c:dLbl>
              <c:idx val="4"/>
              <c:tx>
                <c:rich>
                  <a:bodyPr/>
                  <a:lstStyle/>
                  <a:p>
                    <a:fld id="{6652771A-6730-49C8-AC4E-FC30F91E12B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3B8-43F2-818B-16E91CCE955E}"/>
                </c:ext>
              </c:extLst>
            </c:dLbl>
            <c:dLbl>
              <c:idx val="5"/>
              <c:tx>
                <c:rich>
                  <a:bodyPr/>
                  <a:lstStyle/>
                  <a:p>
                    <a:fld id="{B52AD9A0-244B-4838-812D-1FE085D321F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3B8-43F2-818B-16E91CCE955E}"/>
                </c:ext>
              </c:extLst>
            </c:dLbl>
            <c:dLbl>
              <c:idx val="6"/>
              <c:tx>
                <c:rich>
                  <a:bodyPr/>
                  <a:lstStyle/>
                  <a:p>
                    <a:fld id="{53BFDBB1-3072-49FE-A49D-BE3CEA95D19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3B8-43F2-818B-16E91CCE955E}"/>
                </c:ext>
              </c:extLst>
            </c:dLbl>
            <c:dLbl>
              <c:idx val="7"/>
              <c:tx>
                <c:rich>
                  <a:bodyPr/>
                  <a:lstStyle/>
                  <a:p>
                    <a:fld id="{5EECCA8F-7C13-4648-B743-411A64ADCAD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3B8-43F2-818B-16E91CCE955E}"/>
                </c:ext>
              </c:extLst>
            </c:dLbl>
            <c:dLbl>
              <c:idx val="8"/>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53B8-43F2-818B-16E91CCE955E}"/>
                </c:ext>
              </c:extLst>
            </c:dLbl>
            <c:dLbl>
              <c:idx val="9"/>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53B8-43F2-818B-16E91CCE955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Sheet1!$B$2:$B$11</c:f>
              <c:numCache>
                <c:formatCode>0%</c:formatCode>
                <c:ptCount val="10"/>
                <c:pt idx="0">
                  <c:v>1</c:v>
                </c:pt>
                <c:pt idx="1">
                  <c:v>1</c:v>
                </c:pt>
                <c:pt idx="2">
                  <c:v>1</c:v>
                </c:pt>
                <c:pt idx="3">
                  <c:v>1</c:v>
                </c:pt>
                <c:pt idx="4">
                  <c:v>1</c:v>
                </c:pt>
                <c:pt idx="5">
                  <c:v>1</c:v>
                </c:pt>
                <c:pt idx="6">
                  <c:v>1</c:v>
                </c:pt>
                <c:pt idx="7">
                  <c:v>1</c:v>
                </c:pt>
              </c:numCache>
            </c:numRef>
          </c:val>
          <c:extLst>
            <c:ext xmlns:c15="http://schemas.microsoft.com/office/drawing/2012/chart" uri="{02D57815-91ED-43cb-92C2-25804820EDAC}">
              <c15:datalabelsRange>
                <c15:f>Sheet1!$D$2:$D$11</c15:f>
                <c15:dlblRangeCache>
                  <c:ptCount val="10"/>
                  <c:pt idx="0">
                    <c:v>69%</c:v>
                  </c:pt>
                  <c:pt idx="1">
                    <c:v>75%</c:v>
                  </c:pt>
                  <c:pt idx="2">
                    <c:v>69%</c:v>
                  </c:pt>
                  <c:pt idx="3">
                    <c:v>67%</c:v>
                  </c:pt>
                  <c:pt idx="4">
                    <c:v>56%</c:v>
                  </c:pt>
                  <c:pt idx="5">
                    <c:v>52%</c:v>
                  </c:pt>
                  <c:pt idx="6">
                    <c:v>45%</c:v>
                  </c:pt>
                  <c:pt idx="7">
                    <c:v>49%</c:v>
                  </c:pt>
                </c15:dlblRangeCache>
              </c15:datalabelsRange>
            </c:ext>
            <c:ext xmlns:c16="http://schemas.microsoft.com/office/drawing/2014/chart" uri="{C3380CC4-5D6E-409C-BE32-E72D297353CC}">
              <c16:uniqueId val="{0000000B-53B8-43F2-818B-16E91CCE955E}"/>
            </c:ext>
          </c:extLst>
        </c:ser>
        <c:ser>
          <c:idx val="5"/>
          <c:order val="3"/>
          <c:tx>
            <c:v>100%Bar</c:v>
          </c:tx>
          <c:spPr>
            <a:solidFill>
              <a:srgbClr val="ED3293">
                <a:alpha val="20000"/>
              </a:srgbClr>
            </a:solidFill>
          </c:spPr>
          <c:invertIfNegative val="0"/>
          <c:dPt>
            <c:idx val="0"/>
            <c:invertIfNegative val="0"/>
            <c:bubble3D val="0"/>
            <c:spPr>
              <a:solidFill>
                <a:srgbClr val="FF5050">
                  <a:alpha val="20000"/>
                </a:srgbClr>
              </a:solidFill>
            </c:spPr>
            <c:extLst>
              <c:ext xmlns:c16="http://schemas.microsoft.com/office/drawing/2014/chart" uri="{C3380CC4-5D6E-409C-BE32-E72D297353CC}">
                <c16:uniqueId val="{00000001-EB3D-429F-8D77-A99FD0F89BCE}"/>
              </c:ext>
            </c:extLst>
          </c:dPt>
          <c:dPt>
            <c:idx val="1"/>
            <c:invertIfNegative val="0"/>
            <c:bubble3D val="0"/>
            <c:spPr>
              <a:solidFill>
                <a:srgbClr val="FCC600">
                  <a:alpha val="20000"/>
                </a:srgbClr>
              </a:solidFill>
            </c:spPr>
            <c:extLst>
              <c:ext xmlns:c16="http://schemas.microsoft.com/office/drawing/2014/chart" uri="{C3380CC4-5D6E-409C-BE32-E72D297353CC}">
                <c16:uniqueId val="{00000003-EB3D-429F-8D77-A99FD0F89BCE}"/>
              </c:ext>
            </c:extLst>
          </c:dPt>
          <c:dPt>
            <c:idx val="2"/>
            <c:invertIfNegative val="0"/>
            <c:bubble3D val="0"/>
            <c:spPr>
              <a:solidFill>
                <a:srgbClr val="FF5050">
                  <a:alpha val="20000"/>
                </a:srgbClr>
              </a:solidFill>
            </c:spPr>
            <c:extLst>
              <c:ext xmlns:c16="http://schemas.microsoft.com/office/drawing/2014/chart" uri="{C3380CC4-5D6E-409C-BE32-E72D297353CC}">
                <c16:uniqueId val="{00000005-EB3D-429F-8D77-A99FD0F89BCE}"/>
              </c:ext>
            </c:extLst>
          </c:dPt>
          <c:dPt>
            <c:idx val="3"/>
            <c:invertIfNegative val="0"/>
            <c:bubble3D val="0"/>
            <c:spPr>
              <a:solidFill>
                <a:srgbClr val="FF5050">
                  <a:alpha val="20000"/>
                </a:srgbClr>
              </a:solidFill>
            </c:spPr>
            <c:extLst>
              <c:ext xmlns:c16="http://schemas.microsoft.com/office/drawing/2014/chart" uri="{C3380CC4-5D6E-409C-BE32-E72D297353CC}">
                <c16:uniqueId val="{00000007-EB3D-429F-8D77-A99FD0F89BCE}"/>
              </c:ext>
            </c:extLst>
          </c:dPt>
          <c:dPt>
            <c:idx val="4"/>
            <c:invertIfNegative val="0"/>
            <c:bubble3D val="0"/>
            <c:spPr>
              <a:solidFill>
                <a:srgbClr val="FF5050">
                  <a:alpha val="20000"/>
                </a:srgbClr>
              </a:solidFill>
            </c:spPr>
            <c:extLst>
              <c:ext xmlns:c16="http://schemas.microsoft.com/office/drawing/2014/chart" uri="{C3380CC4-5D6E-409C-BE32-E72D297353CC}">
                <c16:uniqueId val="{00000009-EB3D-429F-8D77-A99FD0F89BCE}"/>
              </c:ext>
            </c:extLst>
          </c:dPt>
          <c:dPt>
            <c:idx val="5"/>
            <c:invertIfNegative val="0"/>
            <c:bubble3D val="0"/>
            <c:spPr>
              <a:solidFill>
                <a:srgbClr val="FF5050">
                  <a:alpha val="20000"/>
                </a:srgbClr>
              </a:solidFill>
            </c:spPr>
            <c:extLst>
              <c:ext xmlns:c16="http://schemas.microsoft.com/office/drawing/2014/chart" uri="{C3380CC4-5D6E-409C-BE32-E72D297353CC}">
                <c16:uniqueId val="{0000000B-EB3D-429F-8D77-A99FD0F89BCE}"/>
              </c:ext>
            </c:extLst>
          </c:dPt>
          <c:dPt>
            <c:idx val="6"/>
            <c:invertIfNegative val="0"/>
            <c:bubble3D val="0"/>
            <c:spPr>
              <a:solidFill>
                <a:srgbClr val="FF5050">
                  <a:alpha val="20000"/>
                </a:srgbClr>
              </a:solidFill>
            </c:spPr>
            <c:extLst>
              <c:ext xmlns:c16="http://schemas.microsoft.com/office/drawing/2014/chart" uri="{C3380CC4-5D6E-409C-BE32-E72D297353CC}">
                <c16:uniqueId val="{0000000D-EB3D-429F-8D77-A99FD0F89BCE}"/>
              </c:ext>
            </c:extLst>
          </c:dPt>
          <c:dPt>
            <c:idx val="7"/>
            <c:invertIfNegative val="0"/>
            <c:bubble3D val="0"/>
            <c:spPr>
              <a:solidFill>
                <a:srgbClr val="FF5050">
                  <a:alpha val="20000"/>
                </a:srgbClr>
              </a:solidFill>
            </c:spPr>
            <c:extLst>
              <c:ext xmlns:c16="http://schemas.microsoft.com/office/drawing/2014/chart" uri="{C3380CC4-5D6E-409C-BE32-E72D297353CC}">
                <c16:uniqueId val="{0000000F-EB3D-429F-8D77-A99FD0F89BCE}"/>
              </c:ext>
            </c:extLst>
          </c:dPt>
          <c:dPt>
            <c:idx val="8"/>
            <c:invertIfNegative val="0"/>
            <c:bubble3D val="0"/>
            <c:spPr>
              <a:solidFill>
                <a:srgbClr val="FF5050">
                  <a:alpha val="20000"/>
                </a:srgbClr>
              </a:solidFill>
            </c:spPr>
            <c:extLst>
              <c:ext xmlns:c16="http://schemas.microsoft.com/office/drawing/2014/chart" uri="{C3380CC4-5D6E-409C-BE32-E72D297353CC}">
                <c16:uniqueId val="{00000011-EB3D-429F-8D77-A99FD0F89BCE}"/>
              </c:ext>
            </c:extLst>
          </c:dPt>
          <c:dPt>
            <c:idx val="9"/>
            <c:invertIfNegative val="0"/>
            <c:bubble3D val="0"/>
            <c:spPr>
              <a:solidFill>
                <a:srgbClr val="FF5050">
                  <a:alpha val="20000"/>
                </a:srgbClr>
              </a:solidFill>
            </c:spPr>
            <c:extLst>
              <c:ext xmlns:c16="http://schemas.microsoft.com/office/drawing/2014/chart" uri="{C3380CC4-5D6E-409C-BE32-E72D297353CC}">
                <c16:uniqueId val="{00000013-EB3D-429F-8D77-A99FD0F89BCE}"/>
              </c:ext>
            </c:extLst>
          </c:dPt>
          <c:cat>
            <c:strRef>
              <c:f>Sheet1!$A$2:$A$11</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Sheet1!$B$2:$B$11</c:f>
              <c:numCache>
                <c:formatCode>0%</c:formatCode>
                <c:ptCount val="10"/>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C-53B8-43F2-818B-16E91CCE955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spPr>
              <a:noFill/>
              <a:ln>
                <a:noFill/>
              </a:ln>
              <a:effectLst/>
            </c:spPr>
            <c:txPr>
              <a:bodyPr wrap="none" lIns="0" tIns="0" rIns="0" bIns="0" anchor="ctr">
                <a:spAutoFit/>
              </a:bodyPr>
              <a:lstStyle/>
              <a:p>
                <a:pPr>
                  <a:defRPr sz="1100" b="1">
                    <a:solidFill>
                      <a:schemeClr val="tx1"/>
                    </a:solidFill>
                    <a:latin typeface="+mn-lt"/>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D-53B8-43F2-818B-16E91CCE955E}"/>
            </c:ext>
          </c:extLst>
        </c:ser>
        <c:ser>
          <c:idx val="0"/>
          <c:order val="1"/>
          <c:tx>
            <c:strRef>
              <c:f>Sheet1!$C$1</c:f>
              <c:strCache>
                <c:ptCount val="1"/>
                <c:pt idx="0">
                  <c:v>%Bar</c:v>
                </c:pt>
              </c:strCache>
            </c:strRef>
          </c:tx>
          <c:spPr>
            <a:solidFill>
              <a:srgbClr val="ED3293"/>
            </a:solidFill>
            <a:ln>
              <a:noFill/>
            </a:ln>
            <a:effectLst/>
          </c:spPr>
          <c:invertIfNegative val="0"/>
          <c:dPt>
            <c:idx val="0"/>
            <c:invertIfNegative val="0"/>
            <c:bubble3D val="0"/>
            <c:spPr>
              <a:solidFill>
                <a:srgbClr val="FF5050"/>
              </a:solidFill>
              <a:ln>
                <a:noFill/>
              </a:ln>
              <a:effectLst/>
            </c:spPr>
            <c:extLst>
              <c:ext xmlns:c16="http://schemas.microsoft.com/office/drawing/2014/chart" uri="{C3380CC4-5D6E-409C-BE32-E72D297353CC}">
                <c16:uniqueId val="{00000000-EB3D-429F-8D77-A99FD0F89BCE}"/>
              </c:ext>
            </c:extLst>
          </c:dPt>
          <c:dPt>
            <c:idx val="1"/>
            <c:invertIfNegative val="0"/>
            <c:bubble3D val="0"/>
            <c:spPr>
              <a:solidFill>
                <a:srgbClr val="FCC600"/>
              </a:solidFill>
              <a:ln>
                <a:noFill/>
              </a:ln>
              <a:effectLst/>
            </c:spPr>
            <c:extLst>
              <c:ext xmlns:c16="http://schemas.microsoft.com/office/drawing/2014/chart" uri="{C3380CC4-5D6E-409C-BE32-E72D297353CC}">
                <c16:uniqueId val="{00000002-EB3D-429F-8D77-A99FD0F89BCE}"/>
              </c:ext>
            </c:extLst>
          </c:dPt>
          <c:dPt>
            <c:idx val="2"/>
            <c:invertIfNegative val="0"/>
            <c:bubble3D val="0"/>
            <c:spPr>
              <a:solidFill>
                <a:srgbClr val="FF5050"/>
              </a:solidFill>
              <a:ln>
                <a:noFill/>
              </a:ln>
              <a:effectLst/>
            </c:spPr>
            <c:extLst>
              <c:ext xmlns:c16="http://schemas.microsoft.com/office/drawing/2014/chart" uri="{C3380CC4-5D6E-409C-BE32-E72D297353CC}">
                <c16:uniqueId val="{00000004-EB3D-429F-8D77-A99FD0F89BCE}"/>
              </c:ext>
            </c:extLst>
          </c:dPt>
          <c:dPt>
            <c:idx val="3"/>
            <c:invertIfNegative val="0"/>
            <c:bubble3D val="0"/>
            <c:spPr>
              <a:solidFill>
                <a:srgbClr val="FF5050"/>
              </a:solidFill>
              <a:ln>
                <a:noFill/>
              </a:ln>
              <a:effectLst/>
            </c:spPr>
            <c:extLst>
              <c:ext xmlns:c16="http://schemas.microsoft.com/office/drawing/2014/chart" uri="{C3380CC4-5D6E-409C-BE32-E72D297353CC}">
                <c16:uniqueId val="{00000006-EB3D-429F-8D77-A99FD0F89BCE}"/>
              </c:ext>
            </c:extLst>
          </c:dPt>
          <c:dPt>
            <c:idx val="4"/>
            <c:invertIfNegative val="0"/>
            <c:bubble3D val="0"/>
            <c:spPr>
              <a:solidFill>
                <a:srgbClr val="FF5050"/>
              </a:solidFill>
              <a:ln>
                <a:noFill/>
              </a:ln>
              <a:effectLst/>
            </c:spPr>
            <c:extLst>
              <c:ext xmlns:c16="http://schemas.microsoft.com/office/drawing/2014/chart" uri="{C3380CC4-5D6E-409C-BE32-E72D297353CC}">
                <c16:uniqueId val="{00000008-EB3D-429F-8D77-A99FD0F89BCE}"/>
              </c:ext>
            </c:extLst>
          </c:dPt>
          <c:dPt>
            <c:idx val="5"/>
            <c:invertIfNegative val="0"/>
            <c:bubble3D val="0"/>
            <c:spPr>
              <a:solidFill>
                <a:srgbClr val="FF5050"/>
              </a:solidFill>
              <a:ln>
                <a:noFill/>
              </a:ln>
              <a:effectLst/>
            </c:spPr>
            <c:extLst>
              <c:ext xmlns:c16="http://schemas.microsoft.com/office/drawing/2014/chart" uri="{C3380CC4-5D6E-409C-BE32-E72D297353CC}">
                <c16:uniqueId val="{0000000A-EB3D-429F-8D77-A99FD0F89BCE}"/>
              </c:ext>
            </c:extLst>
          </c:dPt>
          <c:dPt>
            <c:idx val="6"/>
            <c:invertIfNegative val="0"/>
            <c:bubble3D val="0"/>
            <c:spPr>
              <a:solidFill>
                <a:srgbClr val="FF5050"/>
              </a:solidFill>
              <a:ln>
                <a:noFill/>
              </a:ln>
              <a:effectLst/>
            </c:spPr>
            <c:extLst>
              <c:ext xmlns:c16="http://schemas.microsoft.com/office/drawing/2014/chart" uri="{C3380CC4-5D6E-409C-BE32-E72D297353CC}">
                <c16:uniqueId val="{0000000C-EB3D-429F-8D77-A99FD0F89BCE}"/>
              </c:ext>
            </c:extLst>
          </c:dPt>
          <c:dPt>
            <c:idx val="7"/>
            <c:invertIfNegative val="0"/>
            <c:bubble3D val="0"/>
            <c:spPr>
              <a:solidFill>
                <a:srgbClr val="FF5050"/>
              </a:solidFill>
              <a:ln>
                <a:noFill/>
              </a:ln>
              <a:effectLst/>
            </c:spPr>
            <c:extLst>
              <c:ext xmlns:c16="http://schemas.microsoft.com/office/drawing/2014/chart" uri="{C3380CC4-5D6E-409C-BE32-E72D297353CC}">
                <c16:uniqueId val="{0000000E-EB3D-429F-8D77-A99FD0F89BCE}"/>
              </c:ext>
            </c:extLst>
          </c:dPt>
          <c:dPt>
            <c:idx val="8"/>
            <c:invertIfNegative val="0"/>
            <c:bubble3D val="0"/>
            <c:spPr>
              <a:solidFill>
                <a:srgbClr val="FF5050"/>
              </a:solidFill>
              <a:ln>
                <a:noFill/>
              </a:ln>
              <a:effectLst/>
            </c:spPr>
            <c:extLst>
              <c:ext xmlns:c16="http://schemas.microsoft.com/office/drawing/2014/chart" uri="{C3380CC4-5D6E-409C-BE32-E72D297353CC}">
                <c16:uniqueId val="{00000010-EB3D-429F-8D77-A99FD0F89BCE}"/>
              </c:ext>
            </c:extLst>
          </c:dPt>
          <c:dPt>
            <c:idx val="9"/>
            <c:invertIfNegative val="0"/>
            <c:bubble3D val="0"/>
            <c:spPr>
              <a:solidFill>
                <a:srgbClr val="FF5050"/>
              </a:solidFill>
              <a:ln>
                <a:noFill/>
              </a:ln>
              <a:effectLst/>
            </c:spPr>
            <c:extLst>
              <c:ext xmlns:c16="http://schemas.microsoft.com/office/drawing/2014/chart" uri="{C3380CC4-5D6E-409C-BE32-E72D297353CC}">
                <c16:uniqueId val="{00000012-EB3D-429F-8D77-A99FD0F89BCE}"/>
              </c:ext>
            </c:extLst>
          </c:dPt>
          <c:cat>
            <c:strRef>
              <c:f>Sheet1!$A$2:$A$11</c:f>
              <c:strCache>
                <c:ptCount val="8"/>
                <c:pt idx="0">
                  <c:v>Cheetos Mac 'N Cheese</c:v>
                </c:pt>
                <c:pt idx="1">
                  <c:v>Quest S'mores Protein Bar</c:v>
                </c:pt>
                <c:pt idx="2">
                  <c:v>Principe Lime Cookies</c:v>
                </c:pt>
                <c:pt idx="3">
                  <c:v>Sour Punch Grape Straws</c:v>
                </c:pt>
                <c:pt idx="4">
                  <c:v>Takis Blue Heat</c:v>
                </c:pt>
                <c:pt idx="5">
                  <c:v>Duke's Smoked Sausages</c:v>
                </c:pt>
                <c:pt idx="6">
                  <c:v>Fritz Salsa Sabor a Maiz</c:v>
                </c:pt>
                <c:pt idx="7">
                  <c:v>Vigo Cilantro Lime Rice</c:v>
                </c:pt>
              </c:strCache>
            </c:strRef>
          </c:cat>
          <c:val>
            <c:numRef>
              <c:f>Sheet1!$C$2:$C$11</c:f>
              <c:numCache>
                <c:formatCode>0%</c:formatCode>
                <c:ptCount val="10"/>
                <c:pt idx="0">
                  <c:v>0.68500000000000005</c:v>
                </c:pt>
                <c:pt idx="1">
                  <c:v>0.75</c:v>
                </c:pt>
                <c:pt idx="2">
                  <c:v>0.69</c:v>
                </c:pt>
                <c:pt idx="3">
                  <c:v>0.66749999999999998</c:v>
                </c:pt>
                <c:pt idx="4">
                  <c:v>0.56000000000000005</c:v>
                </c:pt>
                <c:pt idx="5">
                  <c:v>0.51749999999999996</c:v>
                </c:pt>
                <c:pt idx="6">
                  <c:v>0.44500000000000001</c:v>
                </c:pt>
                <c:pt idx="7">
                  <c:v>0.49249999999999999</c:v>
                </c:pt>
              </c:numCache>
            </c:numRef>
          </c:val>
          <c:extLst>
            <c:ext xmlns:c16="http://schemas.microsoft.com/office/drawing/2014/chart" uri="{C3380CC4-5D6E-409C-BE32-E72D297353CC}">
              <c16:uniqueId val="{0000000E-53B8-43F2-818B-16E91CCE955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40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BarSeries>
              <c15:ser>
                <c:idx val="7"/>
                <c:order val="8"/>
                <c:tx>
                  <c:strRef>
                    <c:extLst xmlns:mc="http://schemas.openxmlformats.org/markup-compatibility/2006" xmlns:c14="http://schemas.microsoft.com/office/drawing/2007/8/2/chart" xmlns:c16="http://schemas.microsoft.com/office/drawing/2014/chart">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mc="http://schemas.openxmlformats.org/markup-compatibility/2006" xmlns:c14="http://schemas.microsoft.com/office/drawing/2007/8/2/chart" xmlns:c16="http://schemas.microsoft.com/office/drawing/2014/chart">
                      <c:ext uri="{02D57815-91ED-43cb-92C2-25804820EDAC}">
                        <c15:formulaRef>
                          <c15:sqref>Sheet1!$B$1:$C$1</c15:sqref>
                        </c15:formulaRef>
                      </c:ext>
                    </c:extLst>
                    <c:strCache>
                      <c:ptCount val="2"/>
                      <c:pt idx="0">
                        <c:v>COUNTRY AVERAGE</c:v>
                      </c:pt>
                      <c:pt idx="1">
                        <c:v>YOUR AD</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Sheet1!$B$10:$C$10</c15:sqref>
                        </c15:formulaRef>
                      </c:ext>
                    </c:extLst>
                    <c:numCache>
                      <c:formatCode>General</c:formatCode>
                      <c:ptCount val="2"/>
                      <c:pt idx="0">
                        <c:v>2.11</c:v>
                      </c:pt>
                      <c:pt idx="1">
                        <c:v>1.66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FEA92D25-F96F-48EC-B8C1-264A4A3568C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2E5326C3-A23F-45E1-8BBA-34A52B3E47D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20627832-6424-4947-9075-1B9D1822EDF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939AA875-3361-4FD1-A767-37207F8A10A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489FEA36-D736-4BC4-ABA0-4A4AD540D53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A58F1685-4B51-4CD0-A2CB-D75E63587D4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471146D5-72E9-4051-B4CB-4D85A3A33D0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D001D06F-5916-4FC2-BDC8-2D1803A781E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383AE66A-7CE7-434B-B9A8-7C63C96EEF3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CB642081-CEEA-41C2-8A8C-AD814E70C27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 don't like the colors on this packaging"</c:v>
                </c:pt>
                <c:pt idx="1">
                  <c:v>"Improve packaging"</c:v>
                </c:pt>
                <c:pt idx="2">
                  <c:v>"I think I would change this packaging a little."</c:v>
                </c:pt>
                <c:pt idx="3">
                  <c:v>"Changing some ingredients with which the product is made"</c:v>
                </c:pt>
                <c:pt idx="4">
                  <c:v>"packaging"</c:v>
                </c:pt>
                <c:pt idx="5">
                  <c:v>"I love it!!"</c:v>
                </c:pt>
                <c:pt idx="6">
                  <c:v>"I would change the visual presentation of the product."</c:v>
                </c:pt>
                <c:pt idx="7">
                  <c:v>"I don’t know"</c:v>
                </c:pt>
                <c:pt idx="8">
                  <c:v>"I would make it a little spicy"</c:v>
                </c:pt>
                <c:pt idx="9">
                  <c:v>"Less sugar"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19%</c:v>
                  </c:pt>
                  <c:pt idx="1">
                    <c:v>18%</c:v>
                  </c:pt>
                  <c:pt idx="2">
                    <c:v>18%</c:v>
                  </c:pt>
                  <c:pt idx="3">
                    <c:v>15%</c:v>
                  </c:pt>
                  <c:pt idx="4">
                    <c:v>9%</c:v>
                  </c:pt>
                  <c:pt idx="5">
                    <c:v>7%</c:v>
                  </c:pt>
                  <c:pt idx="6">
                    <c:v>7%</c:v>
                  </c:pt>
                  <c:pt idx="7">
                    <c:v>3%</c:v>
                  </c:pt>
                  <c:pt idx="8">
                    <c:v>1%</c:v>
                  </c:pt>
                  <c:pt idx="9">
                    <c:v>1%</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"I don't like the colors on this packaging"</c:v>
                </c:pt>
                <c:pt idx="1">
                  <c:v>"Improve packaging"</c:v>
                </c:pt>
                <c:pt idx="2">
                  <c:v>"I think I would change this packaging a little."</c:v>
                </c:pt>
                <c:pt idx="3">
                  <c:v>"Changing some ingredients with which the product is made"</c:v>
                </c:pt>
                <c:pt idx="4">
                  <c:v>"packaging"</c:v>
                </c:pt>
                <c:pt idx="5">
                  <c:v>"I love it!!"</c:v>
                </c:pt>
                <c:pt idx="6">
                  <c:v>"I would change the visual presentation of the product."</c:v>
                </c:pt>
                <c:pt idx="7">
                  <c:v>"I don’t know"</c:v>
                </c:pt>
                <c:pt idx="8">
                  <c:v>"I would make it a little spicy"</c:v>
                </c:pt>
                <c:pt idx="9">
                  <c:v>"Less sugar"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 don't like the colors on this packaging"</c:v>
                </c:pt>
                <c:pt idx="1">
                  <c:v>"Improve packaging"</c:v>
                </c:pt>
                <c:pt idx="2">
                  <c:v>"I think I would change this packaging a little."</c:v>
                </c:pt>
                <c:pt idx="3">
                  <c:v>"Changing some ingredients with which the product is made"</c:v>
                </c:pt>
                <c:pt idx="4">
                  <c:v>"packaging"</c:v>
                </c:pt>
                <c:pt idx="5">
                  <c:v>"I love it!!"</c:v>
                </c:pt>
                <c:pt idx="6">
                  <c:v>"I would change the visual presentation of the product."</c:v>
                </c:pt>
                <c:pt idx="7">
                  <c:v>"I don’t know"</c:v>
                </c:pt>
                <c:pt idx="8">
                  <c:v>"I would make it a little spicy"</c:v>
                </c:pt>
                <c:pt idx="9">
                  <c:v>"Less sugar"</c:v>
                </c:pt>
              </c:strCache>
            </c:strRef>
          </c:cat>
          <c:val>
            <c:numRef>
              <c:f>Sheet1!$C$2:$C$11</c:f>
              <c:numCache>
                <c:formatCode>0%</c:formatCode>
                <c:ptCount val="10"/>
                <c:pt idx="0">
                  <c:v>0.19402985074626866</c:v>
                </c:pt>
                <c:pt idx="1">
                  <c:v>0.17910447761194029</c:v>
                </c:pt>
                <c:pt idx="2">
                  <c:v>0.17910447761194029</c:v>
                </c:pt>
                <c:pt idx="3">
                  <c:v>0.14925373134328357</c:v>
                </c:pt>
                <c:pt idx="4">
                  <c:v>8.9552238805970144E-2</c:v>
                </c:pt>
                <c:pt idx="5">
                  <c:v>7.4626865671641784E-2</c:v>
                </c:pt>
                <c:pt idx="6">
                  <c:v>7.4626865671641784E-2</c:v>
                </c:pt>
                <c:pt idx="7">
                  <c:v>2.9850746268656712E-2</c:v>
                </c:pt>
                <c:pt idx="8">
                  <c:v>1.4925373134328356E-2</c:v>
                </c:pt>
                <c:pt idx="9">
                  <c:v>1.4925373134328356E-2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BC616375-6001-4446-AAB9-31760BE2312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4A132904-BB57-41DF-B00E-6CE9BFFBDE9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3F23B227-1B76-4AC3-985B-B248E3F7ED6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5ED1A07C-BE28-4B4C-91DD-FC255F56DBA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9150CCCE-5BFD-4465-B172-B1CAA043A08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CDF3300D-963E-46D1-A7B2-A85066E4BE1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189016A3-2D74-4E96-96E5-86FF3E58EAF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3BC094C0-2512-4647-891E-30FA3B29591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07C63E9E-2654-4FA1-AF61-D2C3E212C4E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CB951187-27CD-4075-8E7C-C100F4FECC1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"For those who like to try different things"</c:v>
                </c:pt>
                <c:pt idx="1">
                  <c:v>"For those who like fruits and grapes, a great option."</c:v>
                </c:pt>
                <c:pt idx="2">
                  <c:v>"variety of flavors."</c:v>
                </c:pt>
                <c:pt idx="3">
                  <c:v>"The mix of flavors and tastes"</c:v>
                </c:pt>
                <c:pt idx="4">
                  <c:v>"Mix of flavors and very good"</c:v>
                </c:pt>
                <c:pt idx="5">
                  <c:v>"For those who like fruits, this is an option."</c:v>
                </c:pt>
                <c:pt idx="6">
                  <c:v>"For those who like to try different things"</c:v>
                </c:pt>
                <c:pt idx="7">
                  <c:v>"I don't see any advantage in this product"</c:v>
                </c:pt>
                <c:pt idx="8">
                  <c:v>"It is an attractive and tasty appetizer."</c:v>
                </c:pt>
                <c:pt idx="9">
                  <c:v>"I don’t know"</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24%</c:v>
                  </c:pt>
                  <c:pt idx="1">
                    <c:v>22%</c:v>
                  </c:pt>
                  <c:pt idx="2">
                    <c:v>12%</c:v>
                  </c:pt>
                  <c:pt idx="3">
                    <c:v>12%</c:v>
                  </c:pt>
                  <c:pt idx="4">
                    <c:v>10%</c:v>
                  </c:pt>
                  <c:pt idx="5">
                    <c:v>7%</c:v>
                  </c:pt>
                  <c:pt idx="6">
                    <c:v>3%</c:v>
                  </c:pt>
                  <c:pt idx="7">
                    <c:v>3%</c:v>
                  </c:pt>
                  <c:pt idx="8">
                    <c:v>3%</c:v>
                  </c:pt>
                  <c:pt idx="9">
                    <c:v>1%</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"For those who like to try different things"</c:v>
                </c:pt>
                <c:pt idx="1">
                  <c:v>"For those who like fruits and grapes, a great option."</c:v>
                </c:pt>
                <c:pt idx="2">
                  <c:v>"variety of flavors."</c:v>
                </c:pt>
                <c:pt idx="3">
                  <c:v>"The mix of flavors and tastes"</c:v>
                </c:pt>
                <c:pt idx="4">
                  <c:v>"Mix of flavors and very good"</c:v>
                </c:pt>
                <c:pt idx="5">
                  <c:v>"For those who like fruits, this is an option."</c:v>
                </c:pt>
                <c:pt idx="6">
                  <c:v>"For those who like to try different things"</c:v>
                </c:pt>
                <c:pt idx="7">
                  <c:v>"I don't see any advantage in this product"</c:v>
                </c:pt>
                <c:pt idx="8">
                  <c:v>"It is an attractive and tasty appetizer."</c:v>
                </c:pt>
                <c:pt idx="9">
                  <c:v>"I don’t know"</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"For those who like to try different things"</c:v>
                </c:pt>
                <c:pt idx="1">
                  <c:v>"For those who like fruits and grapes, a great option."</c:v>
                </c:pt>
                <c:pt idx="2">
                  <c:v>"variety of flavors."</c:v>
                </c:pt>
                <c:pt idx="3">
                  <c:v>"The mix of flavors and tastes"</c:v>
                </c:pt>
                <c:pt idx="4">
                  <c:v>"Mix of flavors and very good"</c:v>
                </c:pt>
                <c:pt idx="5">
                  <c:v>"For those who like fruits, this is an option."</c:v>
                </c:pt>
                <c:pt idx="6">
                  <c:v>"For those who like to try different things"</c:v>
                </c:pt>
                <c:pt idx="7">
                  <c:v>"I don't see any advantage in this product"</c:v>
                </c:pt>
                <c:pt idx="8">
                  <c:v>"It is an attractive and tasty appetizer."</c:v>
                </c:pt>
                <c:pt idx="9">
                  <c:v>"I don’t know"</c:v>
                </c:pt>
              </c:strCache>
            </c:strRef>
          </c:cat>
          <c:val>
            <c:numRef>
              <c:f>Sheet1!$C$2:$C$11</c:f>
              <c:numCache>
                <c:formatCode>0%</c:formatCode>
                <c:ptCount val="10"/>
                <c:pt idx="0">
                  <c:v>0.2388059701492537</c:v>
                </c:pt>
                <c:pt idx="1">
                  <c:v>0.22388059701492538</c:v>
                </c:pt>
                <c:pt idx="2">
                  <c:v>0.11940298507462685</c:v>
                </c:pt>
                <c:pt idx="3">
                  <c:v>0.11940298507462685</c:v>
                </c:pt>
                <c:pt idx="4">
                  <c:v>0.1044776119402985</c:v>
                </c:pt>
                <c:pt idx="5">
                  <c:v>7.4626865671641784E-2</c:v>
                </c:pt>
                <c:pt idx="6">
                  <c:v>2.9850746268656712E-2</c:v>
                </c:pt>
                <c:pt idx="7">
                  <c:v>2.9850746268656712E-2</c:v>
                </c:pt>
                <c:pt idx="8">
                  <c:v>2.9850746268656712E-2</c:v>
                </c:pt>
                <c:pt idx="9">
                  <c:v>1.4925373134328356E-2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Sour Punch Grape Straws</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0.859375</c:v>
                </c:pt>
                <c:pt idx="2">
                  <c:v>0.75757575757575746</c:v>
                </c:pt>
                <c:pt idx="3">
                  <c:v>0.74242424242424254</c:v>
                </c:pt>
                <c:pt idx="4">
                  <c:v>0.67692307692307696</c:v>
                </c:pt>
                <c:pt idx="5">
                  <c:v>0.84375</c:v>
                </c:pt>
                <c:pt idx="6">
                  <c:v>0.75806451612903236</c:v>
                </c:pt>
                <c:pt idx="7">
                  <c:v>0.8571428571428571</c:v>
                </c:pt>
                <c:pt idx="8">
                  <c:v>0.7384615384615385</c:v>
                </c:pt>
                <c:pt idx="9">
                  <c:v>0.72307692307692306</c:v>
                </c:pt>
                <c:pt idx="10">
                  <c:v>0.69230769230769229</c:v>
                </c:pt>
                <c:pt idx="11">
                  <c:v>0.83870967741935487</c:v>
                </c:pt>
                <c:pt idx="12">
                  <c:v>0.7142857142857143</c:v>
                </c:pt>
                <c:pt idx="13">
                  <c:v>0.64179104477611948</c:v>
                </c:pt>
                <c:pt idx="14">
                  <c:v>0.53846153846153844</c:v>
                </c:pt>
                <c:pt idx="15">
                  <c:v>0.62686567164179108</c:v>
                </c:pt>
                <c:pt idx="16">
                  <c:v>0.63492063492063489</c:v>
                </c:pt>
                <c:pt idx="17">
                  <c:v>0.6507936507936507</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524A1EDF-AB2E-4BC9-903E-56A89DF8D40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65460301-6379-4650-9685-F712F24E41E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2F8445F5-21FD-4EC6-B67D-EDD1F846D2F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13%</c:v>
                  </c:pt>
                  <c:pt idx="1">
                    <c:v>9%</c:v>
                  </c:pt>
                  <c:pt idx="2">
                    <c:v>3%</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52C9ACA0-A85A-441C-9BED-1D1738B8EFE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5B489B3A-D037-4281-AEFC-69C84AD17ED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65FEF019-24BD-4CC4-AEBD-F4B2BADE705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Sour Punch Grape Straws</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0.13432835820895522</c:v>
                </c:pt>
                <c:pt idx="1">
                  <c:v>8.9552238805970144E-2</c:v>
                </c:pt>
                <c:pt idx="2">
                  <c:v>2.9850746268656719E-2</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C652FBD2-FB88-4689-9AC8-F3C7A69764A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F1AEC2C5-1AA2-4F67-A9FF-F651B23BF45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794F4DBD-7743-405E-A728-530714B3097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668876CD-4192-4613-906D-FCFED6AFFF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027E525E-5CE3-48E1-9046-288D997E42C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879DD0D7-E6F7-4808-87A4-1A1028DF649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EF3BA9DA-6C36-45AD-9ED5-FCA85C66075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2576A0BE-BD36-4BD7-B442-DC5AC548517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C48CB967-B310-4780-B5C6-6197AF83CF6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3658427B-3A77-4D5E-A3D0-6B04F0162E3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02610F8E-5189-4424-830E-78F98FCC524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90243D1E-31B7-43A8-BEE5-92EDF1EE962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5EB055EB-CC0D-453C-AC14-1945E6EA052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45%</c:v>
                  </c:pt>
                  <c:pt idx="1">
                    <c:v>48%</c:v>
                  </c:pt>
                  <c:pt idx="2">
                    <c:v>40%</c:v>
                  </c:pt>
                  <c:pt idx="3">
                    <c:v>34%</c:v>
                  </c:pt>
                  <c:pt idx="4">
                    <c:v>42%</c:v>
                  </c:pt>
                  <c:pt idx="5">
                    <c:v>52%</c:v>
                  </c:pt>
                  <c:pt idx="6">
                    <c:v>12%</c:v>
                  </c:pt>
                  <c:pt idx="7">
                    <c:v>19%</c:v>
                  </c:pt>
                  <c:pt idx="8">
                    <c:v>64%</c:v>
                  </c:pt>
                  <c:pt idx="9">
                    <c:v>61%</c:v>
                  </c:pt>
                  <c:pt idx="10">
                    <c:v>33%</c:v>
                  </c:pt>
                  <c:pt idx="11">
                    <c:v>25%</c:v>
                  </c:pt>
                  <c:pt idx="12">
                    <c:v>19%</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EE0579D2-1FA4-493C-AFDD-ADF1D7BB0E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FBE81A28-EEBC-48C6-83F8-3CE52E6557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41F1FB29-42EE-4D3A-A323-47AB99705EE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4F10A4B1-97E3-4513-9048-9EF60FA593F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079898C9-BD6B-4AED-B0C6-CC63C8836CB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5AAFA852-A550-4E23-93AB-00DA54D0D27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2E78AFB9-351C-4A1D-A74B-D9A81CDF706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31909AF9-AA1B-4E0F-8D3D-8A05FD256D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3FAC2066-8E45-42C2-A4C5-297377605E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4DF0A693-C354-44A2-845C-AAB5A5C438C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58257D7E-F0CD-4C85-97D2-DE61404AB41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5596B062-1BE3-43C7-AF2E-313408C9DB6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FB6D882F-815A-4D09-90F7-1E17B666CDF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Sour Punch Grape Straws </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0.44776119402985076</c:v>
                </c:pt>
                <c:pt idx="1">
                  <c:v>0.47761194029850751</c:v>
                </c:pt>
                <c:pt idx="2">
                  <c:v>0.40298507462686567</c:v>
                </c:pt>
                <c:pt idx="3">
                  <c:v>0.34328358208955223</c:v>
                </c:pt>
                <c:pt idx="4">
                  <c:v>0.41791044776119407</c:v>
                </c:pt>
                <c:pt idx="5">
                  <c:v>0.52238805970149249</c:v>
                </c:pt>
                <c:pt idx="6">
                  <c:v>0.11940298507462688</c:v>
                </c:pt>
                <c:pt idx="7">
                  <c:v>0.19402985074626866</c:v>
                </c:pt>
                <c:pt idx="8">
                  <c:v>0.64179104477611948</c:v>
                </c:pt>
                <c:pt idx="9">
                  <c:v>0.61194029850746268</c:v>
                </c:pt>
                <c:pt idx="10">
                  <c:v>0.32835820895522388</c:v>
                </c:pt>
                <c:pt idx="11">
                  <c:v>0.2537313432835821</c:v>
                </c:pt>
                <c:pt idx="12">
                  <c:v>0.19402985074626866</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EC204B80-BA14-4233-828A-E7D8C0C0D8AB}"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1.77</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23</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27</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27</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0</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4</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12</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7</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23</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27</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27</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0</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4</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12</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7</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1.77</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F505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1E64B1C5-189E-4B1E-9317-4150AC5E40E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Takis Blue Heat</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56%</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F505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Takis Blue Heat</c:v>
                </c:pt>
              </c:strCache>
            </c:strRef>
          </c:cat>
          <c:val>
            <c:numRef>
              <c:f>Sheet1!$D$2</c:f>
              <c:numCache>
                <c:formatCode>0%</c:formatCode>
                <c:ptCount val="1"/>
                <c:pt idx="0">
                  <c:v>0.56000000000000005</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051647DE-A593-4C1C-9506-ADD6A4F686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Sheet1!$B$10:$C$10</c15:f>
                <c15:dlblRangeCache>
                  <c:ptCount val="2"/>
                  <c:pt idx="1">
                    <c:v>1.77</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Sheet1!$B$2:$C$2</c15:f>
                <c15:dlblRangeCache>
                  <c:ptCount val="2"/>
                  <c:pt idx="0">
                    <c:v>25</c:v>
                  </c:pt>
                  <c:pt idx="1">
                    <c:v>23</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Sheet1!$B$3:$C$3</c15:f>
                <c15:dlblRangeCache>
                  <c:ptCount val="2"/>
                  <c:pt idx="0">
                    <c:v>41</c:v>
                  </c:pt>
                  <c:pt idx="1">
                    <c:v>27</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Sheet1!$B$4:$C$4</c15:f>
                <c15:dlblRangeCache>
                  <c:ptCount val="2"/>
                  <c:pt idx="0">
                    <c:v>18</c:v>
                  </c:pt>
                  <c:pt idx="1">
                    <c:v>27</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Sheet1!$B$5:$C$5</c15:f>
                <c15:dlblRangeCache>
                  <c:ptCount val="2"/>
                  <c:pt idx="0">
                    <c:v>1</c:v>
                  </c:pt>
                  <c:pt idx="1">
                    <c:v>0</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Sheet1!$B$6:$C$6</c15:f>
                <c15:dlblRangeCache>
                  <c:ptCount val="2"/>
                  <c:pt idx="0">
                    <c:v>2</c:v>
                  </c:pt>
                  <c:pt idx="1">
                    <c:v>4</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Sheet1!$B$8:$C$8</c15:f>
                <c15:dlblRangeCache>
                  <c:ptCount val="2"/>
                  <c:pt idx="0">
                    <c:v>3</c:v>
                  </c:pt>
                  <c:pt idx="1">
                    <c:v>12</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Sheet1!$B$9:$C$9</c15:f>
                <c15:dlblRangeCache>
                  <c:ptCount val="2"/>
                  <c:pt idx="0">
                    <c:v>9</c:v>
                  </c:pt>
                  <c:pt idx="1">
                    <c:v>7</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5376247082581"/>
          <c:y val="0.10321510827268307"/>
          <c:w val="0.71813932308217521"/>
          <c:h val="0.80401444529589294"/>
        </c:manualLayout>
      </c:layout>
      <c:scatterChart>
        <c:scatterStyle val="smoothMarker"/>
        <c:varyColors val="0"/>
        <c:ser>
          <c:idx val="2"/>
          <c:order val="0"/>
          <c:tx>
            <c:strRef>
              <c:f>'axis grad'!$A$2</c:f>
              <c:strCache>
                <c:ptCount val="1"/>
                <c:pt idx="0">
                  <c:v> 'axis'</c:v>
                </c:pt>
              </c:strCache>
            </c:strRef>
          </c:tx>
          <c:spPr>
            <a:ln w="76200">
              <a:gradFill flip="none" rotWithShape="1">
                <a:gsLst>
                  <a:gs pos="50000">
                    <a:srgbClr val="FFFFFF"/>
                  </a:gs>
                  <a:gs pos="40000">
                    <a:srgbClr val="E95456"/>
                  </a:gs>
                  <a:gs pos="60000">
                    <a:srgbClr val="0C9947"/>
                  </a:gs>
                </a:gsLst>
                <a:lin ang="0" scaled="1"/>
                <a:tileRect/>
              </a:gradFill>
            </a:ln>
          </c:spPr>
          <c:marker>
            <c:symbol val="none"/>
          </c:marker>
          <c:dPt>
            <c:idx val="0"/>
            <c:bubble3D val="0"/>
            <c:extLst>
              <c:ext xmlns:c16="http://schemas.microsoft.com/office/drawing/2014/chart" uri="{C3380CC4-5D6E-409C-BE32-E72D297353CC}">
                <c16:uniqueId val="{00000001-D5F5-4705-9769-2E4F02685E2C}"/>
              </c:ext>
            </c:extLst>
          </c:dPt>
          <c:dPt>
            <c:idx val="1"/>
            <c:bubble3D val="0"/>
            <c:extLst>
              <c:ext xmlns:c16="http://schemas.microsoft.com/office/drawing/2014/chart" uri="{C3380CC4-5D6E-409C-BE32-E72D297353CC}">
                <c16:uniqueId val="{00000002-D5F5-4705-9769-2E4F02685E2C}"/>
              </c:ext>
            </c:extLst>
          </c:dPt>
          <c:dLbls>
            <c:delete val="1"/>
          </c:dLbls>
          <c:xVal>
            <c:numRef>
              <c:f>'axis grad'!$B$3:$B$4</c:f>
              <c:numCache>
                <c:formatCode>0</c:formatCode>
                <c:ptCount val="2"/>
                <c:pt idx="0">
                  <c:v>0</c:v>
                </c:pt>
                <c:pt idx="1">
                  <c:v>100</c:v>
                </c:pt>
              </c:numCache>
            </c:numRef>
          </c:xVal>
          <c:yVal>
            <c:numRef>
              <c:f>'axis grad'!$C$3:$C$4</c:f>
              <c:numCache>
                <c:formatCode>General</c:formatCode>
                <c:ptCount val="2"/>
                <c:pt idx="0">
                  <c:v>1</c:v>
                </c:pt>
                <c:pt idx="1">
                  <c:v>1</c:v>
                </c:pt>
              </c:numCache>
            </c:numRef>
          </c:yVal>
          <c:smooth val="1"/>
          <c:extLst>
            <c:ext xmlns:c16="http://schemas.microsoft.com/office/drawing/2014/chart" uri="{C3380CC4-5D6E-409C-BE32-E72D297353CC}">
              <c16:uniqueId val="{00000000-D5F5-4705-9769-2E4F02685E2C}"/>
            </c:ext>
          </c:extLst>
        </c:ser>
        <c:ser>
          <c:idx val="0"/>
          <c:order val="1"/>
          <c:tx>
            <c:strRef>
              <c:f>Sheet1!$A$2</c:f>
              <c:strCache>
                <c:ptCount val="1"/>
                <c:pt idx="0">
                  <c:v>Speed of Trading</c:v>
                </c:pt>
              </c:strCache>
            </c:strRef>
          </c:tx>
          <c:spPr>
            <a:ln w="28575">
              <a:noFill/>
            </a:ln>
            <a:effectLst>
              <a:outerShdw blurRad="63500" sx="102000" sy="102000" algn="ctr" rotWithShape="0">
                <a:srgbClr val="7F7F7F">
                  <a:alpha val="40000"/>
                </a:srgbClr>
              </a:outerShdw>
            </a:effectLst>
          </c:spPr>
          <c:marker>
            <c:symbol val="circle"/>
            <c:size val="12"/>
            <c:spPr>
              <a:solidFill>
                <a:srgbClr val="FFFFFF"/>
              </a:solidFill>
              <a:ln w="12700">
                <a:solidFill>
                  <a:srgbClr val="C0C0C0"/>
                </a:solidFill>
              </a:ln>
              <a:effectLst>
                <a:outerShdw blurRad="63500" sx="102000" sy="102000" algn="ctr" rotWithShape="0">
                  <a:srgbClr val="7F7F7F">
                    <a:alpha val="40000"/>
                  </a:srgbClr>
                </a:outerShdw>
              </a:effectLst>
            </c:spPr>
          </c:marker>
          <c:dLbls>
            <c:dLbl>
              <c:idx val="0"/>
              <c:tx>
                <c:rich>
                  <a:bodyPr/>
                  <a:lstStyle/>
                  <a:p>
                    <a:fld id="{F6B17A1F-18EA-4ABE-8D28-BACD7C76AC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776-4C73-AE17-5A2C22AB4EAF}"/>
                </c:ext>
              </c:extLst>
            </c:dLbl>
            <c:dLbl>
              <c:idx val="1"/>
              <c:layout>
                <c:manualLayout>
                  <c:x val="-2.1117060956229148E-2"/>
                  <c:y val="0.19655226128489045"/>
                </c:manualLayout>
              </c:layout>
              <c:tx>
                <c:rich>
                  <a:bodyPr/>
                  <a:lstStyle/>
                  <a:p>
                    <a:fld id="{7F4BE5EB-F88B-4797-9BB8-945C2802322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776-4C73-AE17-5A2C22AB4EAF}"/>
                </c:ext>
              </c:extLst>
            </c:dLbl>
            <c:dLbl>
              <c:idx val="2"/>
              <c:tx>
                <c:rich>
                  <a:bodyPr/>
                  <a:lstStyle/>
                  <a:p>
                    <a:fld id="{76F6C233-9869-4A3B-A631-50754824103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76-4C73-AE17-5A2C22AB4EAF}"/>
                </c:ext>
              </c:extLst>
            </c:dLbl>
            <c:dLbl>
              <c:idx val="3"/>
              <c:tx>
                <c:rich>
                  <a:bodyPr/>
                  <a:lstStyle/>
                  <a:p>
                    <a:fld id="{27E8ED35-2708-4589-932F-3B966C3766C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76-4C73-AE17-5A2C22AB4EAF}"/>
                </c:ext>
              </c:extLst>
            </c:dLbl>
            <c:dLbl>
              <c:idx val="4"/>
              <c:layout>
                <c:manualLayout>
                  <c:x val="-2.1117060956229148E-2"/>
                  <c:y val="0.19747746921562381"/>
                </c:manualLayout>
              </c:layout>
              <c:tx>
                <c:rich>
                  <a:bodyPr/>
                  <a:lstStyle/>
                  <a:p>
                    <a:fld id="{7EA11CA5-DF8F-406C-B968-65D251937B9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776-4C73-AE17-5A2C22AB4EAF}"/>
                </c:ext>
              </c:extLst>
            </c:dLbl>
            <c:dLbl>
              <c:idx val="5"/>
              <c:tx>
                <c:rich>
                  <a:bodyPr/>
                  <a:lstStyle/>
                  <a:p>
                    <a:fld id="{46033FD9-0B69-4239-BE00-AE1F234880E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76-4C73-AE17-5A2C22AB4EAF}"/>
                </c:ext>
              </c:extLst>
            </c:dLbl>
            <c:dLbl>
              <c:idx val="6"/>
              <c:tx>
                <c:rich>
                  <a:bodyPr/>
                  <a:lstStyle/>
                  <a:p>
                    <a:fld id="{F9BFCDFB-571F-408C-8762-C9DF2278F21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330-4BBA-834F-56CE6755D341}"/>
                </c:ext>
              </c:extLst>
            </c:dLbl>
            <c:dLbl>
              <c:idx val="7"/>
              <c:tx>
                <c:rich>
                  <a:bodyPr/>
                  <a:lstStyle/>
                  <a:p>
                    <a:fld id="{ED5FE1C5-F143-4EA5-BC63-F38041744EA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330-4BBA-834F-56CE6755D341}"/>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6330-4BBA-834F-56CE6755D341}"/>
                </c:ext>
              </c:extLst>
            </c:dLbl>
            <c:spPr>
              <a:noFill/>
              <a:ln>
                <a:noFill/>
              </a:ln>
              <a:effectLst/>
            </c:spPr>
            <c:txPr>
              <a:bodyPr rot="-5400000" vert="horz" wrap="square" lIns="38100" tIns="19050" rIns="38100" bIns="19050" anchor="ctr">
                <a:spAutoFit/>
              </a:bodyPr>
              <a:lstStyle/>
              <a:p>
                <a:pPr>
                  <a:defRPr sz="1000" b="1"/>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Sheet1!$B$3:$B$11</c:f>
              <c:numCache>
                <c:formatCode>0</c:formatCode>
                <c:ptCount val="9"/>
                <c:pt idx="0">
                  <c:v>75.680099999999996</c:v>
                </c:pt>
                <c:pt idx="1">
                  <c:v>75.338200000000001</c:v>
                </c:pt>
                <c:pt idx="2">
                  <c:v>72.352899999999991</c:v>
                </c:pt>
                <c:pt idx="3">
                  <c:v>66.507300000000001</c:v>
                </c:pt>
                <c:pt idx="4">
                  <c:v>65.9191</c:v>
                </c:pt>
                <c:pt idx="5">
                  <c:v>63.602899999999998</c:v>
                </c:pt>
                <c:pt idx="6">
                  <c:v>62.279399999999995</c:v>
                </c:pt>
                <c:pt idx="7">
                  <c:v>56.029399999999995</c:v>
                </c:pt>
              </c:numCache>
            </c:numRef>
          </c:xVal>
          <c:yVal>
            <c:numRef>
              <c:f>Sheet1!$C$3:$C$11</c:f>
              <c:numCache>
                <c:formatCode>General</c:formatCode>
                <c:ptCount val="9"/>
                <c:pt idx="0">
                  <c:v>1</c:v>
                </c:pt>
                <c:pt idx="1">
                  <c:v>1</c:v>
                </c:pt>
                <c:pt idx="2">
                  <c:v>1</c:v>
                </c:pt>
                <c:pt idx="3">
                  <c:v>1</c:v>
                </c:pt>
                <c:pt idx="4">
                  <c:v>1</c:v>
                </c:pt>
                <c:pt idx="5">
                  <c:v>1</c:v>
                </c:pt>
                <c:pt idx="6">
                  <c:v>1</c:v>
                </c:pt>
                <c:pt idx="7">
                  <c:v>1</c:v>
                </c:pt>
              </c:numCache>
            </c:numRef>
          </c:yVal>
          <c:smooth val="1"/>
          <c:extLst>
            <c:ext xmlns:c15="http://schemas.microsoft.com/office/drawing/2012/chart" uri="{02D57815-91ED-43cb-92C2-25804820EDAC}">
              <c15:datalabelsRange>
                <c15:f>Sheet1!$A$3:$A$11</c15:f>
                <c15:dlblRangeCache>
                  <c:ptCount val="9"/>
                  <c:pt idx="0">
                    <c:v>Takis Blue Heat</c:v>
                  </c:pt>
                  <c:pt idx="1">
                    <c:v>Duke's Smoked Sausages</c:v>
                  </c:pt>
                  <c:pt idx="2">
                    <c:v>Vigo Cilantro Lime Rice</c:v>
                  </c:pt>
                  <c:pt idx="3">
                    <c:v>Sour Punch Grape Straws</c:v>
                  </c:pt>
                  <c:pt idx="4">
                    <c:v>Quest S'mores Protein Bar</c:v>
                  </c:pt>
                  <c:pt idx="5">
                    <c:v>Fritz Salsa Sabor a Maiz</c:v>
                  </c:pt>
                  <c:pt idx="6">
                    <c:v>Principe Lime Cookies</c:v>
                  </c:pt>
                  <c:pt idx="7">
                    <c:v>Cheetos Mac 'N Cheese</c:v>
                  </c:pt>
                </c15:dlblRangeCache>
              </c15:datalabelsRange>
            </c:ext>
            <c:ext xmlns:c16="http://schemas.microsoft.com/office/drawing/2014/chart" uri="{C3380CC4-5D6E-409C-BE32-E72D297353CC}">
              <c16:uniqueId val="{00000006-B776-4C73-AE17-5A2C22AB4EAF}"/>
            </c:ext>
          </c:extLst>
        </c:ser>
        <c:dLbls>
          <c:dLblPos val="t"/>
          <c:showLegendKey val="0"/>
          <c:showVal val="0"/>
          <c:showCatName val="0"/>
          <c:showSerName val="1"/>
          <c:showPercent val="0"/>
          <c:showBubbleSize val="0"/>
        </c:dLbls>
        <c:axId val="92746496"/>
        <c:axId val="92748032"/>
        <c:extLst>
          <c:ext xmlns:c15="http://schemas.microsoft.com/office/drawing/2012/chart" uri="{02D57815-91ED-43cb-92C2-25804820EDAC}">
            <c15:filteredScatterSeries>
              <c15:ser>
                <c:idx val="1"/>
                <c:order val="2"/>
                <c:tx>
                  <c:strRef>
                    <c:extLst>
                      <c:ext uri="{02D57815-91ED-43cb-92C2-25804820EDAC}">
                        <c15:formulaRef>
                          <c15:sqref>Sheet1!$E$2</c15:sqref>
                        </c15:formulaRef>
                      </c:ext>
                    </c:extLst>
                    <c:strCache>
                      <c:ptCount val="1"/>
                      <c:pt idx="0">
                        <c:v>Speed Norm</c:v>
                      </c:pt>
                    </c:strCache>
                  </c:strRef>
                </c:tx>
                <c:spPr>
                  <a:ln w="28575">
                    <a:noFill/>
                  </a:ln>
                  <a:effectLst>
                    <a:outerShdw blurRad="63500" sx="102000" sy="102000" algn="ctr" rotWithShape="0">
                      <a:srgbClr val="7F7F7F">
                        <a:alpha val="40000"/>
                      </a:srgbClr>
                    </a:outerShdw>
                  </a:effectLst>
                </c:spPr>
                <c:marker>
                  <c:symbol val="square"/>
                  <c:size val="10"/>
                  <c:spPr>
                    <a:solidFill>
                      <a:srgbClr val="FFFFFF">
                        <a:alpha val="50000"/>
                      </a:srgbClr>
                    </a:solidFill>
                    <a:ln w="12700">
                      <a:solidFill>
                        <a:srgbClr val="C0C0C0"/>
                      </a:solidFill>
                    </a:ln>
                    <a:effectLst>
                      <a:outerShdw blurRad="63500" sx="102000" sy="102000" algn="ctr" rotWithShape="0">
                        <a:srgbClr val="7F7F7F">
                          <a:alpha val="40000"/>
                        </a:srgbClr>
                      </a:outerShdw>
                    </a:effectLst>
                  </c:spPr>
                </c:marker>
                <c:dLbls>
                  <c:spPr>
                    <a:noFill/>
                    <a:ln>
                      <a:noFill/>
                    </a:ln>
                    <a:effectLst/>
                  </c:spPr>
                  <c:txPr>
                    <a:bodyPr rot="-5400000" vert="horz" wrap="square" lIns="38100" tIns="19050" rIns="38100" bIns="19050" anchor="ctr">
                      <a:spAutoFit/>
                    </a:bodyPr>
                    <a:lstStyle/>
                    <a:p>
                      <a:pPr>
                        <a:defRPr sz="1000">
                          <a:solidFill>
                            <a:schemeClr val="bg1">
                              <a:lumMod val="65000"/>
                            </a:schemeClr>
                          </a:solidFill>
                        </a:defRPr>
                      </a:pPr>
                      <a:endParaRPr lang="en-US"/>
                    </a:p>
                  </c:txPr>
                  <c:dLblPos val="b"/>
                  <c:showLegendKey val="0"/>
                  <c:showVal val="0"/>
                  <c:showCatName val="0"/>
                  <c:showSerName val="1"/>
                  <c:showPercent val="0"/>
                  <c:showBubbleSize val="0"/>
                  <c:showLeaderLines val="0"/>
                  <c:extLst>
                    <c:ext uri="{CE6537A1-D6FC-4f65-9D91-7224C49458BB}">
                      <c15:showLeaderLines val="0"/>
                    </c:ext>
                  </c:extLst>
                </c:dLbls>
                <c:xVal>
                  <c:numRef>
                    <c:extLst>
                      <c:ext uri="{02D57815-91ED-43cb-92C2-25804820EDAC}">
                        <c15:formulaRef>
                          <c15:sqref>Sheet1!$F$3</c15:sqref>
                        </c15:formulaRef>
                      </c:ext>
                    </c:extLst>
                    <c:numCache>
                      <c:formatCode>General</c:formatCode>
                      <c:ptCount val="1"/>
                      <c:pt idx="0">
                        <c:v>50</c:v>
                      </c:pt>
                    </c:numCache>
                  </c:numRef>
                </c:xVal>
                <c:yVal>
                  <c:numRef>
                    <c:extLst>
                      <c:ext uri="{02D57815-91ED-43cb-92C2-25804820EDAC}">
                        <c15:formulaRef>
                          <c15:sqref>Sheet1!$G$3</c15:sqref>
                        </c15:formulaRef>
                      </c:ext>
                    </c:extLst>
                    <c:numCache>
                      <c:formatCode>General</c:formatCode>
                      <c:ptCount val="1"/>
                      <c:pt idx="0">
                        <c:v>1</c:v>
                      </c:pt>
                    </c:numCache>
                  </c:numRef>
                </c:yVal>
                <c:smooth val="1"/>
                <c:extLst>
                  <c:ext xmlns:c16="http://schemas.microsoft.com/office/drawing/2014/chart" uri="{C3380CC4-5D6E-409C-BE32-E72D297353CC}">
                    <c16:uniqueId val="{00000007-B776-4C73-AE17-5A2C22AB4EAF}"/>
                  </c:ext>
                </c:extLst>
              </c15:ser>
            </c15:filteredScatterSeries>
          </c:ext>
        </c:extLst>
      </c:scatterChart>
      <c:valAx>
        <c:axId val="92746496"/>
        <c:scaling>
          <c:orientation val="maxMin"/>
          <c:max val="85"/>
          <c:min val="0"/>
        </c:scaling>
        <c:delete val="0"/>
        <c:axPos val="b"/>
        <c:majorGridlines>
          <c:spPr>
            <a:ln>
              <a:solidFill>
                <a:schemeClr val="tx1">
                  <a:alpha val="20000"/>
                </a:schemeClr>
              </a:solidFill>
              <a:prstDash val="dash"/>
            </a:ln>
          </c:spPr>
        </c:majorGridlines>
        <c:numFmt formatCode="0" sourceLinked="1"/>
        <c:majorTickMark val="none"/>
        <c:minorTickMark val="none"/>
        <c:tickLblPos val="low"/>
        <c:spPr>
          <a:ln w="12700" cap="rnd">
            <a:noFill/>
            <a:headEnd type="none"/>
            <a:tailEnd type="none"/>
          </a:ln>
        </c:spPr>
        <c:txPr>
          <a:bodyPr rot="0" vert="horz"/>
          <a:lstStyle/>
          <a:p>
            <a:pPr>
              <a:defRPr sz="900" b="1">
                <a:solidFill>
                  <a:srgbClr val="C0C0C0"/>
                </a:solidFill>
                <a:latin typeface="+mj-lt"/>
              </a:defRPr>
            </a:pPr>
            <a:endParaRPr lang="en-US"/>
          </a:p>
        </c:txPr>
        <c:crossAx val="92748032"/>
        <c:crossesAt val="1"/>
        <c:crossBetween val="midCat"/>
        <c:majorUnit val="10"/>
        <c:minorUnit val="1"/>
      </c:valAx>
      <c:valAx>
        <c:axId val="92748032"/>
        <c:scaling>
          <c:orientation val="minMax"/>
          <c:max val="2"/>
          <c:min val="0"/>
        </c:scaling>
        <c:delete val="0"/>
        <c:axPos val="r"/>
        <c:numFmt formatCode="General" sourceLinked="1"/>
        <c:majorTickMark val="none"/>
        <c:minorTickMark val="none"/>
        <c:tickLblPos val="none"/>
        <c:spPr>
          <a:ln w="9457">
            <a:noFill/>
          </a:ln>
        </c:spPr>
        <c:crossAx val="92746496"/>
        <c:crossesAt val="0"/>
        <c:crossBetween val="midCat"/>
        <c:majorUnit val="1"/>
        <c:minorUnit val="1"/>
      </c:valAx>
      <c:spPr>
        <a:noFill/>
        <a:ln w="25217">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BarSeries>
              <c15:ser>
                <c:idx val="7"/>
                <c:order val="8"/>
                <c:tx>
                  <c:strRef>
                    <c:extLst xmlns:mc="http://schemas.openxmlformats.org/markup-compatibility/2006" xmlns:c14="http://schemas.microsoft.com/office/drawing/2007/8/2/chart" xmlns:c16="http://schemas.microsoft.com/office/drawing/2014/chart">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mc="http://schemas.openxmlformats.org/markup-compatibility/2006" xmlns:c14="http://schemas.microsoft.com/office/drawing/2007/8/2/chart" xmlns:c16="http://schemas.microsoft.com/office/drawing/2014/chart">
                      <c:ext uri="{02D57815-91ED-43cb-92C2-25804820EDAC}">
                        <c15:formulaRef>
                          <c15:sqref>Sheet1!$B$1:$C$1</c15:sqref>
                        </c15:formulaRef>
                      </c:ext>
                    </c:extLst>
                    <c:strCache>
                      <c:ptCount val="2"/>
                      <c:pt idx="0">
                        <c:v>COUNTRY AVERAGE</c:v>
                      </c:pt>
                      <c:pt idx="1">
                        <c:v>YOUR AD</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Sheet1!$B$10:$C$10</c15:sqref>
                        </c15:formulaRef>
                      </c:ext>
                    </c:extLst>
                    <c:numCache>
                      <c:formatCode>General</c:formatCode>
                      <c:ptCount val="2"/>
                      <c:pt idx="0">
                        <c:v>2.11</c:v>
                      </c:pt>
                      <c:pt idx="1">
                        <c:v>1.77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7A49087A-F92A-48DD-871C-EBE7F5A561D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F2CA9E66-2377-4F77-94D1-4175E37A93B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C4AE8391-ECF4-46EC-BFE2-E810451EF0D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22C6704D-14AA-4A44-B4AA-0F43D4ED506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567E9E2A-216C-4005-839B-3E98B007C77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CB0570BA-A06D-483E-A777-CDEB4ECBE2C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8787B071-E75A-47F7-8F1B-B51BCB44331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BFCA9615-ABE4-45BA-8D0B-76DB7545396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0428A382-47DF-4599-8670-E69B40119EF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87B775B2-5B1B-44EC-86B3-F3683C1C465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"It changed the color"</c:v>
                </c:pt>
                <c:pt idx="1">
                  <c:v>"Improved packaging would make it look more attractive to the consumer"</c:v>
                </c:pt>
                <c:pt idx="2">
                  <c:v>"I wouldn’t change anything"</c:v>
                </c:pt>
                <c:pt idx="3">
                  <c:v>"I think I would have to try it to know the flavor, which would specify my idea."</c:v>
                </c:pt>
                <c:pt idx="4">
                  <c:v>"I just don't understand why it's blue, but it's worth it."</c:v>
                </c:pt>
                <c:pt idx="5">
                  <c:v>"I think I would have to try it to see if the flavor is pleasant and then I would decide."</c:v>
                </c:pt>
                <c:pt idx="6">
                  <c:v>"I would put something without being spicy"</c:v>
                </c:pt>
                <c:pt idx="7">
                  <c:v>"Nothing to say"</c:v>
                </c:pt>
                <c:pt idx="8">
                  <c:v>"OK"</c:v>
                </c:pt>
                <c:pt idx="9">
                  <c:v>"It would be better with other colors and perhaps putting more of the product in the packaging."</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15%</c:v>
                  </c:pt>
                  <c:pt idx="1">
                    <c:v>13%</c:v>
                  </c:pt>
                  <c:pt idx="2">
                    <c:v>12%</c:v>
                  </c:pt>
                  <c:pt idx="3">
                    <c:v>11%</c:v>
                  </c:pt>
                  <c:pt idx="4">
                    <c:v>10%</c:v>
                  </c:pt>
                  <c:pt idx="5">
                    <c:v>7%</c:v>
                  </c:pt>
                  <c:pt idx="6">
                    <c:v>6%</c:v>
                  </c:pt>
                  <c:pt idx="7">
                    <c:v>5%</c:v>
                  </c:pt>
                  <c:pt idx="8">
                    <c:v>5%</c:v>
                  </c:pt>
                  <c:pt idx="9">
                    <c:v>5%</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"It changed the color"</c:v>
                </c:pt>
                <c:pt idx="1">
                  <c:v>"Improved packaging would make it look more attractive to the consumer"</c:v>
                </c:pt>
                <c:pt idx="2">
                  <c:v>"I wouldn’t change anything"</c:v>
                </c:pt>
                <c:pt idx="3">
                  <c:v>"I think I would have to try it to know the flavor, which would specify my idea."</c:v>
                </c:pt>
                <c:pt idx="4">
                  <c:v>"I just don't understand why it's blue, but it's worth it."</c:v>
                </c:pt>
                <c:pt idx="5">
                  <c:v>"I think I would have to try it to see if the flavor is pleasant and then I would decide."</c:v>
                </c:pt>
                <c:pt idx="6">
                  <c:v>"I would put something without being spicy"</c:v>
                </c:pt>
                <c:pt idx="7">
                  <c:v>"Nothing to say"</c:v>
                </c:pt>
                <c:pt idx="8">
                  <c:v>"OK"</c:v>
                </c:pt>
                <c:pt idx="9">
                  <c:v>"It would be better with other colors and perhaps putting more of the product in the packaging."</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"It changed the color"</c:v>
                </c:pt>
                <c:pt idx="1">
                  <c:v>"Improved packaging would make it look more attractive to the consumer"</c:v>
                </c:pt>
                <c:pt idx="2">
                  <c:v>"I wouldn’t change anything"</c:v>
                </c:pt>
                <c:pt idx="3">
                  <c:v>"I think I would have to try it to know the flavor, which would specify my idea."</c:v>
                </c:pt>
                <c:pt idx="4">
                  <c:v>"I just don't understand why it's blue, but it's worth it."</c:v>
                </c:pt>
                <c:pt idx="5">
                  <c:v>"I think I would have to try it to see if the flavor is pleasant and then I would decide."</c:v>
                </c:pt>
                <c:pt idx="6">
                  <c:v>"I would put something without being spicy"</c:v>
                </c:pt>
                <c:pt idx="7">
                  <c:v>"Nothing to say"</c:v>
                </c:pt>
                <c:pt idx="8">
                  <c:v>"OK"</c:v>
                </c:pt>
                <c:pt idx="9">
                  <c:v>"It would be better with other colors and perhaps putting more of the product in the packaging."</c:v>
                </c:pt>
              </c:strCache>
            </c:strRef>
          </c:cat>
          <c:val>
            <c:numRef>
              <c:f>Sheet1!$C$2:$C$11</c:f>
              <c:numCache>
                <c:formatCode>0%</c:formatCode>
                <c:ptCount val="10"/>
                <c:pt idx="0">
                  <c:v>0.14634146341463414</c:v>
                </c:pt>
                <c:pt idx="1">
                  <c:v>0.13414634146341464</c:v>
                </c:pt>
                <c:pt idx="2">
                  <c:v>0.12195121951219512</c:v>
                </c:pt>
                <c:pt idx="3">
                  <c:v>0.10975609756097562</c:v>
                </c:pt>
                <c:pt idx="4">
                  <c:v>9.7560975609756101E-2</c:v>
                </c:pt>
                <c:pt idx="5">
                  <c:v>7.3170731707317069E-2</c:v>
                </c:pt>
                <c:pt idx="6">
                  <c:v>6.097560975609756E-2</c:v>
                </c:pt>
                <c:pt idx="7">
                  <c:v>4.878048780487805E-2</c:v>
                </c:pt>
                <c:pt idx="8">
                  <c:v>4.878048780487805E-2</c:v>
                </c:pt>
                <c:pt idx="9">
                  <c:v>4.878048780487805E-2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44984B90-C410-44C6-BF05-206BDD1CE42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4377FC47-1947-4F52-AC81-20D619E3CC3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7BFB7784-37A6-4EB6-9411-69F45506D91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8A37CDD8-FFDA-4B12-94BA-E12FB62E3DA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0BE60050-4127-4CDE-AF2C-7C6A0EDD022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95E4180C-A3CA-47E4-87AC-EF6792242C7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5B6B9E31-DC4C-48BE-A7C5-2FB41693E33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8B426673-322C-474F-9E4B-C5E211353DF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8036055A-F268-4CF6-95F0-481729F75AB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D1F2BB69-35AC-436F-9FBD-4A84A376B05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"Being an exotic product, to try"</c:v>
                </c:pt>
                <c:pt idx="1">
                  <c:v>"Offered a different product with packaging that really catches the attention of customers"</c:v>
                </c:pt>
                <c:pt idx="2">
                  <c:v>"Offered a different product with packaging that really catches the attention of customers"</c:v>
                </c:pt>
                <c:pt idx="3">
                  <c:v>"This would have profits"</c:v>
                </c:pt>
                <c:pt idx="4">
                  <c:v>"The interesting flavor"</c:v>
                </c:pt>
                <c:pt idx="5">
                  <c:v>"Nothing to say"</c:v>
                </c:pt>
                <c:pt idx="6">
                  <c:v>"The packaging"</c:v>
                </c:pt>
                <c:pt idx="7">
                  <c:v>"Anyone who really likes spicy products.."</c:v>
                </c:pt>
                <c:pt idx="8">
                  <c:v>"the colours of the packaging"</c:v>
                </c:pt>
                <c:pt idx="9">
                  <c:v>"The blue color gives the appearance of excess dye."</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12%</c:v>
                  </c:pt>
                  <c:pt idx="1">
                    <c:v>12%</c:v>
                  </c:pt>
                  <c:pt idx="2">
                    <c:v>11%</c:v>
                  </c:pt>
                  <c:pt idx="3">
                    <c:v>9%</c:v>
                  </c:pt>
                  <c:pt idx="4">
                    <c:v>9%</c:v>
                  </c:pt>
                  <c:pt idx="5">
                    <c:v>7%</c:v>
                  </c:pt>
                  <c:pt idx="6">
                    <c:v>7%</c:v>
                  </c:pt>
                  <c:pt idx="7">
                    <c:v>7%</c:v>
                  </c:pt>
                  <c:pt idx="8">
                    <c:v>6%</c:v>
                  </c:pt>
                  <c:pt idx="9">
                    <c:v>6%</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"Being an exotic product, to try"</c:v>
                </c:pt>
                <c:pt idx="1">
                  <c:v>"Offered a different product with packaging that really catches the attention of customers"</c:v>
                </c:pt>
                <c:pt idx="2">
                  <c:v>"Offered a different product with packaging that really catches the attention of customers"</c:v>
                </c:pt>
                <c:pt idx="3">
                  <c:v>"This would have profits"</c:v>
                </c:pt>
                <c:pt idx="4">
                  <c:v>"The interesting flavor"</c:v>
                </c:pt>
                <c:pt idx="5">
                  <c:v>"Nothing to say"</c:v>
                </c:pt>
                <c:pt idx="6">
                  <c:v>"The packaging"</c:v>
                </c:pt>
                <c:pt idx="7">
                  <c:v>"Anyone who really likes spicy products.."</c:v>
                </c:pt>
                <c:pt idx="8">
                  <c:v>"the colours of the packaging"</c:v>
                </c:pt>
                <c:pt idx="9">
                  <c:v>"The blue color gives the appearance of excess dye."</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"Being an exotic product, to try"</c:v>
                </c:pt>
                <c:pt idx="1">
                  <c:v>"Offered a different product with packaging that really catches the attention of customers"</c:v>
                </c:pt>
                <c:pt idx="2">
                  <c:v>"Offered a different product with packaging that really catches the attention of customers"</c:v>
                </c:pt>
                <c:pt idx="3">
                  <c:v>"This would have profits"</c:v>
                </c:pt>
                <c:pt idx="4">
                  <c:v>"The interesting flavor"</c:v>
                </c:pt>
                <c:pt idx="5">
                  <c:v>"Nothing to say"</c:v>
                </c:pt>
                <c:pt idx="6">
                  <c:v>"The packaging"</c:v>
                </c:pt>
                <c:pt idx="7">
                  <c:v>"Anyone who really likes spicy products.."</c:v>
                </c:pt>
                <c:pt idx="8">
                  <c:v>"the colours of the packaging"</c:v>
                </c:pt>
                <c:pt idx="9">
                  <c:v>"The blue color gives the appearance of excess dye."</c:v>
                </c:pt>
              </c:strCache>
            </c:strRef>
          </c:cat>
          <c:val>
            <c:numRef>
              <c:f>Sheet1!$C$2:$C$11</c:f>
              <c:numCache>
                <c:formatCode>0%</c:formatCode>
                <c:ptCount val="10"/>
                <c:pt idx="0">
                  <c:v>0.12195121951219512</c:v>
                </c:pt>
                <c:pt idx="1">
                  <c:v>0.12195121951219512</c:v>
                </c:pt>
                <c:pt idx="2">
                  <c:v>0.10975609756097562</c:v>
                </c:pt>
                <c:pt idx="3">
                  <c:v>8.5365853658536592E-2</c:v>
                </c:pt>
                <c:pt idx="4">
                  <c:v>8.5365853658536592E-2</c:v>
                </c:pt>
                <c:pt idx="5">
                  <c:v>7.3170731707317069E-2</c:v>
                </c:pt>
                <c:pt idx="6">
                  <c:v>7.3170731707317069E-2</c:v>
                </c:pt>
                <c:pt idx="7">
                  <c:v>7.3170731707317069E-2</c:v>
                </c:pt>
                <c:pt idx="8">
                  <c:v>6.097560975609756E-2</c:v>
                </c:pt>
                <c:pt idx="9">
                  <c:v>6.097560975609756E-2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Takis Blue Heat</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0.82666666666666666</c:v>
                </c:pt>
                <c:pt idx="2">
                  <c:v>0.84</c:v>
                </c:pt>
                <c:pt idx="3">
                  <c:v>0.81333333333333324</c:v>
                </c:pt>
                <c:pt idx="4">
                  <c:v>0.8666666666666667</c:v>
                </c:pt>
                <c:pt idx="5">
                  <c:v>0.73333333333333328</c:v>
                </c:pt>
                <c:pt idx="6">
                  <c:v>0.75324675324675328</c:v>
                </c:pt>
                <c:pt idx="7">
                  <c:v>0.66666666666666652</c:v>
                </c:pt>
                <c:pt idx="8">
                  <c:v>0.69736842105263153</c:v>
                </c:pt>
                <c:pt idx="9">
                  <c:v>0.71052631578947367</c:v>
                </c:pt>
                <c:pt idx="10">
                  <c:v>0.78947368421052633</c:v>
                </c:pt>
                <c:pt idx="11">
                  <c:v>0.64788732394366211</c:v>
                </c:pt>
                <c:pt idx="12">
                  <c:v>0.55696202531645567</c:v>
                </c:pt>
                <c:pt idx="13">
                  <c:v>0.61842105263157898</c:v>
                </c:pt>
                <c:pt idx="14">
                  <c:v>0.55696202531645567</c:v>
                </c:pt>
                <c:pt idx="15">
                  <c:v>0.5</c:v>
                </c:pt>
                <c:pt idx="16">
                  <c:v>0.50684931506849318</c:v>
                </c:pt>
                <c:pt idx="17">
                  <c:v>0.5641025641025641</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36509418-DF4D-4FC2-8957-DF5623C8B5B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9DEAF5C6-C199-473B-BB59-4DF70024BE0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BA8C826D-BC08-4B49-8E97-D0C960F2103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15%</c:v>
                  </c:pt>
                  <c:pt idx="1">
                    <c:v>10%</c:v>
                  </c:pt>
                  <c:pt idx="2">
                    <c:v>2%</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25C5E7B5-9836-4443-9162-5641C81172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D9267A73-1B55-40CF-B71A-89484F22186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1A2DBFED-CCB6-4638-A55A-434B493671F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Takis Blue Heat</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0.14634146341463417</c:v>
                </c:pt>
                <c:pt idx="1">
                  <c:v>9.7560975609756101E-2</c:v>
                </c:pt>
                <c:pt idx="2">
                  <c:v>2.4390243902439025E-2</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5D78B8F6-74C5-4F57-AE6D-F77051FBA36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E0ADDC7B-6F6C-4AB0-A8EF-2DADE7C0E5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B235F14A-9E5D-4301-B926-065B8AC834C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A6129114-E897-494E-8E0B-68E5A8B70F7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C8558D24-7D14-4408-9B56-194BE31977F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1B56EE32-1791-4E44-AAE0-AF5B1001759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5283B4BC-1F3E-4D3B-B4FC-58E0B8898F7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F38A6574-52B0-4501-BD2E-09FC34CFC9D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6A57F01D-B425-4912-9B78-C8FA89BE17E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632D1BA0-8066-420D-ACCA-DFB05D158D9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45F716CE-97F9-49B6-B5FD-1DF37C4936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35B9CEF6-C9CC-461D-A0A5-E36BEC7EE6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E9B538A7-4795-4BC2-9353-62F7B91DA64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37%</c:v>
                  </c:pt>
                  <c:pt idx="1">
                    <c:v>32%</c:v>
                  </c:pt>
                  <c:pt idx="2">
                    <c:v>44%</c:v>
                  </c:pt>
                  <c:pt idx="3">
                    <c:v>27%</c:v>
                  </c:pt>
                  <c:pt idx="4">
                    <c:v>35%</c:v>
                  </c:pt>
                  <c:pt idx="5">
                    <c:v>59%</c:v>
                  </c:pt>
                  <c:pt idx="6">
                    <c:v>15%</c:v>
                  </c:pt>
                  <c:pt idx="7">
                    <c:v>17%</c:v>
                  </c:pt>
                  <c:pt idx="8">
                    <c:v>41%</c:v>
                  </c:pt>
                  <c:pt idx="9">
                    <c:v>41%</c:v>
                  </c:pt>
                  <c:pt idx="10">
                    <c:v>35%</c:v>
                  </c:pt>
                  <c:pt idx="11">
                    <c:v>27%</c:v>
                  </c:pt>
                  <c:pt idx="12">
                    <c:v>17%</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9A603320-5604-4801-B545-89B0860C9A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DAF167E1-6E37-459E-B645-1A70FC236A1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5BA62FDD-8C54-4974-B70F-1528C255ED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AF8197AF-2916-48FE-A895-7B8D294CCE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4A87C8A0-B4DE-4B8E-BEAB-37D9F78690B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9E42FD80-768B-4815-94B0-21E954CCE35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1E91875F-1AA6-4C98-98F9-F5AD2EB5F4A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915B9203-8ED6-48B0-A410-8CF6BB9850E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0387FB76-0C57-45AC-9574-4F135289C2E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94AF01D8-F42F-4C5D-9C45-4B8769499C9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09ED65A2-9E35-4CD1-AFA1-C1B051CD5AE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8EFA041E-D90D-47B6-8146-F22C0A6679A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13C72CA7-CFDC-4C67-98DF-3C604878A84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Takis Blue Heat         </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0.36585365853658536</c:v>
                </c:pt>
                <c:pt idx="1">
                  <c:v>0.31707317073170732</c:v>
                </c:pt>
                <c:pt idx="2">
                  <c:v>0.4390243902439025</c:v>
                </c:pt>
                <c:pt idx="3">
                  <c:v>0.26829268292682928</c:v>
                </c:pt>
                <c:pt idx="4">
                  <c:v>0.35365853658536589</c:v>
                </c:pt>
                <c:pt idx="5">
                  <c:v>0.58536585365853666</c:v>
                </c:pt>
                <c:pt idx="6">
                  <c:v>0.14634146341463417</c:v>
                </c:pt>
                <c:pt idx="7">
                  <c:v>0.17073170731707318</c:v>
                </c:pt>
                <c:pt idx="8">
                  <c:v>0.41463414634146339</c:v>
                </c:pt>
                <c:pt idx="9">
                  <c:v>0.41463414634146339</c:v>
                </c:pt>
                <c:pt idx="10">
                  <c:v>0.35365853658536589</c:v>
                </c:pt>
                <c:pt idx="11">
                  <c:v>0.26829268292682928</c:v>
                </c:pt>
                <c:pt idx="12">
                  <c:v>0.17073170731707318</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5A676C7C-573B-46CD-815C-D3AABA38AC38}"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1.63</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26</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23</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34</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0</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4</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7</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6</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26</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23</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34</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0</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4</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7</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6</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1.63</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F505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20E1D30D-A70F-486C-9956-A0B68917304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Duke's Smoked Sausages</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52%</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F505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Duke's Smoked Sausages</c:v>
                </c:pt>
              </c:strCache>
            </c:strRef>
          </c:cat>
          <c:val>
            <c:numRef>
              <c:f>Sheet1!$D$2</c:f>
              <c:numCache>
                <c:formatCode>0%</c:formatCode>
                <c:ptCount val="1"/>
                <c:pt idx="0">
                  <c:v>0.52</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217160D4-DB9C-43CE-9EA1-71CDE8BC21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Sheet1!$B$10:$C$10</c15:f>
                <c15:dlblRangeCache>
                  <c:ptCount val="2"/>
                  <c:pt idx="1">
                    <c:v>1.63</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Sheet1!$B$2:$C$2</c15:f>
                <c15:dlblRangeCache>
                  <c:ptCount val="2"/>
                  <c:pt idx="0">
                    <c:v>25</c:v>
                  </c:pt>
                  <c:pt idx="1">
                    <c:v>26</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Sheet1!$B$3:$C$3</c15:f>
                <c15:dlblRangeCache>
                  <c:ptCount val="2"/>
                  <c:pt idx="0">
                    <c:v>41</c:v>
                  </c:pt>
                  <c:pt idx="1">
                    <c:v>23</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Sheet1!$B$4:$C$4</c15:f>
                <c15:dlblRangeCache>
                  <c:ptCount val="2"/>
                  <c:pt idx="0">
                    <c:v>18</c:v>
                  </c:pt>
                  <c:pt idx="1">
                    <c:v>34</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Sheet1!$B$5:$C$5</c15:f>
                <c15:dlblRangeCache>
                  <c:ptCount val="2"/>
                  <c:pt idx="0">
                    <c:v>1</c:v>
                  </c:pt>
                  <c:pt idx="1">
                    <c:v>0</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Sheet1!$B$6:$C$6</c15:f>
                <c15:dlblRangeCache>
                  <c:ptCount val="2"/>
                  <c:pt idx="0">
                    <c:v>2</c:v>
                  </c:pt>
                  <c:pt idx="1">
                    <c:v>4</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Sheet1!$B$8:$C$8</c15:f>
                <c15:dlblRangeCache>
                  <c:ptCount val="2"/>
                  <c:pt idx="0">
                    <c:v>3</c:v>
                  </c:pt>
                  <c:pt idx="1">
                    <c:v>7</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Sheet1!$B$9:$C$9</c15:f>
                <c15:dlblRangeCache>
                  <c:ptCount val="2"/>
                  <c:pt idx="0">
                    <c:v>9</c:v>
                  </c:pt>
                  <c:pt idx="1">
                    <c:v>6</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D3AC9EA2-697A-421C-8016-06F95B9C12D5}"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2.42</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30</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57</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11</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1</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1</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1</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0</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BarSeries>
              <c15:ser>
                <c:idx val="7"/>
                <c:order val="8"/>
                <c:tx>
                  <c:strRef>
                    <c:extLst xmlns:mc="http://schemas.openxmlformats.org/markup-compatibility/2006" xmlns:c14="http://schemas.microsoft.com/office/drawing/2007/8/2/chart" xmlns:c16="http://schemas.microsoft.com/office/drawing/2014/chart">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mc="http://schemas.openxmlformats.org/markup-compatibility/2006" xmlns:c14="http://schemas.microsoft.com/office/drawing/2007/8/2/chart" xmlns:c16="http://schemas.microsoft.com/office/drawing/2014/chart">
                      <c:ext uri="{02D57815-91ED-43cb-92C2-25804820EDAC}">
                        <c15:formulaRef>
                          <c15:sqref>Sheet1!$B$1:$C$1</c15:sqref>
                        </c15:formulaRef>
                      </c:ext>
                    </c:extLst>
                    <c:strCache>
                      <c:ptCount val="2"/>
                      <c:pt idx="0">
                        <c:v>COUNTRY AVERAGE</c:v>
                      </c:pt>
                      <c:pt idx="1">
                        <c:v>YOUR AD</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Sheet1!$B$10:$C$10</c15:sqref>
                        </c15:formulaRef>
                      </c:ext>
                    </c:extLst>
                    <c:numCache>
                      <c:formatCode>General</c:formatCode>
                      <c:ptCount val="2"/>
                      <c:pt idx="0">
                        <c:v>2.11</c:v>
                      </c:pt>
                      <c:pt idx="1">
                        <c:v>1.63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399D0989-2E05-46E2-A492-DD5D3A77197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3B892E8F-3B3C-449B-91E0-522EB03A0CA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4D5E8191-FBDC-4BD2-A296-5C3D7348DB3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592878D4-1F13-4059-A031-200F97F0C66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BFADF30D-BF24-47CD-BD06-294541D877E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274FF180-AA21-4AD0-82FA-CBFAA41C8B7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7D42775D-673A-4A82-8A57-68862282667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5B40F9A9-AF3C-4B19-B60D-DD60E31EBD7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165DB493-AFF4-45F0-AF4B-3654C1AA7BA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48A94FB3-8ABE-4E33-BB7E-BC6C59107D7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"Doing tasting and advertising"</c:v>
                </c:pt>
                <c:pt idx="1">
                  <c:v>"Would do without pepper"</c:v>
                </c:pt>
                <c:pt idx="2">
                  <c:v>"I would definitely make sausage in tomato sauce, it would sell a lot."</c:v>
                </c:pt>
                <c:pt idx="3">
                  <c:v>"I don’t know"</c:v>
                </c:pt>
                <c:pt idx="4">
                  <c:v>"Something much more creative"</c:v>
                </c:pt>
                <c:pt idx="5">
                  <c:v>"would do something healthier"</c:v>
                </c:pt>
                <c:pt idx="6">
                  <c:v>"Offer more seasoning options"</c:v>
                </c:pt>
                <c:pt idx="7">
                  <c:v>"would offer other flavors, with less pepper or even with pepper"</c:v>
                </c:pt>
                <c:pt idx="8">
                  <c:v>"Maybe with more eye-catching packaging and a different name."</c:v>
                </c:pt>
                <c:pt idx="9">
                  <c:v>"I WOULD TRY TO ADD MORE FLAVOR"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34%</c:v>
                  </c:pt>
                  <c:pt idx="1">
                    <c:v>16%</c:v>
                  </c:pt>
                  <c:pt idx="2">
                    <c:v>11%</c:v>
                  </c:pt>
                  <c:pt idx="3">
                    <c:v>9%</c:v>
                  </c:pt>
                  <c:pt idx="4">
                    <c:v>7%</c:v>
                  </c:pt>
                  <c:pt idx="5">
                    <c:v>6%</c:v>
                  </c:pt>
                  <c:pt idx="6">
                    <c:v>5%</c:v>
                  </c:pt>
                  <c:pt idx="7">
                    <c:v>5%</c:v>
                  </c:pt>
                  <c:pt idx="8">
                    <c:v>4%</c:v>
                  </c:pt>
                  <c:pt idx="9">
                    <c:v>1%</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"Doing tasting and advertising"</c:v>
                </c:pt>
                <c:pt idx="1">
                  <c:v>"Would do without pepper"</c:v>
                </c:pt>
                <c:pt idx="2">
                  <c:v>"I would definitely make sausage in tomato sauce, it would sell a lot."</c:v>
                </c:pt>
                <c:pt idx="3">
                  <c:v>"I don’t know"</c:v>
                </c:pt>
                <c:pt idx="4">
                  <c:v>"Something much more creative"</c:v>
                </c:pt>
                <c:pt idx="5">
                  <c:v>"would do something healthier"</c:v>
                </c:pt>
                <c:pt idx="6">
                  <c:v>"Offer more seasoning options"</c:v>
                </c:pt>
                <c:pt idx="7">
                  <c:v>"would offer other flavors, with less pepper or even with pepper"</c:v>
                </c:pt>
                <c:pt idx="8">
                  <c:v>"Maybe with more eye-catching packaging and a different name."</c:v>
                </c:pt>
                <c:pt idx="9">
                  <c:v>"I WOULD TRY TO ADD MORE FLAVOR"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"Doing tasting and advertising"</c:v>
                </c:pt>
                <c:pt idx="1">
                  <c:v>"Would do without pepper"</c:v>
                </c:pt>
                <c:pt idx="2">
                  <c:v>"I would definitely make sausage in tomato sauce, it would sell a lot."</c:v>
                </c:pt>
                <c:pt idx="3">
                  <c:v>"I don’t know"</c:v>
                </c:pt>
                <c:pt idx="4">
                  <c:v>"Something much more creative"</c:v>
                </c:pt>
                <c:pt idx="5">
                  <c:v>"would do something healthier"</c:v>
                </c:pt>
                <c:pt idx="6">
                  <c:v>"Offer more seasoning options"</c:v>
                </c:pt>
                <c:pt idx="7">
                  <c:v>"would offer other flavors, with less pepper or even with pepper"</c:v>
                </c:pt>
                <c:pt idx="8">
                  <c:v>"Maybe with more eye-catching packaging and a different name."</c:v>
                </c:pt>
                <c:pt idx="9">
                  <c:v>"I WOULD TRY TO ADD MORE FLAVOR"</c:v>
                </c:pt>
              </c:strCache>
            </c:strRef>
          </c:cat>
          <c:val>
            <c:numRef>
              <c:f>Sheet1!$C$2:$C$11</c:f>
              <c:numCache>
                <c:formatCode>0%</c:formatCode>
                <c:ptCount val="10"/>
                <c:pt idx="0">
                  <c:v>0.34146341463414637</c:v>
                </c:pt>
                <c:pt idx="1">
                  <c:v>0.15853658536585366</c:v>
                </c:pt>
                <c:pt idx="2">
                  <c:v>0.10975609756097562</c:v>
                </c:pt>
                <c:pt idx="3">
                  <c:v>8.5365853658536592E-2</c:v>
                </c:pt>
                <c:pt idx="4">
                  <c:v>7.3170731707317069E-2</c:v>
                </c:pt>
                <c:pt idx="5">
                  <c:v>6.097560975609756E-2</c:v>
                </c:pt>
                <c:pt idx="6">
                  <c:v>4.878048780487805E-2</c:v>
                </c:pt>
                <c:pt idx="7">
                  <c:v>4.878048780487805E-2</c:v>
                </c:pt>
                <c:pt idx="8">
                  <c:v>3.6585365853658534E-2</c:v>
                </c:pt>
                <c:pt idx="9">
                  <c:v>1.2195121951219513E-2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65F3D677-FFD4-4DF2-AD34-6CC8B8D7FC1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7D957D13-136D-4667-92AF-78EB53164AE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8410F2A9-C073-4149-9182-0D76D55E92B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A483770E-BFE8-428B-8F85-F88BA963EFA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FA1318DF-9DDA-4AFC-AB50-37A82C8D615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FDEE5C87-2B3E-40AD-ABD7-69857C04C8D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744D608B-AF36-4F59-8673-A0C4E4E4B1F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A3957FC7-0D57-4ED9-9467-6309557B310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3B0CAFDA-94EB-4ECB-B3F4-B0AF9EF5256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89E02505-8FEC-4659-A91A-483093A6A1F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"Different in the market"</c:v>
                </c:pt>
                <c:pt idx="1">
                  <c:v>"I believe that if you put any new product on the market up for sale it would sell well."</c:v>
                </c:pt>
                <c:pt idx="2">
                  <c:v>"The fact that it is smoked"</c:v>
                </c:pt>
                <c:pt idx="3">
                  <c:v>"The idea of smoked sausage would be good, if it didn't have pepper."</c:v>
                </c:pt>
                <c:pt idx="4">
                  <c:v>"The difference is the calorie reduction, which helps those on a diet."</c:v>
                </c:pt>
                <c:pt idx="5">
                  <c:v>"I'm not interested"</c:v>
                </c:pt>
                <c:pt idx="6">
                  <c:v>"For those who like something unusual, a different flavor"</c:v>
                </c:pt>
                <c:pt idx="7">
                  <c:v>"Because it is a different product from conventional ones"</c:v>
                </c:pt>
                <c:pt idx="8">
                  <c:v>"I think that here in Brazil, people are looking for healthy products."</c:v>
                </c:pt>
                <c:pt idx="9">
                  <c:v>"MAYBE IT'S THE DURATION OF IT"</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15%</c:v>
                  </c:pt>
                  <c:pt idx="1">
                    <c:v>15%</c:v>
                  </c:pt>
                  <c:pt idx="2">
                    <c:v>13%</c:v>
                  </c:pt>
                  <c:pt idx="3">
                    <c:v>11%</c:v>
                  </c:pt>
                  <c:pt idx="4">
                    <c:v>11%</c:v>
                  </c:pt>
                  <c:pt idx="5">
                    <c:v>7%</c:v>
                  </c:pt>
                  <c:pt idx="6">
                    <c:v>7%</c:v>
                  </c:pt>
                  <c:pt idx="7">
                    <c:v>6%</c:v>
                  </c:pt>
                  <c:pt idx="8">
                    <c:v>5%</c:v>
                  </c:pt>
                  <c:pt idx="9">
                    <c:v>4%</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"Different in the market"</c:v>
                </c:pt>
                <c:pt idx="1">
                  <c:v>"I believe that if you put any new product on the market up for sale it would sell well."</c:v>
                </c:pt>
                <c:pt idx="2">
                  <c:v>"The fact that it is smoked"</c:v>
                </c:pt>
                <c:pt idx="3">
                  <c:v>"The idea of smoked sausage would be good, if it didn't have pepper."</c:v>
                </c:pt>
                <c:pt idx="4">
                  <c:v>"The difference is the calorie reduction, which helps those on a diet."</c:v>
                </c:pt>
                <c:pt idx="5">
                  <c:v>"I'm not interested"</c:v>
                </c:pt>
                <c:pt idx="6">
                  <c:v>"For those who like something unusual, a different flavor"</c:v>
                </c:pt>
                <c:pt idx="7">
                  <c:v>"Because it is a different product from conventional ones"</c:v>
                </c:pt>
                <c:pt idx="8">
                  <c:v>"I think that here in Brazil, people are looking for healthy products."</c:v>
                </c:pt>
                <c:pt idx="9">
                  <c:v>"MAYBE IT'S THE DURATION OF IT"</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"Different in the market"</c:v>
                </c:pt>
                <c:pt idx="1">
                  <c:v>"I believe that if you put any new product on the market up for sale it would sell well."</c:v>
                </c:pt>
                <c:pt idx="2">
                  <c:v>"The fact that it is smoked"</c:v>
                </c:pt>
                <c:pt idx="3">
                  <c:v>"The idea of smoked sausage would be good, if it didn't have pepper."</c:v>
                </c:pt>
                <c:pt idx="4">
                  <c:v>"The difference is the calorie reduction, which helps those on a diet."</c:v>
                </c:pt>
                <c:pt idx="5">
                  <c:v>"I'm not interested"</c:v>
                </c:pt>
                <c:pt idx="6">
                  <c:v>"For those who like something unusual, a different flavor"</c:v>
                </c:pt>
                <c:pt idx="7">
                  <c:v>"Because it is a different product from conventional ones"</c:v>
                </c:pt>
                <c:pt idx="8">
                  <c:v>"I think that here in Brazil, people are looking for healthy products."</c:v>
                </c:pt>
                <c:pt idx="9">
                  <c:v>"MAYBE IT'S THE DURATION OF IT"</c:v>
                </c:pt>
              </c:strCache>
            </c:strRef>
          </c:cat>
          <c:val>
            <c:numRef>
              <c:f>Sheet1!$C$2:$C$11</c:f>
              <c:numCache>
                <c:formatCode>0%</c:formatCode>
                <c:ptCount val="10"/>
                <c:pt idx="0">
                  <c:v>0.14634146341463414</c:v>
                </c:pt>
                <c:pt idx="1">
                  <c:v>0.14634146341463414</c:v>
                </c:pt>
                <c:pt idx="2">
                  <c:v>0.13414634146341464</c:v>
                </c:pt>
                <c:pt idx="3">
                  <c:v>0.10975609756097562</c:v>
                </c:pt>
                <c:pt idx="4">
                  <c:v>0.10975609756097562</c:v>
                </c:pt>
                <c:pt idx="5">
                  <c:v>7.3170731707317069E-2</c:v>
                </c:pt>
                <c:pt idx="6">
                  <c:v>7.3170731707317069E-2</c:v>
                </c:pt>
                <c:pt idx="7">
                  <c:v>6.097560975609756E-2</c:v>
                </c:pt>
                <c:pt idx="8">
                  <c:v>4.878048780487805E-2</c:v>
                </c:pt>
                <c:pt idx="9">
                  <c:v>3.6585365853658534E-2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Duke's Smoked Sausages</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0.88</c:v>
                </c:pt>
                <c:pt idx="2">
                  <c:v>0.82894736842105265</c:v>
                </c:pt>
                <c:pt idx="3">
                  <c:v>0.8441558441558441</c:v>
                </c:pt>
                <c:pt idx="4">
                  <c:v>0.78205128205128205</c:v>
                </c:pt>
                <c:pt idx="5">
                  <c:v>0.78481012658227844</c:v>
                </c:pt>
                <c:pt idx="6">
                  <c:v>0.77027027027027029</c:v>
                </c:pt>
                <c:pt idx="7">
                  <c:v>0.72151898734177211</c:v>
                </c:pt>
                <c:pt idx="8">
                  <c:v>0.71621621621621623</c:v>
                </c:pt>
                <c:pt idx="9">
                  <c:v>0.73076923076923062</c:v>
                </c:pt>
                <c:pt idx="10">
                  <c:v>0.69620253164556967</c:v>
                </c:pt>
                <c:pt idx="11">
                  <c:v>0.71052631578947367</c:v>
                </c:pt>
                <c:pt idx="12">
                  <c:v>0.5625</c:v>
                </c:pt>
                <c:pt idx="13">
                  <c:v>0.4935064935064935</c:v>
                </c:pt>
                <c:pt idx="14">
                  <c:v>0.67567567567567566</c:v>
                </c:pt>
                <c:pt idx="15">
                  <c:v>0.52631578947368418</c:v>
                </c:pt>
                <c:pt idx="16">
                  <c:v>0.60810810810810811</c:v>
                </c:pt>
                <c:pt idx="17">
                  <c:v>0.54054054054054057</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0E692495-CD6D-4487-8638-0007A558C6D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4552F25E-883A-4EA8-9D52-FC027E57E86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14785C54-B54A-40F3-A861-A60FE8E4FEE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16%</c:v>
                  </c:pt>
                  <c:pt idx="1">
                    <c:v>11%</c:v>
                  </c:pt>
                  <c:pt idx="2">
                    <c:v>1%</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E8442ECC-982F-49B6-B4CF-743FC0C3FD4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881FEBAD-75CB-4FC7-A28A-536DD6D0142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97668704-435D-47AB-A371-7719AD4674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Duke's Smoked Sausages</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0.15853658536585366</c:v>
                </c:pt>
                <c:pt idx="1">
                  <c:v>0.10975609756097562</c:v>
                </c:pt>
                <c:pt idx="2">
                  <c:v>1.2195121951219513E-2</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C7C7E09A-8A19-46EE-9784-76101B6E7F1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F6DB90E0-B089-4C49-9F41-9B4169A2337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88922137-9F81-45EA-9D50-222A967D9F2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9A06B1E2-3A57-41A6-8F80-CE9C414A45E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0104F244-94B5-45A3-BE54-F80EEB83C9F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45F66CE0-E6A2-4B42-A113-D1EE39B2F0D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49326C3A-F0FF-4909-A54B-C76BCC911E6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361C4150-A30B-43AC-B6BA-AC4C0EA2815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4E986E66-A5D4-42C0-9841-44FC70CA3EF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201E7EB1-2039-4D7D-BEB2-24C4D37281E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0EFDE149-2F2C-4CB6-9C67-5C2ED88850B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5A468E4A-961A-4A0F-81AC-DF52EE77598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98668A6A-A3EA-4526-A781-F1FCE2CC6D8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63%</c:v>
                  </c:pt>
                  <c:pt idx="1">
                    <c:v>50%</c:v>
                  </c:pt>
                  <c:pt idx="2">
                    <c:v>61%</c:v>
                  </c:pt>
                  <c:pt idx="3">
                    <c:v>37%</c:v>
                  </c:pt>
                  <c:pt idx="4">
                    <c:v>37%</c:v>
                  </c:pt>
                  <c:pt idx="5">
                    <c:v>37%</c:v>
                  </c:pt>
                  <c:pt idx="6">
                    <c:v>21%</c:v>
                  </c:pt>
                  <c:pt idx="7">
                    <c:v>2%</c:v>
                  </c:pt>
                  <c:pt idx="8">
                    <c:v>9%</c:v>
                  </c:pt>
                  <c:pt idx="9">
                    <c:v>23%</c:v>
                  </c:pt>
                  <c:pt idx="10">
                    <c:v>30%</c:v>
                  </c:pt>
                  <c:pt idx="11">
                    <c:v>28%</c:v>
                  </c:pt>
                  <c:pt idx="12">
                    <c:v>27%</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745D49E1-1D84-486B-9B7D-CCD652FE2CA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39287B05-17EF-44B5-AF99-C49EC26A2B0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697DED27-E634-40CC-B6B7-822C1E8A5E6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5398233A-D68E-40F1-BC41-2A78B8643AB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5349FEA1-1E4B-40E8-8D0E-45151D1788E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C85B3149-071E-435B-A2E7-CCF943DD764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0755C5FB-8A1A-438D-A23C-2D98DEE5847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F4026D18-B1FF-4A51-8E4F-1C4C047A2A8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2FEEE63B-E766-409A-9DF9-758011F736B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73C38019-ADC1-4902-B095-2113B9B832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714FF859-334E-47A5-9DFA-27F1C3E491A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682B2C1E-9406-4110-8475-E3C64A802AF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7466359A-ABA2-411A-AC7C-977D6703E8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Duke's Smoked Sausages  </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0.63414634146341464</c:v>
                </c:pt>
                <c:pt idx="1">
                  <c:v>0.5</c:v>
                </c:pt>
                <c:pt idx="2">
                  <c:v>0.6097560975609756</c:v>
                </c:pt>
                <c:pt idx="3">
                  <c:v>0.36585365853658536</c:v>
                </c:pt>
                <c:pt idx="4">
                  <c:v>0.36585365853658536</c:v>
                </c:pt>
                <c:pt idx="5">
                  <c:v>0.36585365853658536</c:v>
                </c:pt>
                <c:pt idx="6">
                  <c:v>0.2073170731707317</c:v>
                </c:pt>
                <c:pt idx="7">
                  <c:v>2.4390243902439025E-2</c:v>
                </c:pt>
                <c:pt idx="8">
                  <c:v>8.5365853658536592E-2</c:v>
                </c:pt>
                <c:pt idx="9">
                  <c:v>0.23170731707317074</c:v>
                </c:pt>
                <c:pt idx="10">
                  <c:v>0.3048780487804878</c:v>
                </c:pt>
                <c:pt idx="11">
                  <c:v>0.28048780487804875</c:v>
                </c:pt>
                <c:pt idx="12">
                  <c:v>0.26829268292682928</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4342EC1F-D959-4F5F-888B-67663F78A243}"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1.59</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14</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14</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29</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4</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2</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21</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16</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14</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14</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29</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4</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2</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21</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16</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1.59</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F505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32B5EAFB-DDE3-433C-A368-59EE502B9BE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Fritz Salsa Sabor a Maiz</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45%</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F505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Fritz Salsa Sabor a Maiz</c:v>
                </c:pt>
              </c:strCache>
            </c:strRef>
          </c:cat>
          <c:val>
            <c:numRef>
              <c:f>Sheet1!$D$2</c:f>
              <c:numCache>
                <c:formatCode>0%</c:formatCode>
                <c:ptCount val="1"/>
                <c:pt idx="0">
                  <c:v>0.45</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2E5CE36D-1E50-44E8-9EA9-3078772278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Sheet1!$B$10:$C$10</c15:f>
                <c15:dlblRangeCache>
                  <c:ptCount val="2"/>
                  <c:pt idx="1">
                    <c:v>1.59</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Sheet1!$B$2:$C$2</c15:f>
                <c15:dlblRangeCache>
                  <c:ptCount val="2"/>
                  <c:pt idx="0">
                    <c:v>25</c:v>
                  </c:pt>
                  <c:pt idx="1">
                    <c:v>14</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Sheet1!$B$3:$C$3</c15:f>
                <c15:dlblRangeCache>
                  <c:ptCount val="2"/>
                  <c:pt idx="0">
                    <c:v>41</c:v>
                  </c:pt>
                  <c:pt idx="1">
                    <c:v>14</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Sheet1!$B$4:$C$4</c15:f>
                <c15:dlblRangeCache>
                  <c:ptCount val="2"/>
                  <c:pt idx="0">
                    <c:v>18</c:v>
                  </c:pt>
                  <c:pt idx="1">
                    <c:v>29</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Sheet1!$B$5:$C$5</c15:f>
                <c15:dlblRangeCache>
                  <c:ptCount val="2"/>
                  <c:pt idx="0">
                    <c:v>1</c:v>
                  </c:pt>
                  <c:pt idx="1">
                    <c:v>4</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Sheet1!$B$6:$C$6</c15:f>
                <c15:dlblRangeCache>
                  <c:ptCount val="2"/>
                  <c:pt idx="0">
                    <c:v>2</c:v>
                  </c:pt>
                  <c:pt idx="1">
                    <c:v>2</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Sheet1!$B$8:$C$8</c15:f>
                <c15:dlblRangeCache>
                  <c:ptCount val="2"/>
                  <c:pt idx="0">
                    <c:v>3</c:v>
                  </c:pt>
                  <c:pt idx="1">
                    <c:v>21</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Sheet1!$B$9:$C$9</c15:f>
                <c15:dlblRangeCache>
                  <c:ptCount val="2"/>
                  <c:pt idx="0">
                    <c:v>9</c:v>
                  </c:pt>
                  <c:pt idx="1">
                    <c:v>16</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30</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57</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11</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1</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1</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1</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0</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2.42</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BarSeries>
              <c15:ser>
                <c:idx val="7"/>
                <c:order val="8"/>
                <c:tx>
                  <c:strRef>
                    <c:extLst xmlns:mc="http://schemas.openxmlformats.org/markup-compatibility/2006" xmlns:c14="http://schemas.microsoft.com/office/drawing/2007/8/2/chart" xmlns:c16="http://schemas.microsoft.com/office/drawing/2014/chart">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mc="http://schemas.openxmlformats.org/markup-compatibility/2006" xmlns:c14="http://schemas.microsoft.com/office/drawing/2007/8/2/chart" xmlns:c16="http://schemas.microsoft.com/office/drawing/2014/chart">
                      <c:ext uri="{02D57815-91ED-43cb-92C2-25804820EDAC}">
                        <c15:formulaRef>
                          <c15:sqref>Sheet1!$B$1:$C$1</c15:sqref>
                        </c15:formulaRef>
                      </c:ext>
                    </c:extLst>
                    <c:strCache>
                      <c:ptCount val="2"/>
                      <c:pt idx="0">
                        <c:v>COUNTRY AVERAGE</c:v>
                      </c:pt>
                      <c:pt idx="1">
                        <c:v>YOUR AD</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Sheet1!$B$10:$C$10</c15:sqref>
                        </c15:formulaRef>
                      </c:ext>
                    </c:extLst>
                    <c:numCache>
                      <c:formatCode>General</c:formatCode>
                      <c:ptCount val="2"/>
                      <c:pt idx="0">
                        <c:v>2.11</c:v>
                      </c:pt>
                      <c:pt idx="1">
                        <c:v>1.59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B2BF7E8E-EB4A-44AC-8641-3D4ED9525A3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D24795E8-DF19-4A61-9BEE-5D56A21329F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FCEBC11E-C013-44DC-A5CD-12F09370CC3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C14DF8FC-006A-4155-A57C-69298A2F3F2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71D38029-4720-428F-8774-1508F32AED9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90A34647-B1B9-4432-A00F-1155B0999BE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0C125282-AA1D-4E5B-AE94-C9FE3520169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2CE2267F-8D1E-445E-AC83-3A1DE635F0F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0670CF4F-27FC-4A63-A0FB-55DBEA26895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CA33D5FC-E1C8-4403-BA97-543763559F4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"Just changing the flavor"</c:v>
                </c:pt>
                <c:pt idx="1">
                  <c:v>"I would take the corn out"</c:v>
                </c:pt>
                <c:pt idx="2">
                  <c:v>"I would publicize it more and put it as a tasting"</c:v>
                </c:pt>
                <c:pt idx="3">
                  <c:v>"Nothing"</c:v>
                </c:pt>
                <c:pt idx="4">
                  <c:v>"I would have to make dishes to eat with this new mayonnaise"</c:v>
                </c:pt>
                <c:pt idx="5">
                  <c:v>"I would improve the packaging to make it more attractive and have a degustation option."</c:v>
                </c:pt>
                <c:pt idx="6">
                  <c:v>"Packaging is not at all pleasing"</c:v>
                </c:pt>
                <c:pt idx="7">
                  <c:v>"I don't know if the flavor would be to everyone's liking."</c:v>
                </c:pt>
                <c:pt idx="8">
                  <c:v>"I haven't tried this mayonnaise yet"</c:v>
                </c:pt>
                <c:pt idx="9">
                  <c:v>"A cream of green corn, with a touch of cheese"</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13%</c:v>
                  </c:pt>
                  <c:pt idx="1">
                    <c:v>10%</c:v>
                  </c:pt>
                  <c:pt idx="2">
                    <c:v>10%</c:v>
                  </c:pt>
                  <c:pt idx="3">
                    <c:v>9%</c:v>
                  </c:pt>
                  <c:pt idx="4">
                    <c:v>9%</c:v>
                  </c:pt>
                  <c:pt idx="5">
                    <c:v>9%</c:v>
                  </c:pt>
                  <c:pt idx="6">
                    <c:v>8%</c:v>
                  </c:pt>
                  <c:pt idx="7">
                    <c:v>7%</c:v>
                  </c:pt>
                  <c:pt idx="8">
                    <c:v>6%</c:v>
                  </c:pt>
                  <c:pt idx="9">
                    <c:v>4%</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"Just changing the flavor"</c:v>
                </c:pt>
                <c:pt idx="1">
                  <c:v>"I would take the corn out"</c:v>
                </c:pt>
                <c:pt idx="2">
                  <c:v>"I would publicize it more and put it as a tasting"</c:v>
                </c:pt>
                <c:pt idx="3">
                  <c:v>"Nothing"</c:v>
                </c:pt>
                <c:pt idx="4">
                  <c:v>"I would have to make dishes to eat with this new mayonnaise"</c:v>
                </c:pt>
                <c:pt idx="5">
                  <c:v>"I would improve the packaging to make it more attractive and have a degustation option."</c:v>
                </c:pt>
                <c:pt idx="6">
                  <c:v>"Packaging is not at all pleasing"</c:v>
                </c:pt>
                <c:pt idx="7">
                  <c:v>"I don't know if the flavor would be to everyone's liking."</c:v>
                </c:pt>
                <c:pt idx="8">
                  <c:v>"I haven't tried this mayonnaise yet"</c:v>
                </c:pt>
                <c:pt idx="9">
                  <c:v>"A cream of green corn, with a touch of cheese"</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"Just changing the flavor"</c:v>
                </c:pt>
                <c:pt idx="1">
                  <c:v>"I would take the corn out"</c:v>
                </c:pt>
                <c:pt idx="2">
                  <c:v>"I would publicize it more and put it as a tasting"</c:v>
                </c:pt>
                <c:pt idx="3">
                  <c:v>"Nothing"</c:v>
                </c:pt>
                <c:pt idx="4">
                  <c:v>"I would have to make dishes to eat with this new mayonnaise"</c:v>
                </c:pt>
                <c:pt idx="5">
                  <c:v>"I would improve the packaging to make it more attractive and have a degustation option."</c:v>
                </c:pt>
                <c:pt idx="6">
                  <c:v>"Packaging is not at all pleasing"</c:v>
                </c:pt>
                <c:pt idx="7">
                  <c:v>"I don't know if the flavor would be to everyone's liking."</c:v>
                </c:pt>
                <c:pt idx="8">
                  <c:v>"I haven't tried this mayonnaise yet"</c:v>
                </c:pt>
                <c:pt idx="9">
                  <c:v>"A cream of green corn, with a touch of cheese"</c:v>
                </c:pt>
              </c:strCache>
            </c:strRef>
          </c:cat>
          <c:val>
            <c:numRef>
              <c:f>Sheet1!$C$2:$C$11</c:f>
              <c:numCache>
                <c:formatCode>0%</c:formatCode>
                <c:ptCount val="10"/>
                <c:pt idx="0">
                  <c:v>0.13008130081300814</c:v>
                </c:pt>
                <c:pt idx="1">
                  <c:v>9.7560975609756101E-2</c:v>
                </c:pt>
                <c:pt idx="2">
                  <c:v>9.7560975609756101E-2</c:v>
                </c:pt>
                <c:pt idx="3">
                  <c:v>8.943089430894309E-2</c:v>
                </c:pt>
                <c:pt idx="4">
                  <c:v>8.943089430894309E-2</c:v>
                </c:pt>
                <c:pt idx="5">
                  <c:v>8.943089430894309E-2</c:v>
                </c:pt>
                <c:pt idx="6">
                  <c:v>8.1300813008130066E-2</c:v>
                </c:pt>
                <c:pt idx="7">
                  <c:v>6.5040650406504072E-2</c:v>
                </c:pt>
                <c:pt idx="8">
                  <c:v>5.6910569105691054E-2</c:v>
                </c:pt>
                <c:pt idx="9">
                  <c:v>4.0650406504065033E-2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1B4F56E5-7CB2-4776-A119-7495A683B4C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80F5144D-2CAB-420E-AE4C-F28FF5E8008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0B1106E4-AE50-4BA9-A16A-3F01FD47FFC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BAC85733-FBE8-4514-A11F-E1341CD63A7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779E34BF-7FCD-47EA-9EB8-157CDD7822E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DF3AFC43-2155-4B2B-BC96-FBFF1D8F2F9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9C0210A8-EBB9-4115-BC3D-44D83AD0604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ED1CA0F7-4D89-457F-AF7A-FD648C1F51B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8F178505-72DF-459C-A476-59C7DF3AFC5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14C4556C-BE58-43A4-AD4C-942062E103F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"Very different flavor"</c:v>
                </c:pt>
                <c:pt idx="1">
                  <c:v>"It is a product with a unique and different flavor."</c:v>
                </c:pt>
                <c:pt idx="2">
                  <c:v>"I don't think it would be successful"</c:v>
                </c:pt>
                <c:pt idx="3">
                  <c:v>"The corn flavor in a mayonnaise would be innovative, I would really like to try it"</c:v>
                </c:pt>
                <c:pt idx="4">
                  <c:v>"I can't see any advantage"</c:v>
                </c:pt>
                <c:pt idx="5">
                  <c:v>"I don't see any advantage"</c:v>
                </c:pt>
                <c:pt idx="6">
                  <c:v>"For those who like it, when they see it, they buy it"</c:v>
                </c:pt>
                <c:pt idx="7">
                  <c:v>"Very different flavor, maybe some people like it"</c:v>
                </c:pt>
                <c:pt idx="8">
                  <c:v>"The advantage is product innovation, but the idea is a bit uninteresting"</c:v>
                </c:pt>
                <c:pt idx="9">
                  <c:v>"I can't see any advantages"</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24%</c:v>
                  </c:pt>
                  <c:pt idx="1">
                    <c:v>17%</c:v>
                  </c:pt>
                  <c:pt idx="2">
                    <c:v>10%</c:v>
                  </c:pt>
                  <c:pt idx="3">
                    <c:v>8%</c:v>
                  </c:pt>
                  <c:pt idx="4">
                    <c:v>7%</c:v>
                  </c:pt>
                  <c:pt idx="5">
                    <c:v>7%</c:v>
                  </c:pt>
                  <c:pt idx="6">
                    <c:v>7%</c:v>
                  </c:pt>
                  <c:pt idx="7">
                    <c:v>7%</c:v>
                  </c:pt>
                  <c:pt idx="8">
                    <c:v>6%</c:v>
                  </c:pt>
                  <c:pt idx="9">
                    <c:v>2%</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"Very different flavor"</c:v>
                </c:pt>
                <c:pt idx="1">
                  <c:v>"It is a product with a unique and different flavor."</c:v>
                </c:pt>
                <c:pt idx="2">
                  <c:v>"I don't think it would be successful"</c:v>
                </c:pt>
                <c:pt idx="3">
                  <c:v>"The corn flavor in a mayonnaise would be innovative, I would really like to try it"</c:v>
                </c:pt>
                <c:pt idx="4">
                  <c:v>"I can't see any advantage"</c:v>
                </c:pt>
                <c:pt idx="5">
                  <c:v>"I don't see any advantage"</c:v>
                </c:pt>
                <c:pt idx="6">
                  <c:v>"For those who like it, when they see it, they buy it"</c:v>
                </c:pt>
                <c:pt idx="7">
                  <c:v>"Very different flavor, maybe some people like it"</c:v>
                </c:pt>
                <c:pt idx="8">
                  <c:v>"The advantage is product innovation, but the idea is a bit uninteresting"</c:v>
                </c:pt>
                <c:pt idx="9">
                  <c:v>"I can't see any advantages"</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"Very different flavor"</c:v>
                </c:pt>
                <c:pt idx="1">
                  <c:v>"It is a product with a unique and different flavor."</c:v>
                </c:pt>
                <c:pt idx="2">
                  <c:v>"I don't think it would be successful"</c:v>
                </c:pt>
                <c:pt idx="3">
                  <c:v>"The corn flavor in a mayonnaise would be innovative, I would really like to try it"</c:v>
                </c:pt>
                <c:pt idx="4">
                  <c:v>"I can't see any advantage"</c:v>
                </c:pt>
                <c:pt idx="5">
                  <c:v>"I don't see any advantage"</c:v>
                </c:pt>
                <c:pt idx="6">
                  <c:v>"For those who like it, when they see it, they buy it"</c:v>
                </c:pt>
                <c:pt idx="7">
                  <c:v>"Very different flavor, maybe some people like it"</c:v>
                </c:pt>
                <c:pt idx="8">
                  <c:v>"The advantage is product innovation, but the idea is a bit uninteresting"</c:v>
                </c:pt>
                <c:pt idx="9">
                  <c:v>"I can't see any advantages"</c:v>
                </c:pt>
              </c:strCache>
            </c:strRef>
          </c:cat>
          <c:val>
            <c:numRef>
              <c:f>Sheet1!$C$2:$C$11</c:f>
              <c:numCache>
                <c:formatCode>0%</c:formatCode>
                <c:ptCount val="10"/>
                <c:pt idx="0">
                  <c:v>0.24390243902439024</c:v>
                </c:pt>
                <c:pt idx="1">
                  <c:v>0.17073170731707318</c:v>
                </c:pt>
                <c:pt idx="2">
                  <c:v>9.7560975609756101E-2</c:v>
                </c:pt>
                <c:pt idx="3">
                  <c:v>8.1300813008130066E-2</c:v>
                </c:pt>
                <c:pt idx="4">
                  <c:v>7.3170731707317069E-2</c:v>
                </c:pt>
                <c:pt idx="5">
                  <c:v>7.3170731707317069E-2</c:v>
                </c:pt>
                <c:pt idx="6">
                  <c:v>7.3170731707317069E-2</c:v>
                </c:pt>
                <c:pt idx="7">
                  <c:v>6.5040650406504072E-2</c:v>
                </c:pt>
                <c:pt idx="8">
                  <c:v>5.6910569105691054E-2</c:v>
                </c:pt>
                <c:pt idx="9">
                  <c:v>1.6260162601626018E-2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Fritz Salsa Sabor a Maiz</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0.63559322033898302</c:v>
                </c:pt>
                <c:pt idx="2">
                  <c:v>0.72268907563025209</c:v>
                </c:pt>
                <c:pt idx="3">
                  <c:v>0.77586206896551735</c:v>
                </c:pt>
                <c:pt idx="4">
                  <c:v>0.77500000000000002</c:v>
                </c:pt>
                <c:pt idx="5">
                  <c:v>0.59482758620689657</c:v>
                </c:pt>
                <c:pt idx="6">
                  <c:v>0.60909090909090913</c:v>
                </c:pt>
                <c:pt idx="7">
                  <c:v>0.56666666666666665</c:v>
                </c:pt>
                <c:pt idx="8">
                  <c:v>0.5213675213675214</c:v>
                </c:pt>
                <c:pt idx="9">
                  <c:v>0.53097345132743368</c:v>
                </c:pt>
                <c:pt idx="10">
                  <c:v>0.5663716814159292</c:v>
                </c:pt>
                <c:pt idx="11">
                  <c:v>0.45871559633027525</c:v>
                </c:pt>
                <c:pt idx="12">
                  <c:v>0.42241379310344823</c:v>
                </c:pt>
                <c:pt idx="13">
                  <c:v>0.40336134453781514</c:v>
                </c:pt>
                <c:pt idx="14">
                  <c:v>0.43103448275862066</c:v>
                </c:pt>
                <c:pt idx="15">
                  <c:v>0.4</c:v>
                </c:pt>
                <c:pt idx="16">
                  <c:v>0.38983050847457629</c:v>
                </c:pt>
                <c:pt idx="17">
                  <c:v>0.3577981651376147</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78CA16D6-D61F-436E-B61B-4380609E273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E46A71DE-0128-4CEE-A8A0-4969E30F8EF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63C28A85-E236-4F5E-8ECC-0172EC28CA1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22%</c:v>
                  </c:pt>
                  <c:pt idx="1">
                    <c:v>15%</c:v>
                  </c:pt>
                  <c:pt idx="2">
                    <c:v>11%</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FF8F057A-7DC5-43D0-BCCC-1BCF708DAFB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5905C05D-6369-4E12-AFC3-6061708B18C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E5F90BB4-8DEC-48F4-9B8C-CCCDF8C736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Fritz Salsa Sabor a Maiz</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0.21951219512195125</c:v>
                </c:pt>
                <c:pt idx="1">
                  <c:v>0.15447154471544716</c:v>
                </c:pt>
                <c:pt idx="2">
                  <c:v>0.11382113821138212</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AF250420-989E-432A-810A-3E069A26C22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060D56D6-192C-4EE8-8B24-732B0CEF27E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D68A9803-3122-4952-9F3E-CF33D26DCFB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873D316E-B9D8-48FC-B964-AFBEA5098CB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1615DE32-53EB-4C29-9FC1-4F8C24DC555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5E6EA7A7-1BDB-4838-AF1B-2E4B16D9606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1D9EAAE3-F3DC-446B-8972-E83A8A96F5A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D23FCC03-5E40-4717-84DC-EAB72140B36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BEA96160-1616-4973-AE4F-8F61C329FB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D01ACF78-48B7-4F69-8139-18F33FF4414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B5AF4572-2B3B-4BE6-A984-11B436313F2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333449B0-C995-4767-8874-09FC2CC7464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F2B5C773-97CE-4BE0-B020-9A2CE3F25F4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46%</c:v>
                  </c:pt>
                  <c:pt idx="1">
                    <c:v>45%</c:v>
                  </c:pt>
                  <c:pt idx="2">
                    <c:v>37%</c:v>
                  </c:pt>
                  <c:pt idx="3">
                    <c:v>30%</c:v>
                  </c:pt>
                  <c:pt idx="4">
                    <c:v>40%</c:v>
                  </c:pt>
                  <c:pt idx="5">
                    <c:v>28%</c:v>
                  </c:pt>
                  <c:pt idx="6">
                    <c:v>24%</c:v>
                  </c:pt>
                  <c:pt idx="7">
                    <c:v>4%</c:v>
                  </c:pt>
                  <c:pt idx="8">
                    <c:v>17%</c:v>
                  </c:pt>
                  <c:pt idx="9">
                    <c:v>20%</c:v>
                  </c:pt>
                  <c:pt idx="10">
                    <c:v>19%</c:v>
                  </c:pt>
                  <c:pt idx="11">
                    <c:v>24%</c:v>
                  </c:pt>
                  <c:pt idx="12">
                    <c:v>27%</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9BE9E12E-9100-46AA-8ED4-E21E59E9EF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FC47400F-0D76-4939-8354-03B3ADB815B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3C8D8964-FC28-481F-ACDF-D19CA30A5B5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393A5EB7-478C-4EDC-8FC8-73CBF154F75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968A057A-921A-4669-85F8-448CE059CB4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C9197216-20F2-4C6E-827C-01DF7A0725F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76C3A5A5-665C-4532-BCA7-D55BBB55102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273C8F89-5397-492D-8702-5C9C72AF655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862C3DB0-817A-4F65-97EC-62B4F69FFA9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47FAC79A-574C-42D7-9E02-959421A9123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85B172EE-E98E-4D52-9519-858B637911C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CF6004B5-D217-4952-BE71-BBECAC6D15C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F3C68EE7-7B85-4E45-B385-7D3AB08086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Fritz Salsa Sabor a Maiz</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0.45528455284552849</c:v>
                </c:pt>
                <c:pt idx="1">
                  <c:v>0.44715447154471549</c:v>
                </c:pt>
                <c:pt idx="2">
                  <c:v>0.36585365853658536</c:v>
                </c:pt>
                <c:pt idx="3">
                  <c:v>0.30081300813008133</c:v>
                </c:pt>
                <c:pt idx="4">
                  <c:v>0.3983739837398374</c:v>
                </c:pt>
                <c:pt idx="5">
                  <c:v>0.27642276422764228</c:v>
                </c:pt>
                <c:pt idx="6">
                  <c:v>0.23577235772357724</c:v>
                </c:pt>
                <c:pt idx="7">
                  <c:v>4.0650406504065047E-2</c:v>
                </c:pt>
                <c:pt idx="8">
                  <c:v>0.17073170731707318</c:v>
                </c:pt>
                <c:pt idx="9">
                  <c:v>0.2032520325203252</c:v>
                </c:pt>
                <c:pt idx="10">
                  <c:v>0.18699186991869918</c:v>
                </c:pt>
                <c:pt idx="11">
                  <c:v>0.24390243902439024</c:v>
                </c:pt>
                <c:pt idx="12">
                  <c:v>0.26829268292682928</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70954956211014"/>
          <c:y val="2.5133364245814901E-2"/>
          <c:w val="0.48016243594160019"/>
          <c:h val="0.89143202492725737"/>
        </c:manualLayout>
      </c:layout>
      <c:barChart>
        <c:barDir val="col"/>
        <c:grouping val="percentStacked"/>
        <c:varyColors val="0"/>
        <c:ser>
          <c:idx val="2"/>
          <c:order val="0"/>
          <c:tx>
            <c:strRef>
              <c:f>Sheet1!$A$10</c:f>
              <c:strCache>
                <c:ptCount val="1"/>
                <c:pt idx="0">
                  <c:v>Intensity Score (0 to +3)</c:v>
                </c:pt>
              </c:strCache>
            </c:strRef>
          </c:tx>
          <c:spPr>
            <a:noFill/>
            <a:ln>
              <a:noFill/>
            </a:ln>
          </c:spPr>
          <c:invertIfNegative val="0"/>
          <c:dLbls>
            <c:dLbl>
              <c:idx val="0"/>
              <c:tx>
                <c:rich>
                  <a:bodyPr wrap="none"/>
                  <a:lstStyle/>
                  <a:p>
                    <a:pPr>
                      <a:defRPr sz="1800" b="0">
                        <a:solidFill>
                          <a:srgbClr val="ED3293"/>
                        </a:solidFill>
                        <a:latin typeface="+mn-lt"/>
                      </a:defRPr>
                    </a:pPr>
                    <a:fld id="{A2B6E01D-042B-4C13-B4B4-41185DD6DDB1}" type="CELLRANGE">
                      <a:rPr lang="en-US"/>
                      <a:pPr>
                        <a:defRPr sz="1800" b="0">
                          <a:solidFill>
                            <a:srgbClr val="ED3293"/>
                          </a:solidFill>
                          <a:latin typeface="+mn-lt"/>
                        </a:defRPr>
                      </a:pPr>
                      <a:t>[CELLRANGE]</a:t>
                    </a:fld>
                    <a:endParaRPr lang="en-US"/>
                  </a:p>
                </c:rich>
              </c:tx>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C04A-4C14-9BB1-DFBC0B729768}"/>
                </c:ext>
              </c:extLst>
            </c:dLbl>
            <c:numFmt formatCode="#,##0.00" sourceLinked="0"/>
            <c:spPr>
              <a:noFill/>
              <a:ln>
                <a:noFill/>
              </a:ln>
              <a:effectLst/>
            </c:spPr>
            <c:txPr>
              <a:bodyPr wrap="none"/>
              <a:lstStyle/>
              <a:p>
                <a:pPr>
                  <a:defRPr sz="1800">
                    <a:solidFill>
                      <a:srgbClr val="ED3293"/>
                    </a:solidFill>
                    <a:latin typeface="+mn-l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Sheet1!$B$10</c:f>
              <c:numCache>
                <c:formatCode>General</c:formatCode>
                <c:ptCount val="1"/>
                <c:pt idx="0">
                  <c:v>2</c:v>
                </c:pt>
              </c:numCache>
            </c:numRef>
          </c:val>
          <c:extLst>
            <c:ext xmlns:c15="http://schemas.microsoft.com/office/drawing/2012/chart" uri="{02D57815-91ED-43cb-92C2-25804820EDAC}">
              <c15:datalabelsRange>
                <c15:f>Sheet1!$C$10</c15:f>
                <c15:dlblRangeCache>
                  <c:ptCount val="1"/>
                  <c:pt idx="0">
                    <c:v>1.65</c:v>
                  </c:pt>
                </c15:dlblRangeCache>
              </c15:datalabelsRange>
            </c:ext>
            <c:ext xmlns:c16="http://schemas.microsoft.com/office/drawing/2014/chart" uri="{C3380CC4-5D6E-409C-BE32-E72D297353CC}">
              <c16:uniqueId val="{00000001-C04A-4C14-9BB1-DFBC0B729768}"/>
            </c:ext>
          </c:extLst>
        </c:ser>
        <c:ser>
          <c:idx val="8"/>
          <c:order val="1"/>
          <c:tx>
            <c:strRef>
              <c:f>Sheet1!$A$2</c:f>
              <c:strCache>
                <c:ptCount val="1"/>
                <c:pt idx="0">
                  <c:v>Surprise</c:v>
                </c:pt>
              </c:strCache>
            </c:strRef>
          </c:tx>
          <c:spPr>
            <a:noFill/>
            <a:ln>
              <a:noFill/>
            </a:ln>
          </c:spPr>
          <c:invertIfNegative val="0"/>
          <c:dLbls>
            <c:dLbl>
              <c:idx val="0"/>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Sheet1!$B$2</c:f>
              <c:numCache>
                <c:formatCode>General</c:formatCode>
                <c:ptCount val="1"/>
                <c:pt idx="0">
                  <c:v>1</c:v>
                </c:pt>
              </c:numCache>
            </c:numRef>
          </c:val>
          <c:extLst>
            <c:ext xmlns:c15="http://schemas.microsoft.com/office/drawing/2012/chart" uri="{02D57815-91ED-43cb-92C2-25804820EDAC}">
              <c15:datalabelsRange>
                <c15:f>Sheet1!$C$2</c15:f>
                <c15:dlblRangeCache>
                  <c:ptCount val="1"/>
                  <c:pt idx="0">
                    <c:v>22</c:v>
                  </c:pt>
                </c15:dlblRangeCache>
              </c15:datalabelsRange>
            </c:ext>
            <c:ext xmlns:c16="http://schemas.microsoft.com/office/drawing/2014/chart" uri="{C3380CC4-5D6E-409C-BE32-E72D297353CC}">
              <c16:uniqueId val="{00000003-C04A-4C14-9BB1-DFBC0B729768}"/>
            </c:ext>
          </c:extLst>
        </c:ser>
        <c:ser>
          <c:idx val="9"/>
          <c:order val="2"/>
          <c:tx>
            <c:strRef>
              <c:f>Sheet1!$A$3</c:f>
              <c:strCache>
                <c:ptCount val="1"/>
                <c:pt idx="0">
                  <c:v>Happiness</c:v>
                </c:pt>
              </c:strCache>
            </c:strRef>
          </c:tx>
          <c:spPr>
            <a:noFill/>
            <a:ln>
              <a:noFill/>
            </a:ln>
          </c:spPr>
          <c:invertIfNegative val="0"/>
          <c:dLbls>
            <c:dLbl>
              <c:idx val="0"/>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Sheet1!$B$3</c:f>
              <c:numCache>
                <c:formatCode>General</c:formatCode>
                <c:ptCount val="1"/>
                <c:pt idx="0">
                  <c:v>1</c:v>
                </c:pt>
              </c:numCache>
            </c:numRef>
          </c:val>
          <c:extLst>
            <c:ext xmlns:c15="http://schemas.microsoft.com/office/drawing/2012/chart" uri="{02D57815-91ED-43cb-92C2-25804820EDAC}">
              <c15:datalabelsRange>
                <c15:f>Sheet1!$C$3</c15:f>
                <c15:dlblRangeCache>
                  <c:ptCount val="1"/>
                  <c:pt idx="0">
                    <c:v>17</c:v>
                  </c:pt>
                </c15:dlblRangeCache>
              </c15:datalabelsRange>
            </c:ext>
            <c:ext xmlns:c16="http://schemas.microsoft.com/office/drawing/2014/chart" uri="{C3380CC4-5D6E-409C-BE32-E72D297353CC}">
              <c16:uniqueId val="{00000005-C04A-4C14-9BB1-DFBC0B729768}"/>
            </c:ext>
          </c:extLst>
        </c:ser>
        <c:ser>
          <c:idx val="6"/>
          <c:order val="3"/>
          <c:tx>
            <c:strRef>
              <c:f>Sheet1!$A$4</c:f>
              <c:strCache>
                <c:ptCount val="1"/>
                <c:pt idx="0">
                  <c:v>Neutral</c:v>
                </c:pt>
              </c:strCache>
            </c:strRef>
          </c:tx>
          <c:spPr>
            <a:noFill/>
            <a:ln>
              <a:noFill/>
            </a:ln>
          </c:spPr>
          <c:invertIfNegative val="0"/>
          <c:dLbls>
            <c:dLbl>
              <c:idx val="0"/>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Sheet1!$B$4</c:f>
              <c:numCache>
                <c:formatCode>General</c:formatCode>
                <c:ptCount val="1"/>
                <c:pt idx="0">
                  <c:v>1</c:v>
                </c:pt>
              </c:numCache>
            </c:numRef>
          </c:val>
          <c:extLst>
            <c:ext xmlns:c15="http://schemas.microsoft.com/office/drawing/2012/chart" uri="{02D57815-91ED-43cb-92C2-25804820EDAC}">
              <c15:datalabelsRange>
                <c15:f>Sheet1!$C$4</c15:f>
                <c15:dlblRangeCache>
                  <c:ptCount val="1"/>
                  <c:pt idx="0">
                    <c:v>31</c:v>
                  </c:pt>
                </c15:dlblRangeCache>
              </c15:datalabelsRange>
            </c:ext>
            <c:ext xmlns:c16="http://schemas.microsoft.com/office/drawing/2014/chart" uri="{C3380CC4-5D6E-409C-BE32-E72D297353CC}">
              <c16:uniqueId val="{00000007-C04A-4C14-9BB1-DFBC0B729768}"/>
            </c:ext>
          </c:extLst>
        </c:ser>
        <c:ser>
          <c:idx val="0"/>
          <c:order val="4"/>
          <c:tx>
            <c:strRef>
              <c:f>Sheet1!$A$5</c:f>
              <c:strCache>
                <c:ptCount val="1"/>
                <c:pt idx="0">
                  <c:v>Sadness</c:v>
                </c:pt>
              </c:strCache>
            </c:strRef>
          </c:tx>
          <c:spPr>
            <a:noFill/>
            <a:ln>
              <a:noFill/>
            </a:ln>
          </c:spPr>
          <c:invertIfNegative val="0"/>
          <c:dLbls>
            <c:dLbl>
              <c:idx val="0"/>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Sheet1!$B$5</c:f>
              <c:numCache>
                <c:formatCode>General</c:formatCode>
                <c:ptCount val="1"/>
                <c:pt idx="0">
                  <c:v>1</c:v>
                </c:pt>
              </c:numCache>
            </c:numRef>
          </c:val>
          <c:extLst>
            <c:ext xmlns:c15="http://schemas.microsoft.com/office/drawing/2012/chart" uri="{02D57815-91ED-43cb-92C2-25804820EDAC}">
              <c15:datalabelsRange>
                <c15:f>Sheet1!$C$5</c15:f>
                <c15:dlblRangeCache>
                  <c:ptCount val="1"/>
                  <c:pt idx="0">
                    <c:v>2</c:v>
                  </c:pt>
                </c15:dlblRangeCache>
              </c15:datalabelsRange>
            </c:ext>
            <c:ext xmlns:c16="http://schemas.microsoft.com/office/drawing/2014/chart" uri="{C3380CC4-5D6E-409C-BE32-E72D297353CC}">
              <c16:uniqueId val="{00000009-C04A-4C14-9BB1-DFBC0B729768}"/>
            </c:ext>
          </c:extLst>
        </c:ser>
        <c:ser>
          <c:idx val="1"/>
          <c:order val="5"/>
          <c:tx>
            <c:strRef>
              <c:f>Sheet1!$A$6</c:f>
              <c:strCache>
                <c:ptCount val="1"/>
                <c:pt idx="0">
                  <c:v>Fear</c:v>
                </c:pt>
              </c:strCache>
            </c:strRef>
          </c:tx>
          <c:spPr>
            <a:noFill/>
            <a:ln>
              <a:noFill/>
            </a:ln>
          </c:spPr>
          <c:invertIfNegative val="0"/>
          <c:dLbls>
            <c:dLbl>
              <c:idx val="0"/>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Sheet1!$B$6</c:f>
              <c:numCache>
                <c:formatCode>General</c:formatCode>
                <c:ptCount val="1"/>
                <c:pt idx="0">
                  <c:v>1</c:v>
                </c:pt>
              </c:numCache>
            </c:numRef>
          </c:val>
          <c:extLst>
            <c:ext xmlns:c15="http://schemas.microsoft.com/office/drawing/2012/chart" uri="{02D57815-91ED-43cb-92C2-25804820EDAC}">
              <c15:datalabelsRange>
                <c15:f>Sheet1!$C$6</c15:f>
                <c15:dlblRangeCache>
                  <c:ptCount val="1"/>
                  <c:pt idx="0">
                    <c:v>2</c:v>
                  </c:pt>
                </c15:dlblRangeCache>
              </c15:datalabelsRange>
            </c:ext>
            <c:ext xmlns:c16="http://schemas.microsoft.com/office/drawing/2014/chart" uri="{C3380CC4-5D6E-409C-BE32-E72D297353CC}">
              <c16:uniqueId val="{0000000B-C04A-4C14-9BB1-DFBC0B729768}"/>
            </c:ext>
          </c:extLst>
        </c:ser>
        <c:ser>
          <c:idx val="3"/>
          <c:order val="6"/>
          <c:tx>
            <c:strRef>
              <c:f>Sheet1!$A$7</c:f>
              <c:strCache>
                <c:ptCount val="1"/>
                <c:pt idx="0">
                  <c:v>Anger</c:v>
                </c:pt>
              </c:strCache>
            </c:strRef>
          </c:tx>
          <c:spPr>
            <a:noFill/>
            <a:ln>
              <a:noFill/>
            </a:ln>
          </c:spPr>
          <c:invertIfNegative val="0"/>
          <c:dLbls>
            <c:dLbl>
              <c:idx val="0"/>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Sheet1!$B$7</c:f>
              <c:numCache>
                <c:formatCode>General</c:formatCode>
                <c:ptCount val="1"/>
                <c:pt idx="0">
                  <c:v>1</c:v>
                </c:pt>
              </c:numCache>
            </c:numRef>
          </c:val>
          <c:extLst>
            <c:ext xmlns:c15="http://schemas.microsoft.com/office/drawing/2012/chart" uri="{02D57815-91ED-43cb-92C2-25804820EDAC}">
              <c15:datalabelsRange>
                <c15:f>Sheet1!$C$7</c15:f>
                <c15:dlblRangeCache>
                  <c:ptCount val="1"/>
                  <c:pt idx="0">
                    <c:v>0</c:v>
                  </c:pt>
                </c15:dlblRangeCache>
              </c15:datalabelsRange>
            </c:ext>
            <c:ext xmlns:c16="http://schemas.microsoft.com/office/drawing/2014/chart" uri="{C3380CC4-5D6E-409C-BE32-E72D297353CC}">
              <c16:uniqueId val="{0000000D-C04A-4C14-9BB1-DFBC0B729768}"/>
            </c:ext>
          </c:extLst>
        </c:ser>
        <c:ser>
          <c:idx val="4"/>
          <c:order val="7"/>
          <c:tx>
            <c:strRef>
              <c:f>Sheet1!$A$8</c:f>
              <c:strCache>
                <c:ptCount val="1"/>
                <c:pt idx="0">
                  <c:v>Disgust</c:v>
                </c:pt>
              </c:strCache>
            </c:strRef>
          </c:tx>
          <c:spPr>
            <a:noFill/>
            <a:ln>
              <a:noFill/>
            </a:ln>
          </c:spPr>
          <c:invertIfNegative val="0"/>
          <c:dLbls>
            <c:dLbl>
              <c:idx val="0"/>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Sheet1!$B$8</c:f>
              <c:numCache>
                <c:formatCode>General</c:formatCode>
                <c:ptCount val="1"/>
                <c:pt idx="0">
                  <c:v>1</c:v>
                </c:pt>
              </c:numCache>
            </c:numRef>
          </c:val>
          <c:extLst>
            <c:ext xmlns:c15="http://schemas.microsoft.com/office/drawing/2012/chart" uri="{02D57815-91ED-43cb-92C2-25804820EDAC}">
              <c15:datalabelsRange>
                <c15:f>Sheet1!$C$8</c15:f>
                <c15:dlblRangeCache>
                  <c:ptCount val="1"/>
                  <c:pt idx="0">
                    <c:v>13</c:v>
                  </c:pt>
                </c15:dlblRangeCache>
              </c15:datalabelsRange>
            </c:ext>
            <c:ext xmlns:c16="http://schemas.microsoft.com/office/drawing/2014/chart" uri="{C3380CC4-5D6E-409C-BE32-E72D297353CC}">
              <c16:uniqueId val="{0000000F-C04A-4C14-9BB1-DFBC0B729768}"/>
            </c:ext>
          </c:extLst>
        </c:ser>
        <c:ser>
          <c:idx val="5"/>
          <c:order val="8"/>
          <c:tx>
            <c:strRef>
              <c:f>Sheet1!$A$9</c:f>
              <c:strCache>
                <c:ptCount val="1"/>
                <c:pt idx="0">
                  <c:v>Contempt</c:v>
                </c:pt>
              </c:strCache>
            </c:strRef>
          </c:tx>
          <c:spPr>
            <a:noFill/>
            <a:ln>
              <a:noFill/>
            </a:ln>
          </c:spPr>
          <c:invertIfNegative val="0"/>
          <c:dLbls>
            <c:dLbl>
              <c:idx val="0"/>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4A-4C14-9BB1-DFBC0B729768}"/>
                </c:ext>
              </c:extLst>
            </c:dLbl>
            <c:spPr>
              <a:noFill/>
              <a:ln>
                <a:noFill/>
              </a:ln>
              <a:effectLst/>
            </c:spPr>
            <c:txPr>
              <a:bodyPr wrap="none"/>
              <a:lstStyle/>
              <a:p>
                <a:pPr>
                  <a:defRPr>
                    <a:solidFill>
                      <a:schemeClr val="tx1">
                        <a:lumMod val="6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Sheet1!$B$1</c:f>
              <c:strCache>
                <c:ptCount val="1"/>
                <c:pt idx="0">
                  <c:v>bar</c:v>
                </c:pt>
              </c:strCache>
            </c:strRef>
          </c:cat>
          <c:val>
            <c:numRef>
              <c:f>Sheet1!$B$9</c:f>
              <c:numCache>
                <c:formatCode>General</c:formatCode>
                <c:ptCount val="1"/>
                <c:pt idx="0">
                  <c:v>1</c:v>
                </c:pt>
              </c:numCache>
            </c:numRef>
          </c:val>
          <c:extLst>
            <c:ext xmlns:c15="http://schemas.microsoft.com/office/drawing/2012/chart" uri="{02D57815-91ED-43cb-92C2-25804820EDAC}">
              <c15:datalabelsRange>
                <c15:f>Sheet1!$C$9</c15:f>
                <c15:dlblRangeCache>
                  <c:ptCount val="1"/>
                  <c:pt idx="0">
                    <c:v>14</c:v>
                  </c:pt>
                </c15:dlblRangeCache>
              </c15:datalabelsRange>
            </c:ext>
            <c:ext xmlns:c16="http://schemas.microsoft.com/office/drawing/2014/chart" uri="{C3380CC4-5D6E-409C-BE32-E72D297353CC}">
              <c16:uniqueId val="{00000011-C04A-4C14-9BB1-DFBC0B729768}"/>
            </c:ext>
          </c:extLst>
        </c:ser>
        <c:dLbls>
          <c:showLegendKey val="0"/>
          <c:showVal val="1"/>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Segoe UI"/>
          <a:cs typeface="Segoe UI"/>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0991133933955E-2"/>
          <c:y val="5.7559278350515462E-2"/>
          <c:w val="0.85384096625211314"/>
          <c:h val="0.89450887743413521"/>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cat>
            <c:strRef>
              <c:f>Sheet1!$B$1</c:f>
              <c:strCache>
                <c:ptCount val="1"/>
                <c:pt idx="0">
                  <c:v>Idea</c:v>
                </c:pt>
              </c:strCache>
            </c:strRef>
          </c:cat>
          <c:val>
            <c:numRef>
              <c:f>Sheet1!$B$2</c:f>
              <c:numCache>
                <c:formatCode>General</c:formatCode>
                <c:ptCount val="1"/>
                <c:pt idx="0">
                  <c:v>22</c:v>
                </c:pt>
              </c:numCache>
            </c:numRef>
          </c:val>
          <c:extLst>
            <c:ext xmlns:c16="http://schemas.microsoft.com/office/drawing/2014/chart" uri="{C3380CC4-5D6E-409C-BE32-E72D297353CC}">
              <c16:uniqueId val="{00000000-729A-43D3-8D47-BC342DE2379D}"/>
            </c:ext>
          </c:extLst>
        </c:ser>
        <c:ser>
          <c:idx val="9"/>
          <c:order val="1"/>
          <c:tx>
            <c:strRef>
              <c:f>Sheet1!$A$3</c:f>
              <c:strCache>
                <c:ptCount val="1"/>
                <c:pt idx="0">
                  <c:v>Happiness</c:v>
                </c:pt>
              </c:strCache>
            </c:strRef>
          </c:tx>
          <c:spPr>
            <a:solidFill>
              <a:srgbClr val="99CC00"/>
            </a:solidFill>
            <a:ln w="23929">
              <a:noFill/>
            </a:ln>
          </c:spPr>
          <c:invertIfNegative val="0"/>
          <c:cat>
            <c:strRef>
              <c:f>Sheet1!$B$1</c:f>
              <c:strCache>
                <c:ptCount val="1"/>
                <c:pt idx="0">
                  <c:v>Idea</c:v>
                </c:pt>
              </c:strCache>
            </c:strRef>
          </c:cat>
          <c:val>
            <c:numRef>
              <c:f>Sheet1!$B$3</c:f>
              <c:numCache>
                <c:formatCode>General</c:formatCode>
                <c:ptCount val="1"/>
                <c:pt idx="0">
                  <c:v>17</c:v>
                </c:pt>
              </c:numCache>
            </c:numRef>
          </c:val>
          <c:extLst>
            <c:ext xmlns:c16="http://schemas.microsoft.com/office/drawing/2014/chart" uri="{C3380CC4-5D6E-409C-BE32-E72D297353CC}">
              <c16:uniqueId val="{00000001-729A-43D3-8D47-BC342DE2379D}"/>
            </c:ext>
          </c:extLst>
        </c:ser>
        <c:ser>
          <c:idx val="6"/>
          <c:order val="2"/>
          <c:tx>
            <c:strRef>
              <c:f>Sheet1!$A$4</c:f>
              <c:strCache>
                <c:ptCount val="1"/>
                <c:pt idx="0">
                  <c:v>Neutral</c:v>
                </c:pt>
              </c:strCache>
            </c:strRef>
          </c:tx>
          <c:spPr>
            <a:solidFill>
              <a:srgbClr val="DDDDDD"/>
            </a:solidFill>
            <a:ln w="23929">
              <a:noFill/>
            </a:ln>
          </c:spPr>
          <c:invertIfNegative val="0"/>
          <c:cat>
            <c:strRef>
              <c:f>Sheet1!$B$1</c:f>
              <c:strCache>
                <c:ptCount val="1"/>
                <c:pt idx="0">
                  <c:v>Idea</c:v>
                </c:pt>
              </c:strCache>
            </c:strRef>
          </c:cat>
          <c:val>
            <c:numRef>
              <c:f>Sheet1!$B$4</c:f>
              <c:numCache>
                <c:formatCode>General</c:formatCode>
                <c:ptCount val="1"/>
                <c:pt idx="0">
                  <c:v>31</c:v>
                </c:pt>
              </c:numCache>
            </c:numRef>
          </c:val>
          <c:extLst>
            <c:ext xmlns:c16="http://schemas.microsoft.com/office/drawing/2014/chart" uri="{C3380CC4-5D6E-409C-BE32-E72D297353CC}">
              <c16:uniqueId val="{00000002-729A-43D3-8D47-BC342DE2379D}"/>
            </c:ext>
          </c:extLst>
        </c:ser>
        <c:ser>
          <c:idx val="0"/>
          <c:order val="3"/>
          <c:tx>
            <c:strRef>
              <c:f>Sheet1!$A$5</c:f>
              <c:strCache>
                <c:ptCount val="1"/>
                <c:pt idx="0">
                  <c:v>Sadness</c:v>
                </c:pt>
              </c:strCache>
            </c:strRef>
          </c:tx>
          <c:spPr>
            <a:solidFill>
              <a:srgbClr val="99CCFF"/>
            </a:solidFill>
            <a:ln w="23929">
              <a:noFill/>
            </a:ln>
          </c:spPr>
          <c:invertIfNegative val="0"/>
          <c:cat>
            <c:strRef>
              <c:f>Sheet1!$B$1</c:f>
              <c:strCache>
                <c:ptCount val="1"/>
                <c:pt idx="0">
                  <c:v>Idea</c:v>
                </c:pt>
              </c:strCache>
            </c:strRef>
          </c:cat>
          <c:val>
            <c:numRef>
              <c:f>Sheet1!$B$5</c:f>
              <c:numCache>
                <c:formatCode>General</c:formatCode>
                <c:ptCount val="1"/>
                <c:pt idx="0">
                  <c:v>2</c:v>
                </c:pt>
              </c:numCache>
            </c:numRef>
          </c:val>
          <c:extLst>
            <c:ext xmlns:c16="http://schemas.microsoft.com/office/drawing/2014/chart" uri="{C3380CC4-5D6E-409C-BE32-E72D297353CC}">
              <c16:uniqueId val="{00000003-729A-43D3-8D47-BC342DE2379D}"/>
            </c:ext>
          </c:extLst>
        </c:ser>
        <c:ser>
          <c:idx val="1"/>
          <c:order val="4"/>
          <c:tx>
            <c:strRef>
              <c:f>Sheet1!$A$6</c:f>
              <c:strCache>
                <c:ptCount val="1"/>
                <c:pt idx="0">
                  <c:v>Fear</c:v>
                </c:pt>
              </c:strCache>
            </c:strRef>
          </c:tx>
          <c:spPr>
            <a:solidFill>
              <a:srgbClr val="FFCC00"/>
            </a:solidFill>
            <a:ln w="23929">
              <a:noFill/>
            </a:ln>
          </c:spPr>
          <c:invertIfNegative val="0"/>
          <c:cat>
            <c:strRef>
              <c:f>Sheet1!$B$1</c:f>
              <c:strCache>
                <c:ptCount val="1"/>
                <c:pt idx="0">
                  <c:v>Idea</c:v>
                </c:pt>
              </c:strCache>
            </c:strRef>
          </c:cat>
          <c:val>
            <c:numRef>
              <c:f>Sheet1!$B$6</c:f>
              <c:numCache>
                <c:formatCode>General</c:formatCode>
                <c:ptCount val="1"/>
                <c:pt idx="0">
                  <c:v>2</c:v>
                </c:pt>
              </c:numCache>
            </c:numRef>
          </c:val>
          <c:extLst>
            <c:ext xmlns:c16="http://schemas.microsoft.com/office/drawing/2014/chart" uri="{C3380CC4-5D6E-409C-BE32-E72D297353CC}">
              <c16:uniqueId val="{00000004-729A-43D3-8D47-BC342DE2379D}"/>
            </c:ext>
          </c:extLst>
        </c:ser>
        <c:ser>
          <c:idx val="3"/>
          <c:order val="5"/>
          <c:tx>
            <c:strRef>
              <c:f>Sheet1!$A$7</c:f>
              <c:strCache>
                <c:ptCount val="1"/>
                <c:pt idx="0">
                  <c:v>Anger</c:v>
                </c:pt>
              </c:strCache>
            </c:strRef>
          </c:tx>
          <c:spPr>
            <a:solidFill>
              <a:srgbClr val="FF9900"/>
            </a:solidFill>
            <a:ln w="23929">
              <a:noFill/>
            </a:ln>
          </c:spPr>
          <c:invertIfNegative val="0"/>
          <c:cat>
            <c:strRef>
              <c:f>Sheet1!$B$1</c:f>
              <c:strCache>
                <c:ptCount val="1"/>
                <c:pt idx="0">
                  <c:v>Idea</c:v>
                </c:pt>
              </c:strCache>
            </c:strRef>
          </c:cat>
          <c:val>
            <c:numRef>
              <c:f>Sheet1!$B$7</c:f>
              <c:numCache>
                <c:formatCode>General</c:formatCode>
                <c:ptCount val="1"/>
                <c:pt idx="0">
                  <c:v>0</c:v>
                </c:pt>
              </c:numCache>
            </c:numRef>
          </c:val>
          <c:extLst>
            <c:ext xmlns:c16="http://schemas.microsoft.com/office/drawing/2014/chart" uri="{C3380CC4-5D6E-409C-BE32-E72D297353CC}">
              <c16:uniqueId val="{00000005-729A-43D3-8D47-BC342DE2379D}"/>
            </c:ext>
          </c:extLst>
        </c:ser>
        <c:ser>
          <c:idx val="4"/>
          <c:order val="6"/>
          <c:tx>
            <c:strRef>
              <c:f>Sheet1!$A$8</c:f>
              <c:strCache>
                <c:ptCount val="1"/>
                <c:pt idx="0">
                  <c:v>Disgust</c:v>
                </c:pt>
              </c:strCache>
            </c:strRef>
          </c:tx>
          <c:spPr>
            <a:solidFill>
              <a:srgbClr val="FF3300"/>
            </a:solidFill>
            <a:ln w="23929">
              <a:noFill/>
            </a:ln>
          </c:spPr>
          <c:invertIfNegative val="0"/>
          <c:cat>
            <c:strRef>
              <c:f>Sheet1!$B$1</c:f>
              <c:strCache>
                <c:ptCount val="1"/>
                <c:pt idx="0">
                  <c:v>Idea</c:v>
                </c:pt>
              </c:strCache>
            </c:strRef>
          </c:cat>
          <c:val>
            <c:numRef>
              <c:f>Sheet1!$B$8</c:f>
              <c:numCache>
                <c:formatCode>General</c:formatCode>
                <c:ptCount val="1"/>
                <c:pt idx="0">
                  <c:v>13</c:v>
                </c:pt>
              </c:numCache>
            </c:numRef>
          </c:val>
          <c:extLst>
            <c:ext xmlns:c16="http://schemas.microsoft.com/office/drawing/2014/chart" uri="{C3380CC4-5D6E-409C-BE32-E72D297353CC}">
              <c16:uniqueId val="{00000006-729A-43D3-8D47-BC342DE2379D}"/>
            </c:ext>
          </c:extLst>
        </c:ser>
        <c:ser>
          <c:idx val="5"/>
          <c:order val="7"/>
          <c:tx>
            <c:strRef>
              <c:f>Sheet1!$A$9</c:f>
              <c:strCache>
                <c:ptCount val="1"/>
                <c:pt idx="0">
                  <c:v>Contempt</c:v>
                </c:pt>
              </c:strCache>
            </c:strRef>
          </c:tx>
          <c:spPr>
            <a:solidFill>
              <a:srgbClr val="990000"/>
            </a:solidFill>
            <a:ln w="23929">
              <a:noFill/>
            </a:ln>
          </c:spPr>
          <c:invertIfNegative val="0"/>
          <c:cat>
            <c:strRef>
              <c:f>Sheet1!$B$1</c:f>
              <c:strCache>
                <c:ptCount val="1"/>
                <c:pt idx="0">
                  <c:v>Idea</c:v>
                </c:pt>
              </c:strCache>
            </c:strRef>
          </c:cat>
          <c:val>
            <c:numRef>
              <c:f>Sheet1!$B$9</c:f>
              <c:numCache>
                <c:formatCode>General</c:formatCode>
                <c:ptCount val="1"/>
                <c:pt idx="0">
                  <c:v>14</c:v>
                </c:pt>
              </c:numCache>
            </c:numRef>
          </c:val>
          <c:extLst>
            <c:ext xmlns:c16="http://schemas.microsoft.com/office/drawing/2014/chart" uri="{C3380CC4-5D6E-409C-BE32-E72D297353CC}">
              <c16:uniqueId val="{00000007-729A-43D3-8D47-BC342DE2379D}"/>
            </c:ext>
          </c:extLst>
        </c:ser>
        <c:ser>
          <c:idx val="2"/>
          <c:order val="8"/>
          <c:tx>
            <c:strRef>
              <c:f>Sheet1!$A$10</c:f>
              <c:strCache>
                <c:ptCount val="1"/>
                <c:pt idx="0">
                  <c:v>Intensity Score</c:v>
                </c:pt>
              </c:strCache>
            </c:strRef>
          </c:tx>
          <c:spPr>
            <a:noFill/>
            <a:ln>
              <a:noFill/>
            </a:ln>
          </c:spPr>
          <c:invertIfNegative val="0"/>
          <c:cat>
            <c:strRef>
              <c:f>Sheet1!$B$1</c:f>
              <c:strCache>
                <c:ptCount val="1"/>
                <c:pt idx="0">
                  <c:v>Idea</c:v>
                </c:pt>
              </c:strCache>
            </c:strRef>
          </c:cat>
          <c:val>
            <c:numRef>
              <c:f>Sheet1!$B$10</c:f>
              <c:numCache>
                <c:formatCode>General</c:formatCode>
                <c:ptCount val="1"/>
                <c:pt idx="0">
                  <c:v>1.65</c:v>
                </c:pt>
              </c:numCache>
            </c:numRef>
          </c:val>
          <c:extLst>
            <c:ext xmlns:c16="http://schemas.microsoft.com/office/drawing/2014/chart" uri="{C3380CC4-5D6E-409C-BE32-E72D297353CC}">
              <c16:uniqueId val="{00000008-729A-43D3-8D47-BC342DE2379D}"/>
            </c:ext>
          </c:extLst>
        </c:ser>
        <c:dLbls>
          <c:showLegendKey val="0"/>
          <c:showVal val="0"/>
          <c:showCatName val="0"/>
          <c:showSerName val="0"/>
          <c:showPercent val="0"/>
          <c:showBubbleSize val="0"/>
        </c:dLbls>
        <c:gapWidth val="100"/>
        <c:overlap val="100"/>
        <c:axId val="236917888"/>
        <c:axId val="236919424"/>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1000">
                <a:solidFill>
                  <a:schemeClr val="tx1">
                    <a:lumMod val="90000"/>
                    <a:lumOff val="10000"/>
                  </a:schemeClr>
                </a:solidFill>
                <a:latin typeface="+mj-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Segoe UI"/>
          <a:cs typeface="Segoe UI"/>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F505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D189CE4D-CE8A-4AB0-A48D-56A43BB7B09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Vigo Cilantro Lime Rice</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49%</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F505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Vigo Cilantro Lime Rice</c:v>
                </c:pt>
              </c:strCache>
            </c:strRef>
          </c:cat>
          <c:val>
            <c:numRef>
              <c:f>Sheet1!$D$2</c:f>
              <c:numCache>
                <c:formatCode>0%</c:formatCode>
                <c:ptCount val="1"/>
                <c:pt idx="0">
                  <c:v>0.49</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8366536F-4AC5-4495-88F5-879AAE1037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Sheet1!$B$10:$C$10</c15:f>
                <c15:dlblRangeCache>
                  <c:ptCount val="2"/>
                  <c:pt idx="1">
                    <c:v>1.65</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Sheet1!$B$2:$C$2</c15:f>
                <c15:dlblRangeCache>
                  <c:ptCount val="2"/>
                  <c:pt idx="0">
                    <c:v>25</c:v>
                  </c:pt>
                  <c:pt idx="1">
                    <c:v>22</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Sheet1!$B$3:$C$3</c15:f>
                <c15:dlblRangeCache>
                  <c:ptCount val="2"/>
                  <c:pt idx="0">
                    <c:v>41</c:v>
                  </c:pt>
                  <c:pt idx="1">
                    <c:v>17</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Sheet1!$B$4:$C$4</c15:f>
                <c15:dlblRangeCache>
                  <c:ptCount val="2"/>
                  <c:pt idx="0">
                    <c:v>18</c:v>
                  </c:pt>
                  <c:pt idx="1">
                    <c:v>31</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Sheet1!$B$5:$C$5</c15:f>
                <c15:dlblRangeCache>
                  <c:ptCount val="2"/>
                  <c:pt idx="0">
                    <c:v>1</c:v>
                  </c:pt>
                  <c:pt idx="1">
                    <c:v>2</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Sheet1!$B$6:$C$6</c15:f>
                <c15:dlblRangeCache>
                  <c:ptCount val="2"/>
                  <c:pt idx="0">
                    <c:v>2</c:v>
                  </c:pt>
                  <c:pt idx="1">
                    <c:v>2</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Sheet1!$B$8:$C$8</c15:f>
                <c15:dlblRangeCache>
                  <c:ptCount val="2"/>
                  <c:pt idx="0">
                    <c:v>3</c:v>
                  </c:pt>
                  <c:pt idx="1">
                    <c:v>13</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Sheet1!$B$9:$C$9</c15:f>
                <c15:dlblRangeCache>
                  <c:ptCount val="2"/>
                  <c:pt idx="0">
                    <c:v>9</c:v>
                  </c:pt>
                  <c:pt idx="1">
                    <c:v>14</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65740195084983E-2"/>
          <c:y val="0.49871213011455851"/>
          <c:w val="0.92257129629629642"/>
          <c:h val="0.34493951299144704"/>
        </c:manualLayout>
      </c:layout>
      <c:barChart>
        <c:barDir val="bar"/>
        <c:grouping val="clustered"/>
        <c:varyColors val="0"/>
        <c:ser>
          <c:idx val="0"/>
          <c:order val="0"/>
          <c:tx>
            <c:strRef>
              <c:f>Sheet1!$C$1</c:f>
              <c:strCache>
                <c:ptCount val="1"/>
                <c:pt idx="0">
                  <c:v>100</c:v>
                </c:pt>
              </c:strCache>
            </c:strRef>
          </c:tx>
          <c:spPr>
            <a:solidFill>
              <a:srgbClr val="FF5050">
                <a:alpha val="24706"/>
              </a:srgbClr>
            </a:solidFill>
            <a:ln>
              <a:noFill/>
            </a:ln>
            <a:effectLst/>
          </c:spPr>
          <c:invertIfNegative val="0"/>
          <c:dPt>
            <c:idx val="0"/>
            <c:invertIfNegative val="0"/>
            <c:bubble3D val="0"/>
            <c:extLst>
              <c:ext xmlns:c16="http://schemas.microsoft.com/office/drawing/2014/chart" uri="{C3380CC4-5D6E-409C-BE32-E72D297353CC}">
                <c16:uniqueId val="{00000001-4A98-4E18-9316-79BA98EAF03E}"/>
              </c:ext>
            </c:extLst>
          </c:dPt>
          <c:dLbls>
            <c:dLbl>
              <c:idx val="0"/>
              <c:layout>
                <c:manualLayout>
                  <c:x val="-3.2042418345224415E-2"/>
                  <c:y val="0.3085270860482428"/>
                </c:manualLayout>
              </c:layout>
              <c:tx>
                <c:rich>
                  <a:bodyPr/>
                  <a:lstStyle/>
                  <a:p>
                    <a:fld id="{FC5390CB-B048-4D1A-B6EC-9E3CE4125D5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98-4E18-9316-79BA98EAF03E}"/>
                </c:ext>
              </c:extLst>
            </c:dLbl>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solidFill>
                    <a:latin typeface="+mj-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Sheet1!$A$2:$B$2</c:f>
              <c:strCache>
                <c:ptCount val="2"/>
                <c:pt idx="0">
                  <c:v>1</c:v>
                </c:pt>
                <c:pt idx="1">
                  <c:v>Cheetos Mac 'N Cheese</c:v>
                </c:pt>
              </c:strCache>
            </c:strRef>
          </c:cat>
          <c:val>
            <c:numRef>
              <c:f>Sheet1!$C$2</c:f>
              <c:numCache>
                <c:formatCode>0%</c:formatCode>
                <c:ptCount val="1"/>
                <c:pt idx="0">
                  <c:v>1</c:v>
                </c:pt>
              </c:numCache>
            </c:numRef>
          </c:val>
          <c:extLst>
            <c:ext xmlns:c15="http://schemas.microsoft.com/office/drawing/2012/chart" uri="{02D57815-91ED-43cb-92C2-25804820EDAC}">
              <c15:datalabelsRange>
                <c15:f>Sheet1!$D$2</c15:f>
                <c15:dlblRangeCache>
                  <c:ptCount val="1"/>
                  <c:pt idx="0">
                    <c:v>69%</c:v>
                  </c:pt>
                </c15:dlblRangeCache>
              </c15:datalabelsRange>
            </c:ext>
            <c:ext xmlns:c16="http://schemas.microsoft.com/office/drawing/2014/chart" uri="{C3380CC4-5D6E-409C-BE32-E72D297353CC}">
              <c16:uniqueId val="{0000000A-4A98-4E18-9316-79BA98EAF03E}"/>
            </c:ext>
          </c:extLst>
        </c:ser>
        <c:ser>
          <c:idx val="1"/>
          <c:order val="1"/>
          <c:tx>
            <c:strRef>
              <c:f>Sheet1!$D$1</c:f>
              <c:strCache>
                <c:ptCount val="1"/>
                <c:pt idx="0">
                  <c:v>score</c:v>
                </c:pt>
              </c:strCache>
            </c:strRef>
          </c:tx>
          <c:spPr>
            <a:solidFill>
              <a:srgbClr val="FF5050"/>
            </a:solidFill>
            <a:ln>
              <a:noFill/>
            </a:ln>
            <a:effectLst/>
          </c:spPr>
          <c:invertIfNegative val="0"/>
          <c:dPt>
            <c:idx val="0"/>
            <c:invertIfNegative val="0"/>
            <c:bubble3D val="0"/>
            <c:extLst>
              <c:ext xmlns:c16="http://schemas.microsoft.com/office/drawing/2014/chart" uri="{C3380CC4-5D6E-409C-BE32-E72D297353CC}">
                <c16:uniqueId val="{0000000C-4A98-4E18-9316-79BA98EAF03E}"/>
              </c:ext>
            </c:extLst>
          </c:dPt>
          <c:cat>
            <c:strRef>
              <c:f>Sheet1!$A$2:$B$2</c:f>
              <c:strCache>
                <c:ptCount val="2"/>
                <c:pt idx="0">
                  <c:v>1</c:v>
                </c:pt>
                <c:pt idx="1">
                  <c:v>Cheetos Mac 'N Cheese</c:v>
                </c:pt>
              </c:strCache>
            </c:strRef>
          </c:cat>
          <c:val>
            <c:numRef>
              <c:f>Sheet1!$D$2</c:f>
              <c:numCache>
                <c:formatCode>0%</c:formatCode>
                <c:ptCount val="1"/>
                <c:pt idx="0">
                  <c:v>0.69</c:v>
                </c:pt>
              </c:numCache>
            </c:numRef>
          </c:val>
          <c:extLst>
            <c:ext xmlns:c16="http://schemas.microsoft.com/office/drawing/2014/chart" uri="{C3380CC4-5D6E-409C-BE32-E72D297353CC}">
              <c16:uniqueId val="{00000015-4A98-4E18-9316-79BA98EAF03E}"/>
            </c:ext>
          </c:extLst>
        </c:ser>
        <c:dLbls>
          <c:showLegendKey val="0"/>
          <c:showVal val="0"/>
          <c:showCatName val="0"/>
          <c:showSerName val="0"/>
          <c:showPercent val="0"/>
          <c:showBubbleSize val="0"/>
        </c:dLbls>
        <c:gapWidth val="110"/>
        <c:overlap val="100"/>
        <c:axId val="608315551"/>
        <c:axId val="608338847"/>
      </c:barChart>
      <c:catAx>
        <c:axId val="608315551"/>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338847"/>
        <c:crosses val="autoZero"/>
        <c:auto val="1"/>
        <c:lblAlgn val="ctr"/>
        <c:lblOffset val="0"/>
        <c:noMultiLvlLbl val="0"/>
      </c:catAx>
      <c:valAx>
        <c:axId val="608338847"/>
        <c:scaling>
          <c:orientation val="minMax"/>
          <c:max val="1"/>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C0C0C0"/>
                </a:solidFill>
                <a:latin typeface="+mn-lt"/>
                <a:ea typeface="+mn-ea"/>
                <a:cs typeface="+mn-cs"/>
              </a:defRPr>
            </a:pPr>
            <a:endParaRPr lang="en-US"/>
          </a:p>
        </c:txPr>
        <c:crossAx val="60831555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8252962812982E-2"/>
          <c:y val="1.3355586829342049E-2"/>
          <c:w val="0.95709286209519695"/>
          <c:h val="0.88914723584325706"/>
        </c:manualLayout>
      </c:layout>
      <c:barChart>
        <c:barDir val="col"/>
        <c:grouping val="percentStacked"/>
        <c:varyColors val="0"/>
        <c:ser>
          <c:idx val="8"/>
          <c:order val="0"/>
          <c:tx>
            <c:strRef>
              <c:f>Sheet1!$A$2</c:f>
              <c:strCache>
                <c:ptCount val="1"/>
                <c:pt idx="0">
                  <c:v>Surprise</c:v>
                </c:pt>
              </c:strCache>
            </c:strRef>
          </c:tx>
          <c:spPr>
            <a:solidFill>
              <a:srgbClr val="008000"/>
            </a:solidFill>
            <a:ln w="23929">
              <a:noFill/>
            </a:ln>
          </c:spPr>
          <c:invertIfNegative val="0"/>
          <c:dPt>
            <c:idx val="0"/>
            <c:invertIfNegative val="0"/>
            <c:bubble3D val="0"/>
            <c:spPr>
              <a:solidFill>
                <a:srgbClr val="008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BE6-4B93-B32F-B53CFB2AD8EF}"/>
              </c:ext>
            </c:extLst>
          </c:dPt>
          <c:cat>
            <c:strRef>
              <c:f>Sheet1!$B$1:$C$1</c:f>
              <c:strCache>
                <c:ptCount val="2"/>
                <c:pt idx="0">
                  <c:v>COUNTRY AVERAGE</c:v>
                </c:pt>
                <c:pt idx="1">
                  <c:v>YOUR AD</c:v>
                </c:pt>
              </c:strCache>
            </c:strRef>
          </c:cat>
          <c:val>
            <c:numRef>
              <c:f>Sheet1!$B$2:$C$2</c:f>
              <c:numCache>
                <c:formatCode>General</c:formatCode>
                <c:ptCount val="2"/>
                <c:pt idx="0">
                  <c:v>25</c:v>
                </c:pt>
                <c:pt idx="1">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BE6-4B93-B32F-B53CFB2AD8EF}"/>
            </c:ext>
          </c:extLst>
        </c:ser>
        <c:ser>
          <c:idx val="9"/>
          <c:order val="1"/>
          <c:tx>
            <c:strRef>
              <c:f>Sheet1!$A$3</c:f>
              <c:strCache>
                <c:ptCount val="1"/>
                <c:pt idx="0">
                  <c:v>Happiness</c:v>
                </c:pt>
              </c:strCache>
            </c:strRef>
          </c:tx>
          <c:spPr>
            <a:solidFill>
              <a:srgbClr val="99CC00"/>
            </a:solidFill>
            <a:ln w="23929">
              <a:noFill/>
            </a:ln>
          </c:spPr>
          <c:invertIfNegative val="0"/>
          <c:dPt>
            <c:idx val="0"/>
            <c:invertIfNegative val="0"/>
            <c:bubble3D val="0"/>
            <c:spPr>
              <a:solidFill>
                <a:srgbClr val="99CC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BE6-4B93-B32F-B53CFB2AD8EF}"/>
              </c:ext>
            </c:extLst>
          </c:dPt>
          <c:cat>
            <c:strRef>
              <c:f>Sheet1!$B$1:$C$1</c:f>
              <c:strCache>
                <c:ptCount val="2"/>
                <c:pt idx="0">
                  <c:v>COUNTRY AVERAGE</c:v>
                </c:pt>
                <c:pt idx="1">
                  <c:v>YOUR AD</c:v>
                </c:pt>
              </c:strCache>
            </c:strRef>
          </c:cat>
          <c:val>
            <c:numRef>
              <c:f>Sheet1!$B$3:$C$3</c:f>
              <c:numCache>
                <c:formatCode>General</c:formatCode>
                <c:ptCount val="2"/>
                <c:pt idx="0">
                  <c:v>41</c:v>
                </c:pt>
                <c:pt idx="1">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BE6-4B93-B32F-B53CFB2AD8EF}"/>
            </c:ext>
          </c:extLst>
        </c:ser>
        <c:ser>
          <c:idx val="6"/>
          <c:order val="2"/>
          <c:tx>
            <c:strRef>
              <c:f>Sheet1!$A$4</c:f>
              <c:strCache>
                <c:ptCount val="1"/>
                <c:pt idx="0">
                  <c:v>Neutral</c:v>
                </c:pt>
              </c:strCache>
            </c:strRef>
          </c:tx>
          <c:spPr>
            <a:solidFill>
              <a:srgbClr val="DDDDDD"/>
            </a:solidFill>
            <a:ln w="23929">
              <a:noFill/>
            </a:ln>
          </c:spPr>
          <c:invertIfNegative val="0"/>
          <c:dPt>
            <c:idx val="0"/>
            <c:invertIfNegative val="0"/>
            <c:bubble3D val="0"/>
            <c:spPr>
              <a:solidFill>
                <a:srgbClr val="DDDDDD">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BE6-4B93-B32F-B53CFB2AD8EF}"/>
              </c:ext>
            </c:extLst>
          </c:dPt>
          <c:cat>
            <c:strRef>
              <c:f>Sheet1!$B$1:$C$1</c:f>
              <c:strCache>
                <c:ptCount val="2"/>
                <c:pt idx="0">
                  <c:v>COUNTRY AVERAGE</c:v>
                </c:pt>
                <c:pt idx="1">
                  <c:v>YOUR AD</c:v>
                </c:pt>
              </c:strCache>
            </c:strRef>
          </c:cat>
          <c:val>
            <c:numRef>
              <c:f>Sheet1!$B$4:$C$4</c:f>
              <c:numCache>
                <c:formatCode>General</c:formatCode>
                <c:ptCount val="2"/>
                <c:pt idx="0">
                  <c:v>18</c:v>
                </c:pt>
                <c:pt idx="1">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BBE6-4B93-B32F-B53CFB2AD8EF}"/>
            </c:ext>
          </c:extLst>
        </c:ser>
        <c:ser>
          <c:idx val="0"/>
          <c:order val="3"/>
          <c:tx>
            <c:strRef>
              <c:f>Sheet1!$A$5</c:f>
              <c:strCache>
                <c:ptCount val="1"/>
                <c:pt idx="0">
                  <c:v>Sadness</c:v>
                </c:pt>
              </c:strCache>
            </c:strRef>
          </c:tx>
          <c:spPr>
            <a:solidFill>
              <a:srgbClr val="99CCFF"/>
            </a:solidFill>
            <a:ln w="23929">
              <a:noFill/>
            </a:ln>
          </c:spPr>
          <c:invertIfNegative val="0"/>
          <c:dPt>
            <c:idx val="0"/>
            <c:invertIfNegative val="0"/>
            <c:bubble3D val="0"/>
            <c:spPr>
              <a:solidFill>
                <a:srgbClr val="99CCFF">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BE6-4B93-B32F-B53CFB2AD8EF}"/>
              </c:ext>
            </c:extLst>
          </c:dPt>
          <c:cat>
            <c:strRef>
              <c:f>Sheet1!$B$1:$C$1</c:f>
              <c:strCache>
                <c:ptCount val="2"/>
                <c:pt idx="0">
                  <c:v>COUNTRY AVERAGE</c:v>
                </c:pt>
                <c:pt idx="1">
                  <c:v>YOUR AD</c:v>
                </c:pt>
              </c:strCache>
            </c:strRef>
          </c:cat>
          <c:val>
            <c:numRef>
              <c:f>Sheet1!$B$5:$C$5</c:f>
              <c:numCache>
                <c:formatCode>General</c:formatCode>
                <c:ptCount val="2"/>
                <c:pt idx="0">
                  <c:v>1</c:v>
                </c:pt>
                <c:pt idx="1">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BE6-4B93-B32F-B53CFB2AD8EF}"/>
            </c:ext>
          </c:extLst>
        </c:ser>
        <c:ser>
          <c:idx val="1"/>
          <c:order val="4"/>
          <c:tx>
            <c:strRef>
              <c:f>Sheet1!$A$6</c:f>
              <c:strCache>
                <c:ptCount val="1"/>
                <c:pt idx="0">
                  <c:v>Fear</c:v>
                </c:pt>
              </c:strCache>
            </c:strRef>
          </c:tx>
          <c:spPr>
            <a:solidFill>
              <a:srgbClr val="FCC600"/>
            </a:solidFill>
            <a:ln w="23929">
              <a:noFill/>
            </a:ln>
          </c:spPr>
          <c:invertIfNegative val="0"/>
          <c:dPt>
            <c:idx val="0"/>
            <c:invertIfNegative val="0"/>
            <c:bubble3D val="0"/>
            <c:spPr>
              <a:solidFill>
                <a:srgbClr val="FCC6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BE6-4B93-B32F-B53CFB2AD8EF}"/>
              </c:ext>
            </c:extLst>
          </c:dPt>
          <c:cat>
            <c:strRef>
              <c:f>Sheet1!$B$1:$C$1</c:f>
              <c:strCache>
                <c:ptCount val="2"/>
                <c:pt idx="0">
                  <c:v>COUNTRY AVERAGE</c:v>
                </c:pt>
                <c:pt idx="1">
                  <c:v>YOUR AD</c:v>
                </c:pt>
              </c:strCache>
            </c:strRef>
          </c:cat>
          <c:val>
            <c:numRef>
              <c:f>Sheet1!$B$6:$C$6</c:f>
              <c:numCache>
                <c:formatCode>General</c:formatCode>
                <c:ptCount val="2"/>
                <c:pt idx="0">
                  <c:v>2</c:v>
                </c:pt>
                <c:pt idx="1">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BBE6-4B93-B32F-B53CFB2AD8EF}"/>
            </c:ext>
          </c:extLst>
        </c:ser>
        <c:ser>
          <c:idx val="3"/>
          <c:order val="5"/>
          <c:tx>
            <c:strRef>
              <c:f>Sheet1!$A$7</c:f>
              <c:strCache>
                <c:ptCount val="1"/>
                <c:pt idx="0">
                  <c:v>Anger</c:v>
                </c:pt>
              </c:strCache>
            </c:strRef>
          </c:tx>
          <c:spPr>
            <a:solidFill>
              <a:srgbClr val="FF9933"/>
            </a:solidFill>
            <a:ln w="23929">
              <a:noFill/>
            </a:ln>
          </c:spPr>
          <c:invertIfNegative val="0"/>
          <c:dPt>
            <c:idx val="0"/>
            <c:invertIfNegative val="0"/>
            <c:bubble3D val="0"/>
            <c:spPr>
              <a:solidFill>
                <a:srgbClr val="FF9933">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BBE6-4B93-B32F-B53CFB2AD8EF}"/>
              </c:ext>
            </c:extLst>
          </c:dPt>
          <c:cat>
            <c:strRef>
              <c:f>Sheet1!$B$1:$C$1</c:f>
              <c:strCache>
                <c:ptCount val="2"/>
                <c:pt idx="0">
                  <c:v>COUNTRY AVERAGE</c:v>
                </c:pt>
                <c:pt idx="1">
                  <c:v>YOUR AD</c:v>
                </c:pt>
              </c:strCache>
            </c:strRef>
          </c:cat>
          <c:val>
            <c:numRef>
              <c:f>Sheet1!$B$7:$C$7</c:f>
              <c:numCache>
                <c:formatCode>General</c:formatCode>
                <c:ptCount val="2"/>
                <c:pt idx="0">
                  <c:v>0</c:v>
                </c:pt>
                <c:pt idx="1">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BE6-4B93-B32F-B53CFB2AD8EF}"/>
            </c:ext>
          </c:extLst>
        </c:ser>
        <c:ser>
          <c:idx val="4"/>
          <c:order val="6"/>
          <c:tx>
            <c:strRef>
              <c:f>Sheet1!$A$8</c:f>
              <c:strCache>
                <c:ptCount val="1"/>
                <c:pt idx="0">
                  <c:v>Disgust</c:v>
                </c:pt>
              </c:strCache>
            </c:strRef>
          </c:tx>
          <c:spPr>
            <a:solidFill>
              <a:srgbClr val="FF3300"/>
            </a:solidFill>
            <a:ln w="23929">
              <a:noFill/>
            </a:ln>
          </c:spPr>
          <c:invertIfNegative val="0"/>
          <c:dPt>
            <c:idx val="0"/>
            <c:invertIfNegative val="0"/>
            <c:bubble3D val="0"/>
            <c:spPr>
              <a:solidFill>
                <a:srgbClr val="FF33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BE6-4B93-B32F-B53CFB2AD8EF}"/>
              </c:ext>
            </c:extLst>
          </c:dPt>
          <c:cat>
            <c:strRef>
              <c:f>Sheet1!$B$1:$C$1</c:f>
              <c:strCache>
                <c:ptCount val="2"/>
                <c:pt idx="0">
                  <c:v>COUNTRY AVERAGE</c:v>
                </c:pt>
                <c:pt idx="1">
                  <c:v>YOUR AD</c:v>
                </c:pt>
              </c:strCache>
            </c:strRef>
          </c:cat>
          <c:val>
            <c:numRef>
              <c:f>Sheet1!$B$8:$C$8</c:f>
              <c:numCache>
                <c:formatCode>General</c:formatCode>
                <c:ptCount val="2"/>
                <c:pt idx="0">
                  <c:v>3</c:v>
                </c:pt>
                <c:pt idx="1">
                  <c:v>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BBE6-4B93-B32F-B53CFB2AD8EF}"/>
            </c:ext>
          </c:extLst>
        </c:ser>
        <c:ser>
          <c:idx val="5"/>
          <c:order val="7"/>
          <c:tx>
            <c:strRef>
              <c:f>Sheet1!$A$9</c:f>
              <c:strCache>
                <c:ptCount val="1"/>
                <c:pt idx="0">
                  <c:v>Contempt</c:v>
                </c:pt>
              </c:strCache>
            </c:strRef>
          </c:tx>
          <c:spPr>
            <a:solidFill>
              <a:srgbClr val="990000"/>
            </a:solidFill>
            <a:ln w="23929">
              <a:noFill/>
            </a:ln>
          </c:spPr>
          <c:invertIfNegative val="0"/>
          <c:dPt>
            <c:idx val="0"/>
            <c:invertIfNegative val="0"/>
            <c:bubble3D val="0"/>
            <c:spPr>
              <a:solidFill>
                <a:srgbClr val="990000">
                  <a:alpha val="50000"/>
                </a:srgbClr>
              </a:solidFill>
              <a:ln w="23929">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BBE6-4B93-B32F-B53CFB2AD8EF}"/>
              </c:ext>
            </c:extLst>
          </c:dPt>
          <c:cat>
            <c:strRef>
              <c:f>Sheet1!$B$1:$C$1</c:f>
              <c:strCache>
                <c:ptCount val="2"/>
                <c:pt idx="0">
                  <c:v>COUNTRY AVERAGE</c:v>
                </c:pt>
                <c:pt idx="1">
                  <c:v>YOUR AD</c:v>
                </c:pt>
              </c:strCache>
            </c:strRef>
          </c:cat>
          <c:val>
            <c:numRef>
              <c:f>Sheet1!$B$9:$C$9</c:f>
              <c:numCache>
                <c:formatCode>General</c:formatCode>
                <c:ptCount val="2"/>
                <c:pt idx="0">
                  <c:v>9</c:v>
                </c:pt>
                <c:pt idx="1">
                  <c:v>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BBE6-4B93-B32F-B53CFB2AD8EF}"/>
            </c:ext>
          </c:extLst>
        </c:ser>
        <c:dLbls>
          <c:showLegendKey val="0"/>
          <c:showVal val="0"/>
          <c:showCatName val="0"/>
          <c:showSerName val="0"/>
          <c:showPercent val="0"/>
          <c:showBubbleSize val="0"/>
        </c:dLbls>
        <c:gapWidth val="50"/>
        <c:overlap val="100"/>
        <c:axId val="236917888"/>
        <c:axId val="236919424"/>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BarSeries>
              <c15:ser>
                <c:idx val="7"/>
                <c:order val="8"/>
                <c:tx>
                  <c:strRef>
                    <c:extLst xmlns:mc="http://schemas.openxmlformats.org/markup-compatibility/2006" xmlns:c14="http://schemas.microsoft.com/office/drawing/2007/8/2/chart" xmlns:c16="http://schemas.microsoft.com/office/drawing/2014/chart">
                      <c:ext uri="{02D57815-91ED-43cb-92C2-25804820EDAC}">
                        <c15:formulaRef>
                          <c15:sqref>Sheet1!$A$10</c15:sqref>
                        </c15:formulaRef>
                      </c:ext>
                    </c:extLst>
                    <c:strCache>
                      <c:ptCount val="1"/>
                      <c:pt idx="0">
                        <c:v>Intensity Score (0 to +3)</c:v>
                      </c:pt>
                    </c:strCache>
                  </c:strRef>
                </c:tx>
                <c:spPr>
                  <a:noFill/>
                  <a:ln w="23929">
                    <a:noFill/>
                  </a:ln>
                </c:spPr>
                <c:invertIfNegative val="0"/>
                <c:cat>
                  <c:strRef>
                    <c:extLst xmlns:mc="http://schemas.openxmlformats.org/markup-compatibility/2006" xmlns:c14="http://schemas.microsoft.com/office/drawing/2007/8/2/chart" xmlns:c16="http://schemas.microsoft.com/office/drawing/2014/chart">
                      <c:ext uri="{02D57815-91ED-43cb-92C2-25804820EDAC}">
                        <c15:formulaRef>
                          <c15:sqref>Sheet1!$B$1:$C$1</c15:sqref>
                        </c15:formulaRef>
                      </c:ext>
                    </c:extLst>
                    <c:strCache>
                      <c:ptCount val="2"/>
                      <c:pt idx="0">
                        <c:v>COUNTRY AVERAGE</c:v>
                      </c:pt>
                      <c:pt idx="1">
                        <c:v>YOUR AD</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Sheet1!$B$10:$C$10</c15:sqref>
                        </c15:formulaRef>
                      </c:ext>
                    </c:extLst>
                    <c:numCache>
                      <c:formatCode>General</c:formatCode>
                      <c:ptCount val="2"/>
                      <c:pt idx="0">
                        <c:v>2.11</c:v>
                      </c:pt>
                      <c:pt idx="1">
                        <c:v>1.65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A-BBE6-4B93-B32F-B53CFB2AD8EF}"/>
                  </c:ext>
                </c:extLst>
              </c15:ser>
            </c15:filteredBarSeries>
          </c:ext>
        </c:extLst>
      </c:barChart>
      <c:catAx>
        <c:axId val="236917888"/>
        <c:scaling>
          <c:orientation val="minMax"/>
        </c:scaling>
        <c:delete val="0"/>
        <c:axPos val="b"/>
        <c:numFmt formatCode="General" sourceLinked="1"/>
        <c:majorTickMark val="none"/>
        <c:minorTickMark val="none"/>
        <c:tickLblPos val="none"/>
        <c:spPr>
          <a:ln w="8973">
            <a:noFill/>
          </a:ln>
        </c:spPr>
        <c:txPr>
          <a:bodyPr rot="0" vert="horz"/>
          <a:lstStyle/>
          <a:p>
            <a:pPr>
              <a:defRPr sz="900" b="1">
                <a:latin typeface="Arial Black" panose="020B0A04020102020204" pitchFamily="34" charset="0"/>
              </a:defRPr>
            </a:pPr>
            <a:endParaRPr lang="en-US"/>
          </a:p>
        </c:txPr>
        <c:crossAx val="236919424"/>
        <c:crosses val="autoZero"/>
        <c:auto val="1"/>
        <c:lblAlgn val="ctr"/>
        <c:lblOffset val="0"/>
        <c:tickLblSkip val="1"/>
        <c:tickMarkSkip val="1"/>
        <c:noMultiLvlLbl val="0"/>
      </c:catAx>
      <c:valAx>
        <c:axId val="236919424"/>
        <c:scaling>
          <c:orientation val="minMax"/>
          <c:max val="1.04"/>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n-lt"/>
          <a:ea typeface="Arial" panose="020B0604020202020204" pitchFamily="34" charset="0"/>
          <a:cs typeface="Arial" panose="020B0604020202020204"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018359EF-755B-498B-A4E7-B1470B38111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BE-4F44-97DE-356EC10B1A36}"/>
                </c:ext>
              </c:extLst>
            </c:dLbl>
            <c:dLbl>
              <c:idx val="1"/>
              <c:tx>
                <c:rich>
                  <a:bodyPr/>
                  <a:lstStyle/>
                  <a:p>
                    <a:fld id="{1DD98F78-EBB4-40F9-93F0-E684820FBEF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BE-4F44-97DE-356EC10B1A36}"/>
                </c:ext>
              </c:extLst>
            </c:dLbl>
            <c:dLbl>
              <c:idx val="2"/>
              <c:tx>
                <c:rich>
                  <a:bodyPr/>
                  <a:lstStyle/>
                  <a:p>
                    <a:fld id="{A31F7839-D0A4-4799-8BD3-8605728F5B4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BE-4F44-97DE-356EC10B1A36}"/>
                </c:ext>
              </c:extLst>
            </c:dLbl>
            <c:dLbl>
              <c:idx val="3"/>
              <c:tx>
                <c:rich>
                  <a:bodyPr/>
                  <a:lstStyle/>
                  <a:p>
                    <a:fld id="{0212E86C-0B7B-4B7A-ACEE-D4AC6D1F6C3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BE-4F44-97DE-356EC10B1A36}"/>
                </c:ext>
              </c:extLst>
            </c:dLbl>
            <c:dLbl>
              <c:idx val="4"/>
              <c:tx>
                <c:rich>
                  <a:bodyPr/>
                  <a:lstStyle/>
                  <a:p>
                    <a:fld id="{4F8B4ACC-B9AA-48D9-8CE6-9B02B7A927D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BE-4F44-97DE-356EC10B1A36}"/>
                </c:ext>
              </c:extLst>
            </c:dLbl>
            <c:dLbl>
              <c:idx val="5"/>
              <c:tx>
                <c:rich>
                  <a:bodyPr/>
                  <a:lstStyle/>
                  <a:p>
                    <a:fld id="{73364A13-98F1-4650-9301-84DA203922F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BE-4F44-97DE-356EC10B1A36}"/>
                </c:ext>
              </c:extLst>
            </c:dLbl>
            <c:dLbl>
              <c:idx val="6"/>
              <c:tx>
                <c:rich>
                  <a:bodyPr/>
                  <a:lstStyle/>
                  <a:p>
                    <a:fld id="{170B38C7-FD46-424C-9C50-9F4312984EA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BE-4F44-97DE-356EC10B1A36}"/>
                </c:ext>
              </c:extLst>
            </c:dLbl>
            <c:dLbl>
              <c:idx val="7"/>
              <c:tx>
                <c:rich>
                  <a:bodyPr/>
                  <a:lstStyle/>
                  <a:p>
                    <a:fld id="{80944EE5-E76F-4FD5-9604-DECA645A582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BE-4F44-97DE-356EC10B1A36}"/>
                </c:ext>
              </c:extLst>
            </c:dLbl>
            <c:dLbl>
              <c:idx val="8"/>
              <c:tx>
                <c:rich>
                  <a:bodyPr/>
                  <a:lstStyle/>
                  <a:p>
                    <a:fld id="{3B81B8F3-0407-4222-BDC9-5EE56D32D6A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BE-4F44-97DE-356EC10B1A36}"/>
                </c:ext>
              </c:extLst>
            </c:dLbl>
            <c:dLbl>
              <c:idx val="9"/>
              <c:tx>
                <c:rich>
                  <a:bodyPr/>
                  <a:lstStyle/>
                  <a:p>
                    <a:fld id="{3F24DB56-F364-4531-A495-4535D8375F9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1BE-4F44-97DE-356EC10B1A36}"/>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 would add rice with carrots or a more viable vegetable."</c:v>
                </c:pt>
                <c:pt idx="1">
                  <c:v>"It would change the flavor"</c:v>
                </c:pt>
                <c:pt idx="2">
                  <c:v>"With more combination suggestions"</c:v>
                </c:pt>
                <c:pt idx="3">
                  <c:v>"I would remove the coriander seasoning"</c:v>
                </c:pt>
                <c:pt idx="4">
                  <c:v>"Nothing"</c:v>
                </c:pt>
                <c:pt idx="5">
                  <c:v>"Rice with chicken and pequi would sell a lot more and a lot of people would fall in love with it."</c:v>
                </c:pt>
                <c:pt idx="6">
                  <c:v>"I would just put the rice with onion seasoning and a little garlic."</c:v>
                </c:pt>
                <c:pt idx="7">
                  <c:v>"Making snacks with this filling"</c:v>
                </c:pt>
                <c:pt idx="8">
                  <c:v>"No improvement"</c:v>
                </c:pt>
                <c:pt idx="9">
                  <c:v>"I would add another flavor"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16%</c:v>
                  </c:pt>
                  <c:pt idx="1">
                    <c:v>12%</c:v>
                  </c:pt>
                  <c:pt idx="2">
                    <c:v>12%</c:v>
                  </c:pt>
                  <c:pt idx="3">
                    <c:v>10%</c:v>
                  </c:pt>
                  <c:pt idx="4">
                    <c:v>10%</c:v>
                  </c:pt>
                  <c:pt idx="5">
                    <c:v>8%</c:v>
                  </c:pt>
                  <c:pt idx="6">
                    <c:v>8%</c:v>
                  </c:pt>
                  <c:pt idx="7">
                    <c:v>4%</c:v>
                  </c:pt>
                  <c:pt idx="8">
                    <c:v>4%</c:v>
                  </c:pt>
                  <c:pt idx="9">
                    <c:v>4%</c:v>
                  </c:pt>
                </c15:dlblRangeCache>
              </c15:datalabelsRange>
            </c:ext>
            <c:ext xmlns:c16="http://schemas.microsoft.com/office/drawing/2014/chart" uri="{C3380CC4-5D6E-409C-BE32-E72D297353CC}">
              <c16:uniqueId val="{0000000A-21BE-4F44-97DE-356EC10B1A36}"/>
            </c:ext>
          </c:extLst>
        </c:ser>
        <c:ser>
          <c:idx val="5"/>
          <c:order val="3"/>
          <c:tx>
            <c:v>100%Bar</c:v>
          </c:tx>
          <c:spPr>
            <a:solidFill>
              <a:srgbClr val="ED3293">
                <a:alpha val="20000"/>
              </a:srgbClr>
            </a:solidFill>
          </c:spPr>
          <c:invertIfNegative val="0"/>
          <c:cat>
            <c:strRef>
              <c:f>Sheet1!$A$2:$A$11</c:f>
              <c:strCache>
                <c:ptCount val="10"/>
                <c:pt idx="0">
                  <c:v>"I would add rice with carrots or a more viable vegetable."</c:v>
                </c:pt>
                <c:pt idx="1">
                  <c:v>"It would change the flavor"</c:v>
                </c:pt>
                <c:pt idx="2">
                  <c:v>"With more combination suggestions"</c:v>
                </c:pt>
                <c:pt idx="3">
                  <c:v>"I would remove the coriander seasoning"</c:v>
                </c:pt>
                <c:pt idx="4">
                  <c:v>"Nothing"</c:v>
                </c:pt>
                <c:pt idx="5">
                  <c:v>"Rice with chicken and pequi would sell a lot more and a lot of people would fall in love with it."</c:v>
                </c:pt>
                <c:pt idx="6">
                  <c:v>"I would just put the rice with onion seasoning and a little garlic."</c:v>
                </c:pt>
                <c:pt idx="7">
                  <c:v>"Making snacks with this filling"</c:v>
                </c:pt>
                <c:pt idx="8">
                  <c:v>"No improvement"</c:v>
                </c:pt>
                <c:pt idx="9">
                  <c:v>"I would add another flavor"</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21BE-4F44-97DE-356EC10B1A36}"/>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21BE-4F44-97DE-356EC10B1A36}"/>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21BE-4F44-97DE-356EC10B1A36}"/>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21BE-4F44-97DE-356EC10B1A36}"/>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21BE-4F44-97DE-356EC10B1A36}"/>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21BE-4F44-97DE-356EC10B1A36}"/>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21BE-4F44-97DE-356EC10B1A36}"/>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21BE-4F44-97DE-356EC10B1A36}"/>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21BE-4F44-97DE-356EC10B1A36}"/>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21BE-4F44-97DE-356EC10B1A36}"/>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21BE-4F44-97DE-356EC10B1A36}"/>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21BE-4F44-97DE-356EC10B1A36}"/>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 would add rice with carrots or a more viable vegetable."</c:v>
                </c:pt>
                <c:pt idx="1">
                  <c:v>"It would change the flavor"</c:v>
                </c:pt>
                <c:pt idx="2">
                  <c:v>"With more combination suggestions"</c:v>
                </c:pt>
                <c:pt idx="3">
                  <c:v>"I would remove the coriander seasoning"</c:v>
                </c:pt>
                <c:pt idx="4">
                  <c:v>"Nothing"</c:v>
                </c:pt>
                <c:pt idx="5">
                  <c:v>"Rice with chicken and pequi would sell a lot more and a lot of people would fall in love with it."</c:v>
                </c:pt>
                <c:pt idx="6">
                  <c:v>"I would just put the rice with onion seasoning and a little garlic."</c:v>
                </c:pt>
                <c:pt idx="7">
                  <c:v>"Making snacks with this filling"</c:v>
                </c:pt>
                <c:pt idx="8">
                  <c:v>"No improvement"</c:v>
                </c:pt>
                <c:pt idx="9">
                  <c:v>"I would add another flavor"</c:v>
                </c:pt>
              </c:strCache>
            </c:strRef>
          </c:cat>
          <c:val>
            <c:numRef>
              <c:f>Sheet1!$C$2:$C$11</c:f>
              <c:numCache>
                <c:formatCode>0%</c:formatCode>
                <c:ptCount val="10"/>
                <c:pt idx="0">
                  <c:v>0.1553398058252427</c:v>
                </c:pt>
                <c:pt idx="1">
                  <c:v>0.11650485436893204</c:v>
                </c:pt>
                <c:pt idx="2">
                  <c:v>0.11650485436893204</c:v>
                </c:pt>
                <c:pt idx="3">
                  <c:v>9.7087378640776698E-2</c:v>
                </c:pt>
                <c:pt idx="4">
                  <c:v>9.7087378640776698E-2</c:v>
                </c:pt>
                <c:pt idx="5">
                  <c:v>7.7669902912621352E-2</c:v>
                </c:pt>
                <c:pt idx="6">
                  <c:v>7.7669902912621352E-2</c:v>
                </c:pt>
                <c:pt idx="7">
                  <c:v>3.8834951456310676E-2</c:v>
                </c:pt>
                <c:pt idx="8">
                  <c:v>3.8834951456310676E-2</c:v>
                </c:pt>
                <c:pt idx="9">
                  <c:v>3.8834951456310676E-2</c:v>
                </c:pt>
              </c:numCache>
            </c:numRef>
          </c:val>
          <c:extLst>
            <c:ext xmlns:c16="http://schemas.microsoft.com/office/drawing/2014/chart" uri="{C3380CC4-5D6E-409C-BE32-E72D297353CC}">
              <c16:uniqueId val="{00000017-21BE-4F44-97DE-356EC10B1A36}"/>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44081424944855E-2"/>
          <c:y val="4.8660146676835991E-2"/>
          <c:w val="0.78881176513500262"/>
          <c:h val="0.92314902059798765"/>
        </c:manualLayout>
      </c:layout>
      <c:barChart>
        <c:barDir val="bar"/>
        <c:grouping val="clustered"/>
        <c:varyColors val="0"/>
        <c:ser>
          <c:idx val="3"/>
          <c:order val="2"/>
          <c:tx>
            <c:strRef>
              <c:f>Sheet1!$C$1:$D$1</c:f>
              <c:strCache>
                <c:ptCount val="1"/>
                <c:pt idx="0">
                  <c:v>%Bar Label</c:v>
                </c:pt>
              </c:strCache>
            </c:strRef>
          </c:tx>
          <c:spPr>
            <a:noFill/>
            <a:ln>
              <a:noFill/>
            </a:ln>
            <a:effectLst/>
          </c:spPr>
          <c:invertIfNegative val="0"/>
          <c:dLbls>
            <c:dLbl>
              <c:idx val="0"/>
              <c:tx>
                <c:rich>
                  <a:bodyPr/>
                  <a:lstStyle/>
                  <a:p>
                    <a:fld id="{0576E79F-20A5-48E7-B09F-FBD496D5720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0A-406F-8EA9-82205B70412E}"/>
                </c:ext>
              </c:extLst>
            </c:dLbl>
            <c:dLbl>
              <c:idx val="1"/>
              <c:tx>
                <c:rich>
                  <a:bodyPr/>
                  <a:lstStyle/>
                  <a:p>
                    <a:fld id="{ED599B17-4298-4670-8380-C46C6588670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0A-406F-8EA9-82205B70412E}"/>
                </c:ext>
              </c:extLst>
            </c:dLbl>
            <c:dLbl>
              <c:idx val="2"/>
              <c:tx>
                <c:rich>
                  <a:bodyPr/>
                  <a:lstStyle/>
                  <a:p>
                    <a:fld id="{902DE996-4647-4357-A791-C655B1EECD6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0A-406F-8EA9-82205B70412E}"/>
                </c:ext>
              </c:extLst>
            </c:dLbl>
            <c:dLbl>
              <c:idx val="3"/>
              <c:tx>
                <c:rich>
                  <a:bodyPr/>
                  <a:lstStyle/>
                  <a:p>
                    <a:fld id="{752E7192-F4B5-4A65-8792-78808226A92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0A-406F-8EA9-82205B70412E}"/>
                </c:ext>
              </c:extLst>
            </c:dLbl>
            <c:dLbl>
              <c:idx val="4"/>
              <c:tx>
                <c:rich>
                  <a:bodyPr/>
                  <a:lstStyle/>
                  <a:p>
                    <a:fld id="{664FEC0A-6CDD-47FE-9A49-A8330A0D213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0A-406F-8EA9-82205B70412E}"/>
                </c:ext>
              </c:extLst>
            </c:dLbl>
            <c:dLbl>
              <c:idx val="5"/>
              <c:tx>
                <c:rich>
                  <a:bodyPr/>
                  <a:lstStyle/>
                  <a:p>
                    <a:fld id="{4CB6583F-AD67-432B-9BD9-14DFDD7D005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0A-406F-8EA9-82205B70412E}"/>
                </c:ext>
              </c:extLst>
            </c:dLbl>
            <c:dLbl>
              <c:idx val="6"/>
              <c:tx>
                <c:rich>
                  <a:bodyPr/>
                  <a:lstStyle/>
                  <a:p>
                    <a:fld id="{E9CB9E5E-5E3B-4B92-B9F7-1DCBCA3E1FF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0A-406F-8EA9-82205B70412E}"/>
                </c:ext>
              </c:extLst>
            </c:dLbl>
            <c:dLbl>
              <c:idx val="7"/>
              <c:tx>
                <c:rich>
                  <a:bodyPr/>
                  <a:lstStyle/>
                  <a:p>
                    <a:fld id="{F56A3423-431D-42FD-85E1-5AE2C8D7D42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0A-406F-8EA9-82205B70412E}"/>
                </c:ext>
              </c:extLst>
            </c:dLbl>
            <c:dLbl>
              <c:idx val="8"/>
              <c:tx>
                <c:rich>
                  <a:bodyPr/>
                  <a:lstStyle/>
                  <a:p>
                    <a:fld id="{21A1D2D8-FA19-445A-BAB4-B58F7194F15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0A-406F-8EA9-82205B70412E}"/>
                </c:ext>
              </c:extLst>
            </c:dLbl>
            <c:dLbl>
              <c:idx val="9"/>
              <c:tx>
                <c:rich>
                  <a:bodyPr/>
                  <a:lstStyle/>
                  <a:p>
                    <a:fld id="{D59F7465-CBE0-4504-883E-775245F746F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0A-406F-8EA9-82205B70412E}"/>
                </c:ext>
              </c:extLst>
            </c:dLbl>
            <c:spPr>
              <a:noFill/>
              <a:ln>
                <a:noFill/>
              </a:ln>
              <a:effectLst/>
            </c:spPr>
            <c:txPr>
              <a:bodyPr wrap="square" lIns="0" tIns="0" rIns="0" bIns="0" anchor="ctr">
                <a:spAutoFit/>
              </a:bodyPr>
              <a:lstStyle/>
              <a:p>
                <a:pPr>
                  <a:defRPr sz="1100" b="0">
                    <a:solidFill>
                      <a:schemeClr val="tx1"/>
                    </a:solidFill>
                    <a:latin typeface="+mj-lt"/>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Sheet1!$A$2:$A$11</c:f>
              <c:strCache>
                <c:ptCount val="10"/>
                <c:pt idx="0">
                  <c:v>"It's an interesting option but for a small niche of people it would please few."</c:v>
                </c:pt>
                <c:pt idx="1">
                  <c:v>"Knowing differently"</c:v>
                </c:pt>
                <c:pt idx="2">
                  <c:v>"The idea of already being seasoned"</c:v>
                </c:pt>
                <c:pt idx="3">
                  <c:v>"I would earn a lot"</c:v>
                </c:pt>
                <c:pt idx="4">
                  <c:v>"None"</c:v>
                </c:pt>
                <c:pt idx="5">
                  <c:v>"I believe it tastes bad and would not be successful."</c:v>
                </c:pt>
                <c:pt idx="6">
                  <c:v>"It doesn't look tasty."</c:v>
                </c:pt>
                <c:pt idx="7">
                  <c:v>"Different flavor."</c:v>
                </c:pt>
                <c:pt idx="8">
                  <c:v>"I don’t know"</c:v>
                </c:pt>
                <c:pt idx="9">
                  <c:v>"Practicality"</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5="http://schemas.microsoft.com/office/drawing/2012/chart" uri="{02D57815-91ED-43cb-92C2-25804820EDAC}">
              <c15:datalabelsRange>
                <c15:f>Sheet1!$D$2:$D$11</c15:f>
                <c15:dlblRangeCache>
                  <c:ptCount val="10"/>
                  <c:pt idx="0">
                    <c:v>33%</c:v>
                  </c:pt>
                  <c:pt idx="1">
                    <c:v>9%</c:v>
                  </c:pt>
                  <c:pt idx="2">
                    <c:v>9%</c:v>
                  </c:pt>
                  <c:pt idx="3">
                    <c:v>9%</c:v>
                  </c:pt>
                  <c:pt idx="4">
                    <c:v>8%</c:v>
                  </c:pt>
                  <c:pt idx="5">
                    <c:v>8%</c:v>
                  </c:pt>
                  <c:pt idx="6">
                    <c:v>7%</c:v>
                  </c:pt>
                  <c:pt idx="7">
                    <c:v>6%</c:v>
                  </c:pt>
                  <c:pt idx="8">
                    <c:v>4%</c:v>
                  </c:pt>
                  <c:pt idx="9">
                    <c:v>4%</c:v>
                  </c:pt>
                </c15:dlblRangeCache>
              </c15:datalabelsRange>
            </c:ext>
            <c:ext xmlns:c16="http://schemas.microsoft.com/office/drawing/2014/chart" uri="{C3380CC4-5D6E-409C-BE32-E72D297353CC}">
              <c16:uniqueId val="{0000000A-0F0A-406F-8EA9-82205B70412E}"/>
            </c:ext>
          </c:extLst>
        </c:ser>
        <c:ser>
          <c:idx val="5"/>
          <c:order val="3"/>
          <c:tx>
            <c:v>100%Bar</c:v>
          </c:tx>
          <c:spPr>
            <a:solidFill>
              <a:srgbClr val="ED3293">
                <a:alpha val="20000"/>
              </a:srgbClr>
            </a:solidFill>
          </c:spPr>
          <c:invertIfNegative val="0"/>
          <c:cat>
            <c:strRef>
              <c:f>Sheet1!$A$2:$A$11</c:f>
              <c:strCache>
                <c:ptCount val="10"/>
                <c:pt idx="0">
                  <c:v>"It's an interesting option but for a small niche of people it would please few."</c:v>
                </c:pt>
                <c:pt idx="1">
                  <c:v>"Knowing differently"</c:v>
                </c:pt>
                <c:pt idx="2">
                  <c:v>"The idea of already being seasoned"</c:v>
                </c:pt>
                <c:pt idx="3">
                  <c:v>"I would earn a lot"</c:v>
                </c:pt>
                <c:pt idx="4">
                  <c:v>"None"</c:v>
                </c:pt>
                <c:pt idx="5">
                  <c:v>"I believe it tastes bad and would not be successful."</c:v>
                </c:pt>
                <c:pt idx="6">
                  <c:v>"It doesn't look tasty."</c:v>
                </c:pt>
                <c:pt idx="7">
                  <c:v>"Different flavor."</c:v>
                </c:pt>
                <c:pt idx="8">
                  <c:v>"I don’t know"</c:v>
                </c:pt>
                <c:pt idx="9">
                  <c:v>"Practicality"</c:v>
                </c:pt>
              </c:strCache>
            </c:strRef>
          </c:cat>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B-0F0A-406F-8EA9-82205B70412E}"/>
            </c:ext>
          </c:extLst>
        </c:ser>
        <c:dLbls>
          <c:showLegendKey val="0"/>
          <c:showVal val="0"/>
          <c:showCatName val="0"/>
          <c:showSerName val="0"/>
          <c:showPercent val="0"/>
          <c:showBubbleSize val="0"/>
        </c:dLbls>
        <c:gapWidth val="200"/>
        <c:overlap val="-50"/>
        <c:axId val="1632995008"/>
        <c:axId val="1632993760"/>
      </c:barChart>
      <c:barChart>
        <c:barDir val="bar"/>
        <c:grouping val="clustered"/>
        <c:varyColors val="0"/>
        <c:ser>
          <c:idx val="4"/>
          <c:order val="0"/>
          <c:tx>
            <c:strRef>
              <c:f>Sheet1!$A$1</c:f>
              <c:strCache>
                <c:ptCount val="1"/>
                <c:pt idx="0">
                  <c:v>Answer Label</c:v>
                </c:pt>
              </c:strCache>
            </c:strRef>
          </c:tx>
          <c:spPr>
            <a:noFill/>
            <a:ln>
              <a:noFill/>
            </a:ln>
            <a:effectLst/>
          </c:spPr>
          <c:invertIfNegative val="0"/>
          <c:dLbls>
            <c:dLbl>
              <c:idx val="0"/>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C-0F0A-406F-8EA9-82205B70412E}"/>
                </c:ext>
              </c:extLst>
            </c:dLbl>
            <c:dLbl>
              <c:idx val="1"/>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D-0F0A-406F-8EA9-82205B70412E}"/>
                </c:ext>
              </c:extLst>
            </c:dLbl>
            <c:dLbl>
              <c:idx val="2"/>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E-0F0A-406F-8EA9-82205B70412E}"/>
                </c:ext>
              </c:extLst>
            </c:dLbl>
            <c:dLbl>
              <c:idx val="3"/>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0F-0F0A-406F-8EA9-82205B70412E}"/>
                </c:ext>
              </c:extLst>
            </c:dLbl>
            <c:dLbl>
              <c:idx val="4"/>
              <c:layout>
                <c:manualLayout>
                  <c:x val="-0.21447376592957126"/>
                  <c:y val="1.9060288738733652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0-0F0A-406F-8EA9-82205B70412E}"/>
                </c:ext>
              </c:extLst>
            </c:dLbl>
            <c:dLbl>
              <c:idx val="5"/>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1-0F0A-406F-8EA9-82205B70412E}"/>
                </c:ext>
              </c:extLst>
            </c:dLbl>
            <c:dLbl>
              <c:idx val="6"/>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2-0F0A-406F-8EA9-82205B70412E}"/>
                </c:ext>
              </c:extLst>
            </c:dLbl>
            <c:dLbl>
              <c:idx val="7"/>
              <c:layout>
                <c:manualLayout>
                  <c:x val="-0.21447376592957126"/>
                  <c:y val="1.9060288738733701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3-0F0A-406F-8EA9-82205B70412E}"/>
                </c:ext>
              </c:extLst>
            </c:dLbl>
            <c:dLbl>
              <c:idx val="8"/>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4-0F0A-406F-8EA9-82205B70412E}"/>
                </c:ext>
              </c:extLst>
            </c:dLbl>
            <c:dLbl>
              <c:idx val="9"/>
              <c:layout>
                <c:manualLayout>
                  <c:x val="-0.21447376592957126"/>
                  <c:y val="1.9060288738733607E-2"/>
                </c:manualLayout>
              </c:layout>
              <c:dLblPos val="outEnd"/>
              <c:showLegendKey val="0"/>
              <c:showVal val="0"/>
              <c:showCatName val="1"/>
              <c:showSerName val="0"/>
              <c:showPercent val="0"/>
              <c:showBubbleSize val="0"/>
              <c:extLst>
                <c:ext xmlns:c15="http://schemas.microsoft.com/office/drawing/2012/chart" uri="{CE6537A1-D6FC-4f65-9D91-7224C49458BB}">
                  <c15:layout>
                    <c:manualLayout>
                      <c:w val="0.71263018946417889"/>
                      <c:h val="7.1593182458202231E-2"/>
                    </c:manualLayout>
                  </c15:layout>
                </c:ext>
                <c:ext xmlns:c16="http://schemas.microsoft.com/office/drawing/2014/chart" uri="{C3380CC4-5D6E-409C-BE32-E72D297353CC}">
                  <c16:uniqueId val="{00000015-0F0A-406F-8EA9-82205B70412E}"/>
                </c:ext>
              </c:extLst>
            </c:dLbl>
            <c:spPr>
              <a:noFill/>
              <a:ln>
                <a:noFill/>
              </a:ln>
              <a:effectLst/>
            </c:spPr>
            <c:txPr>
              <a:bodyPr wrap="square" lIns="0" tIns="0" rIns="0" bIns="0" numCol="1" spcCol="0" anchor="b" anchorCtr="0">
                <a:noAutofit/>
              </a:bodyPr>
              <a:lstStyle/>
              <a:p>
                <a:pPr algn="l">
                  <a:lnSpc>
                    <a:spcPct val="80000"/>
                  </a:lnSpc>
                  <a:defRPr sz="1100" b="1">
                    <a:solidFill>
                      <a:schemeClr val="tx1"/>
                    </a:solidFill>
                    <a:latin typeface="+mn-lt"/>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Sheet1!$B$2:$B$11</c:f>
              <c:numCache>
                <c:formatCode>0%</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6-0F0A-406F-8EA9-82205B70412E}"/>
            </c:ext>
          </c:extLst>
        </c:ser>
        <c:ser>
          <c:idx val="0"/>
          <c:order val="1"/>
          <c:tx>
            <c:strRef>
              <c:f>Sheet1!$C$1</c:f>
              <c:strCache>
                <c:ptCount val="1"/>
                <c:pt idx="0">
                  <c:v>%Bar</c:v>
                </c:pt>
              </c:strCache>
            </c:strRef>
          </c:tx>
          <c:spPr>
            <a:solidFill>
              <a:srgbClr val="ED3293"/>
            </a:solidFill>
            <a:ln>
              <a:noFill/>
            </a:ln>
            <a:effectLst/>
          </c:spPr>
          <c:invertIfNegative val="0"/>
          <c:cat>
            <c:strRef>
              <c:f>Sheet1!$A$2:$A$11</c:f>
              <c:strCache>
                <c:ptCount val="10"/>
                <c:pt idx="0">
                  <c:v>"It's an interesting option but for a small niche of people it would please few."</c:v>
                </c:pt>
                <c:pt idx="1">
                  <c:v>"Knowing differently"</c:v>
                </c:pt>
                <c:pt idx="2">
                  <c:v>"The idea of already being seasoned"</c:v>
                </c:pt>
                <c:pt idx="3">
                  <c:v>"I would earn a lot"</c:v>
                </c:pt>
                <c:pt idx="4">
                  <c:v>"None"</c:v>
                </c:pt>
                <c:pt idx="5">
                  <c:v>"I believe it tastes bad and would not be successful."</c:v>
                </c:pt>
                <c:pt idx="6">
                  <c:v>"It doesn't look tasty."</c:v>
                </c:pt>
                <c:pt idx="7">
                  <c:v>"Different flavor."</c:v>
                </c:pt>
                <c:pt idx="8">
                  <c:v>"I don’t know"</c:v>
                </c:pt>
                <c:pt idx="9">
                  <c:v>"Practicality"</c:v>
                </c:pt>
              </c:strCache>
            </c:strRef>
          </c:cat>
          <c:val>
            <c:numRef>
              <c:f>Sheet1!$C$2:$C$11</c:f>
              <c:numCache>
                <c:formatCode>0%</c:formatCode>
                <c:ptCount val="10"/>
                <c:pt idx="0">
                  <c:v>0.3300970873786408</c:v>
                </c:pt>
                <c:pt idx="1">
                  <c:v>8.7378640776699032E-2</c:v>
                </c:pt>
                <c:pt idx="2">
                  <c:v>8.7378640776699032E-2</c:v>
                </c:pt>
                <c:pt idx="3">
                  <c:v>8.7378640776699032E-2</c:v>
                </c:pt>
                <c:pt idx="4">
                  <c:v>7.7669902912621352E-2</c:v>
                </c:pt>
                <c:pt idx="5">
                  <c:v>7.7669902912621352E-2</c:v>
                </c:pt>
                <c:pt idx="6">
                  <c:v>6.7961165048543687E-2</c:v>
                </c:pt>
                <c:pt idx="7">
                  <c:v>5.8252427184466021E-2</c:v>
                </c:pt>
                <c:pt idx="8">
                  <c:v>3.8834951456310676E-2</c:v>
                </c:pt>
                <c:pt idx="9">
                  <c:v>3.8834951456310676E-2</c:v>
                </c:pt>
              </c:numCache>
            </c:numRef>
          </c:val>
          <c:extLst>
            <c:ext xmlns:c16="http://schemas.microsoft.com/office/drawing/2014/chart" uri="{C3380CC4-5D6E-409C-BE32-E72D297353CC}">
              <c16:uniqueId val="{00000017-0F0A-406F-8EA9-82205B70412E}"/>
            </c:ext>
          </c:extLst>
        </c:ser>
        <c:dLbls>
          <c:showLegendKey val="0"/>
          <c:showVal val="0"/>
          <c:showCatName val="0"/>
          <c:showSerName val="0"/>
          <c:showPercent val="0"/>
          <c:showBubbleSize val="0"/>
        </c:dLbls>
        <c:gapWidth val="200"/>
        <c:overlap val="-50"/>
        <c:axId val="2020940016"/>
        <c:axId val="2020941680"/>
      </c:barChart>
      <c:catAx>
        <c:axId val="1632995008"/>
        <c:scaling>
          <c:orientation val="maxMin"/>
        </c:scaling>
        <c:delete val="0"/>
        <c:axPos val="l"/>
        <c:numFmt formatCode="General" sourceLinked="1"/>
        <c:majorTickMark val="none"/>
        <c:minorTickMark val="none"/>
        <c:tickLblPos val="none"/>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6464571853476E-2"/>
          <c:y val="0.33934647857644717"/>
          <c:w val="0.67301167560433939"/>
          <c:h val="0.56501145395030095"/>
        </c:manualLayout>
      </c:layout>
      <c:areaChart>
        <c:grouping val="standard"/>
        <c:varyColors val="0"/>
        <c:ser>
          <c:idx val="0"/>
          <c:order val="0"/>
          <c:tx>
            <c:strRef>
              <c:f>Sheet1!$B$2</c:f>
              <c:strCache>
                <c:ptCount val="1"/>
                <c:pt idx="0">
                  <c:v>Test Average</c:v>
                </c:pt>
              </c:strCache>
            </c:strRef>
          </c:tx>
          <c:spPr>
            <a:solidFill>
              <a:srgbClr val="7F7F7F">
                <a:alpha val="20000"/>
              </a:srgbClr>
            </a:solidFill>
            <a:ln w="15875">
              <a:solidFill>
                <a:srgbClr val="949494"/>
              </a:solidFill>
              <a:prstDash val="sysDash"/>
            </a:ln>
            <a:effectLst/>
          </c:spP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Sheet1!$B$3:$B$21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extLst>
            <c:ext xmlns:c16="http://schemas.microsoft.com/office/drawing/2014/chart" uri="{C3380CC4-5D6E-409C-BE32-E72D297353CC}">
              <c16:uniqueId val="{00000000-F477-4EFA-8575-BD721DB668E0}"/>
            </c:ext>
          </c:extLst>
        </c:ser>
        <c:dLbls>
          <c:showLegendKey val="0"/>
          <c:showVal val="0"/>
          <c:showCatName val="0"/>
          <c:showSerName val="0"/>
          <c:showPercent val="0"/>
          <c:showBubbleSize val="0"/>
        </c:dLbls>
        <c:axId val="624174831"/>
        <c:axId val="624169839"/>
      </c:areaChart>
      <c:lineChart>
        <c:grouping val="standard"/>
        <c:varyColors val="0"/>
        <c:ser>
          <c:idx val="2"/>
          <c:order val="2"/>
          <c:tx>
            <c:strRef>
              <c:f>Sheet1!$D$2:$E$2</c:f>
              <c:strCache>
                <c:ptCount val="1"/>
                <c:pt idx="0">
                  <c:v>Vigo Cilantro Lime Rice</c:v>
                </c:pt>
              </c:strCache>
            </c:strRef>
          </c:tx>
          <c:spPr>
            <a:ln w="28575" cap="rnd">
              <a:noFill/>
              <a:round/>
            </a:ln>
            <a:effectLst/>
          </c:spPr>
          <c:marker>
            <c:symbol val="circle"/>
            <c:size val="14"/>
            <c: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a:noFill/>
              </a:ln>
              <a:effectLst/>
            </c:spPr>
          </c:marker>
          <c:dLbls>
            <c:spPr>
              <a:solidFill>
                <a:srgbClr val="FFFFFF"/>
              </a:solidFill>
              <a:ln>
                <a:solidFill>
                  <a:srgbClr val="C0C0C0"/>
                </a:solidFill>
              </a:ln>
              <a:effectLst/>
            </c:spPr>
            <c:txPr>
              <a:bodyPr wrap="none" lIns="36000" tIns="0" rIns="36000" bIns="0"/>
              <a:lstStyle/>
              <a:p>
                <a:pPr>
                  <a:defRPr b="1">
                    <a:solidFill>
                      <a:srgbClr val="ED329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15:showLeaderLines val="0"/>
              </c:ext>
            </c:extLst>
          </c:dLbls>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Sheet1!$D$3:$D$21</c:f>
              <c:numCache>
                <c:formatCode>0%</c:formatCode>
                <c:ptCount val="19"/>
                <c:pt idx="1">
                  <c:v>0.73469387755102045</c:v>
                </c:pt>
                <c:pt idx="2">
                  <c:v>0.71134020618556704</c:v>
                </c:pt>
                <c:pt idx="3">
                  <c:v>0.77319587628865993</c:v>
                </c:pt>
                <c:pt idx="4">
                  <c:v>0.7578947368421054</c:v>
                </c:pt>
                <c:pt idx="5">
                  <c:v>0.74193548387096764</c:v>
                </c:pt>
                <c:pt idx="6">
                  <c:v>0.62352941176470589</c:v>
                </c:pt>
                <c:pt idx="7">
                  <c:v>0.625</c:v>
                </c:pt>
                <c:pt idx="8">
                  <c:v>0.60215053763440862</c:v>
                </c:pt>
                <c:pt idx="9">
                  <c:v>0.58333333333333337</c:v>
                </c:pt>
                <c:pt idx="10">
                  <c:v>0.63829787234042556</c:v>
                </c:pt>
                <c:pt idx="11">
                  <c:v>0.57777777777777772</c:v>
                </c:pt>
                <c:pt idx="12">
                  <c:v>0.53061224489795922</c:v>
                </c:pt>
                <c:pt idx="13">
                  <c:v>0.44329896907216493</c:v>
                </c:pt>
                <c:pt idx="14">
                  <c:v>0.47422680412371127</c:v>
                </c:pt>
                <c:pt idx="15">
                  <c:v>0.43877551020408162</c:v>
                </c:pt>
                <c:pt idx="16">
                  <c:v>0.39795918367346933</c:v>
                </c:pt>
                <c:pt idx="17">
                  <c:v>0.43157894736842112</c:v>
                </c:pt>
              </c:numCache>
            </c:numRef>
          </c:val>
          <c:smooth val="0"/>
          <c:extLst>
            <c:ext xmlns:c16="http://schemas.microsoft.com/office/drawing/2014/chart" uri="{C3380CC4-5D6E-409C-BE32-E72D297353CC}">
              <c16:uniqueId val="{00000002-F477-4EFA-8575-BD721DB668E0}"/>
            </c:ext>
          </c:extLst>
        </c:ser>
        <c:dLbls>
          <c:showLegendKey val="0"/>
          <c:showVal val="0"/>
          <c:showCatName val="0"/>
          <c:showSerName val="0"/>
          <c:showPercent val="0"/>
          <c:showBubbleSize val="0"/>
        </c:dLbls>
        <c:marker val="1"/>
        <c:smooth val="0"/>
        <c:axId val="375718159"/>
        <c:axId val="375721903"/>
      </c:lineChart>
      <c:lineChart>
        <c:grouping val="standard"/>
        <c:varyColors val="0"/>
        <c:ser>
          <c:idx val="1"/>
          <c:order val="1"/>
          <c:tx>
            <c:strRef>
              <c:f>Sheet1!$C$2</c:f>
              <c:strCache>
                <c:ptCount val="1"/>
                <c:pt idx="0">
                  <c:v>Test Average </c:v>
                </c:pt>
              </c:strCache>
            </c:strRef>
          </c:tx>
          <c:spPr>
            <a:ln w="28575" cap="rnd">
              <a:noFill/>
              <a:round/>
            </a:ln>
            <a:effectLst/>
          </c:spPr>
          <c:marker>
            <c:symbol val="circle"/>
            <c:size val="6"/>
            <c:spPr>
              <a:solidFill>
                <a:srgbClr val="7F7F7F"/>
              </a:solidFill>
              <a:ln w="9525">
                <a:solidFill>
                  <a:schemeClr val="tx1">
                    <a:alpha val="80000"/>
                  </a:schemeClr>
                </a:solidFill>
              </a:ln>
              <a:effectLst/>
            </c:spPr>
          </c:marker>
          <c:cat>
            <c:strRef>
              <c:f>Sheet1!$A$3:$A$21</c:f>
              <c:strCache>
                <c:ptCount val="18"/>
                <c:pt idx="1">
                  <c:v>Easy to understand</c:v>
                </c:pt>
                <c:pt idx="2">
                  <c:v>Modern</c:v>
                </c:pt>
                <c:pt idx="3">
                  <c:v>Innovative</c:v>
                </c:pt>
                <c:pt idx="4">
                  <c:v>Unique</c:v>
                </c:pt>
                <c:pt idx="5">
                  <c:v>Believable</c:v>
                </c:pt>
                <c:pt idx="6">
                  <c:v>Fits with the brand</c:v>
                </c:pt>
                <c:pt idx="7">
                  <c:v>Trustworthy</c:v>
                </c:pt>
                <c:pt idx="8">
                  <c:v>High Quality</c:v>
                </c:pt>
                <c:pt idx="9">
                  <c:v>Relevant</c:v>
                </c:pt>
                <c:pt idx="10">
                  <c:v>Distinctive</c:v>
                </c:pt>
                <c:pt idx="11">
                  <c:v>Good value</c:v>
                </c:pt>
                <c:pt idx="12">
                  <c:v>Recommended</c:v>
                </c:pt>
                <c:pt idx="13">
                  <c:v>Exciting</c:v>
                </c:pt>
                <c:pt idx="14">
                  <c:v>Premium</c:v>
                </c:pt>
                <c:pt idx="15">
                  <c:v>Recognisable</c:v>
                </c:pt>
                <c:pt idx="16">
                  <c:v>Worth more</c:v>
                </c:pt>
                <c:pt idx="17">
                  <c:v>Talked about</c:v>
                </c:pt>
              </c:strCache>
            </c:strRef>
          </c:cat>
          <c:val>
            <c:numRef>
              <c:f>Sheet1!$C$3:$C$21</c:f>
              <c:numCache>
                <c:formatCode>0%</c:formatCode>
                <c:ptCount val="19"/>
                <c:pt idx="0">
                  <c:v>0.84003783412813604</c:v>
                </c:pt>
                <c:pt idx="1">
                  <c:v>0.84003783412813604</c:v>
                </c:pt>
                <c:pt idx="2">
                  <c:v>0.81407481222371914</c:v>
                </c:pt>
                <c:pt idx="3">
                  <c:v>0.81154477180459494</c:v>
                </c:pt>
                <c:pt idx="4">
                  <c:v>0.80034096020938139</c:v>
                </c:pt>
                <c:pt idx="5">
                  <c:v>0.7939465377465581</c:v>
                </c:pt>
                <c:pt idx="6">
                  <c:v>0.77842136571602238</c:v>
                </c:pt>
                <c:pt idx="7">
                  <c:v>0.76894210814582609</c:v>
                </c:pt>
                <c:pt idx="8">
                  <c:v>0.75131908949908621</c:v>
                </c:pt>
                <c:pt idx="9">
                  <c:v>0.73650648007660469</c:v>
                </c:pt>
                <c:pt idx="10">
                  <c:v>0.73409732629532987</c:v>
                </c:pt>
                <c:pt idx="11">
                  <c:v>0.72795429334529105</c:v>
                </c:pt>
                <c:pt idx="12">
                  <c:v>0.68185840402673581</c:v>
                </c:pt>
                <c:pt idx="13">
                  <c:v>0.62547180138437264</c:v>
                </c:pt>
                <c:pt idx="14">
                  <c:v>0.61261754478359687</c:v>
                </c:pt>
                <c:pt idx="15">
                  <c:v>0.61127946164221225</c:v>
                </c:pt>
                <c:pt idx="16">
                  <c:v>0.5969691924510846</c:v>
                </c:pt>
                <c:pt idx="17">
                  <c:v>0.58645490809602352</c:v>
                </c:pt>
                <c:pt idx="18">
                  <c:v>0.58645490809602352</c:v>
                </c:pt>
              </c:numCache>
            </c:numRef>
          </c:val>
          <c:smooth val="0"/>
          <c:extLst>
            <c:ext xmlns:c16="http://schemas.microsoft.com/office/drawing/2014/chart" uri="{C3380CC4-5D6E-409C-BE32-E72D297353CC}">
              <c16:uniqueId val="{00000001-F477-4EFA-8575-BD721DB668E0}"/>
            </c:ext>
          </c:extLst>
        </c:ser>
        <c:dLbls>
          <c:showLegendKey val="0"/>
          <c:showVal val="0"/>
          <c:showCatName val="0"/>
          <c:showSerName val="0"/>
          <c:showPercent val="0"/>
          <c:showBubbleSize val="0"/>
        </c:dLbls>
        <c:marker val="1"/>
        <c:smooth val="0"/>
        <c:axId val="624174831"/>
        <c:axId val="624169839"/>
      </c:lineChart>
      <c:catAx>
        <c:axId val="375718159"/>
        <c:scaling>
          <c:orientation val="minMax"/>
        </c:scaling>
        <c:delete val="0"/>
        <c:axPos val="t"/>
        <c:majorGridlines>
          <c:spPr>
            <a:ln w="6350" cap="flat" cmpd="sng" algn="ctr">
              <a:solidFill>
                <a:schemeClr val="tx1">
                  <a:alpha val="30000"/>
                </a:schemeClr>
              </a:solidFill>
              <a:prstDash val="sysDash"/>
              <a:round/>
            </a:ln>
            <a:effectLst/>
          </c:spPr>
        </c:majorGridlines>
        <c:numFmt formatCode="General" sourceLinked="1"/>
        <c:majorTickMark val="out"/>
        <c:minorTickMark val="none"/>
        <c:tickLblPos val="nextTo"/>
        <c:spPr>
          <a:noFill/>
          <a:ln w="9525" cap="flat" cmpd="sng" algn="ctr">
            <a:solidFill>
              <a:schemeClr val="tx1">
                <a:alpha val="20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j-lt"/>
                <a:ea typeface="+mn-ea"/>
                <a:cs typeface="+mn-cs"/>
              </a:defRPr>
            </a:pPr>
            <a:endParaRPr lang="en-US"/>
          </a:p>
        </c:txPr>
        <c:crossAx val="375721903"/>
        <c:crosses val="max"/>
        <c:auto val="1"/>
        <c:lblAlgn val="ctr"/>
        <c:lblOffset val="300"/>
        <c:noMultiLvlLbl val="0"/>
      </c:catAx>
      <c:valAx>
        <c:axId val="375721903"/>
        <c:scaling>
          <c:orientation val="minMax"/>
          <c:max val="1"/>
          <c:min val="0"/>
        </c:scaling>
        <c:delete val="0"/>
        <c:axPos val="l"/>
        <c:majorGridlines>
          <c:spPr>
            <a:ln w="6350" cap="flat" cmpd="sng" algn="ctr">
              <a:solidFill>
                <a:schemeClr val="tx1">
                  <a:alpha val="30000"/>
                </a:schemeClr>
              </a:solidFill>
              <a:prstDash val="sysDash"/>
              <a:round/>
            </a:ln>
            <a:effectLst/>
          </c:spPr>
        </c:majorGridlines>
        <c:title>
          <c:tx>
            <c:rich>
              <a:bodyPr/>
              <a:lstStyle/>
              <a:p>
                <a:pPr>
                  <a:defRPr sz="900"/>
                </a:pPr>
                <a:r>
                  <a:rPr lang="en-GB" sz="900"/>
                  <a:t>% of Respondents</a:t>
                </a: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5718159"/>
        <c:crosses val="autoZero"/>
        <c:crossBetween val="midCat"/>
        <c:majorUnit val="0.2"/>
      </c:valAx>
      <c:valAx>
        <c:axId val="624169839"/>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4174831"/>
        <c:crosses val="max"/>
        <c:crossBetween val="between"/>
        <c:majorUnit val="0.2"/>
      </c:valAx>
      <c:catAx>
        <c:axId val="624174831"/>
        <c:scaling>
          <c:orientation val="minMax"/>
        </c:scaling>
        <c:delete val="1"/>
        <c:axPos val="b"/>
        <c:numFmt formatCode="General" sourceLinked="1"/>
        <c:majorTickMark val="out"/>
        <c:minorTickMark val="none"/>
        <c:tickLblPos val="nextTo"/>
        <c:crossAx val="624169839"/>
        <c:crosses val="autoZero"/>
        <c:auto val="1"/>
        <c:lblAlgn val="ctr"/>
        <c:lblOffset val="100"/>
        <c:noMultiLvlLbl val="0"/>
      </c:catAx>
      <c:spPr>
        <a:noFill/>
        <a:ln>
          <a:noFill/>
        </a:ln>
        <a:effectLst/>
      </c:spPr>
    </c:plotArea>
    <c:legend>
      <c:legendPos val="r"/>
      <c:legendEntry>
        <c:idx val="0"/>
        <c:delete val="1"/>
      </c:legendEntry>
      <c:layout>
        <c:manualLayout>
          <c:xMode val="edge"/>
          <c:yMode val="edge"/>
          <c:x val="0.81821453368985542"/>
          <c:y val="0.33905796031679425"/>
          <c:w val="0.18150802913238095"/>
          <c:h val="0.1319910802323746"/>
        </c:manualLayout>
      </c:layout>
      <c:overlay val="0"/>
      <c:txPr>
        <a:bodyPr/>
        <a:lstStyle/>
        <a:p>
          <a:pPr>
            <a:defRPr sz="900" b="1"/>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6076683696419E-2"/>
          <c:y val="4.6012141669806161E-2"/>
          <c:w val="0.78104754186681391"/>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087FE170-5AF4-4CE9-BC30-96C06222CCA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B08E129D-50BD-4ED3-9869-E8EC3267071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D3BCAE24-8C82-4BB4-8373-4256B8D1D7D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Sheet1!$D$2:$D$16</c15:f>
                <c15:dlblRangeCache>
                  <c:ptCount val="15"/>
                  <c:pt idx="0">
                    <c:v>28%</c:v>
                  </c:pt>
                  <c:pt idx="1">
                    <c:v>20%</c:v>
                  </c:pt>
                  <c:pt idx="2">
                    <c:v>11%</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631AAAD1-8DCA-405D-9D6D-8710222BD12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407C04E7-6C2E-43F6-8DF5-99AEBF090AD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EA20AC3A-061A-4313-AA97-E0EDBE20D2D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05C8-436F-93C0-6E500F377F6F}"/>
                </c:ext>
              </c:extLst>
            </c:dLbl>
            <c:dLbl>
              <c:idx val="4"/>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05C8-436F-93C0-6E500F377F6F}"/>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05C8-436F-93C0-6E500F377F6F}"/>
                </c:ext>
              </c:extLst>
            </c:dLbl>
            <c:dLbl>
              <c:idx val="6"/>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05C8-436F-93C0-6E500F377F6F}"/>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05C8-436F-93C0-6E500F377F6F}"/>
                </c:ext>
              </c:extLst>
            </c:dLbl>
            <c:dLbl>
              <c:idx val="8"/>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05C8-436F-93C0-6E500F377F6F}"/>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05C8-436F-93C0-6E500F377F6F}"/>
                </c:ext>
              </c:extLst>
            </c:dLbl>
            <c:dLbl>
              <c:idx val="10"/>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05C8-436F-93C0-6E500F377F6F}"/>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05C8-436F-93C0-6E500F377F6F}"/>
                </c:ext>
              </c:extLst>
            </c:dLbl>
            <c:dLbl>
              <c:idx val="12"/>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3"/>
                <c:pt idx="0">
                  <c:v>Adults Aged 55-64</c:v>
                </c:pt>
                <c:pt idx="1">
                  <c:v>Adults Aged 65+</c:v>
                </c:pt>
                <c:pt idx="2">
                  <c:v>None of these</c:v>
                </c:pt>
              </c:strCache>
            </c:strRef>
          </c:cat>
          <c:val>
            <c:numRef>
              <c:f>Sheet1!$B$2:$B$14</c:f>
              <c:numCache>
                <c:formatCode>0%</c:formatCode>
                <c:ptCount val="13"/>
                <c:pt idx="0">
                  <c:v>1</c:v>
                </c:pt>
                <c:pt idx="1">
                  <c:v>1</c:v>
                </c:pt>
                <c:pt idx="2">
                  <c:v>1</c:v>
                </c:pt>
              </c:numCache>
            </c:numRef>
          </c:val>
          <c:extLst>
            <c:ext xmlns:c15="http://schemas.microsoft.com/office/drawing/2012/chart" uri="{02D57815-91ED-43cb-92C2-25804820EDAC}">
              <c15:datalabelsRange>
                <c15:f>Sheet1!$C$2:$C$16</c15:f>
                <c15:dlblRangeCache>
                  <c:ptCount val="15"/>
                  <c:pt idx="0">
                    <c:v>20%</c:v>
                  </c:pt>
                  <c:pt idx="1">
                    <c:v>14%</c:v>
                  </c:pt>
                  <c:pt idx="2">
                    <c:v>4%</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Vigo Cilantro Lime Rice</c:v>
                </c:pt>
              </c:strCache>
            </c:strRef>
          </c:tx>
          <c:spPr>
            <a:solidFill>
              <a:srgbClr val="ED3293"/>
            </a:solidFill>
            <a:ln>
              <a:noFill/>
            </a:ln>
            <a:effectLst/>
          </c:spPr>
          <c:invertIfNegative val="0"/>
          <c:cat>
            <c:strRef>
              <c:f>Sheet1!$A$2:$A$16</c:f>
              <c:strCache>
                <c:ptCount val="3"/>
                <c:pt idx="0">
                  <c:v>Adults Aged 55-64</c:v>
                </c:pt>
                <c:pt idx="1">
                  <c:v>Adults Aged 65+</c:v>
                </c:pt>
                <c:pt idx="2">
                  <c:v>None of these</c:v>
                </c:pt>
              </c:strCache>
            </c:strRef>
          </c:cat>
          <c:val>
            <c:numRef>
              <c:f>Sheet1!$D$2:$D$14</c:f>
              <c:numCache>
                <c:formatCode>0%</c:formatCode>
                <c:ptCount val="13"/>
                <c:pt idx="0">
                  <c:v>0.28155339805825241</c:v>
                </c:pt>
                <c:pt idx="1">
                  <c:v>0.20388349514563106</c:v>
                </c:pt>
                <c:pt idx="2">
                  <c:v>0.10679611650485438</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3"/>
                <c:pt idx="0">
                  <c:v>Adults Aged 55-64</c:v>
                </c:pt>
                <c:pt idx="1">
                  <c:v>Adults Aged 65+</c:v>
                </c:pt>
                <c:pt idx="2">
                  <c:v>None of these</c:v>
                </c:pt>
              </c:strCache>
            </c:strRef>
          </c:cat>
          <c:val>
            <c:numRef>
              <c:f>Sheet1!$C$2:$C$14</c:f>
              <c:numCache>
                <c:formatCode>0%</c:formatCode>
                <c:ptCount val="13"/>
                <c:pt idx="0">
                  <c:v>0.19806272296089275</c:v>
                </c:pt>
                <c:pt idx="1">
                  <c:v>0.13599572083484576</c:v>
                </c:pt>
                <c:pt idx="2">
                  <c:v>3.7225756876324345E-2</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4124079365427"/>
          <c:y val="4.6012141669806161E-2"/>
          <c:w val="0.55179212016780455"/>
          <c:h val="0.9282067222031507"/>
        </c:manualLayout>
      </c:layout>
      <c:barChart>
        <c:barDir val="bar"/>
        <c:grouping val="clustered"/>
        <c:varyColors val="0"/>
        <c:ser>
          <c:idx val="1"/>
          <c:order val="3"/>
          <c:tx>
            <c:v>100Label</c:v>
          </c:tx>
          <c:spPr>
            <a:no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C1D-4DF3-AB85-629E37286315}"/>
            </c:ext>
          </c:extLst>
        </c:ser>
        <c:ser>
          <c:idx val="3"/>
          <c:order val="4"/>
          <c:tx>
            <c:v>100Idea</c:v>
          </c:tx>
          <c:spPr>
            <a:solidFill>
              <a:srgbClr val="ED3293">
                <a:alpha val="20000"/>
              </a:srgbClr>
            </a:solidFill>
            <a:ln>
              <a:noFill/>
            </a:ln>
            <a:effectLst/>
          </c:spPr>
          <c:invertIfNegative val="0"/>
          <c:dLbls>
            <c:dLbl>
              <c:idx val="0"/>
              <c:tx>
                <c:rich>
                  <a:bodyPr/>
                  <a:lstStyle/>
                  <a:p>
                    <a:fld id="{439313A8-C043-4A78-82DE-A01096D4A8F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5C8-436F-93C0-6E500F377F6F}"/>
                </c:ext>
              </c:extLst>
            </c:dLbl>
            <c:dLbl>
              <c:idx val="1"/>
              <c:tx>
                <c:rich>
                  <a:bodyPr/>
                  <a:lstStyle/>
                  <a:p>
                    <a:fld id="{B9037616-BBBE-4CBA-A428-0D44DF026F3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5C8-436F-93C0-6E500F377F6F}"/>
                </c:ext>
              </c:extLst>
            </c:dLbl>
            <c:dLbl>
              <c:idx val="2"/>
              <c:tx>
                <c:rich>
                  <a:bodyPr/>
                  <a:lstStyle/>
                  <a:p>
                    <a:fld id="{5C5FBEB8-CBEA-498D-9997-E2A4A963DAB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5C8-436F-93C0-6E500F377F6F}"/>
                </c:ext>
              </c:extLst>
            </c:dLbl>
            <c:dLbl>
              <c:idx val="3"/>
              <c:tx>
                <c:rich>
                  <a:bodyPr/>
                  <a:lstStyle/>
                  <a:p>
                    <a:fld id="{B828EC14-814F-43AE-AF62-3F6C479DE19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5C8-436F-93C0-6E500F377F6F}"/>
                </c:ext>
              </c:extLst>
            </c:dLbl>
            <c:dLbl>
              <c:idx val="4"/>
              <c:tx>
                <c:rich>
                  <a:bodyPr/>
                  <a:lstStyle/>
                  <a:p>
                    <a:fld id="{518221DE-7960-4BA2-B33C-8ABDE8A7B99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5C8-436F-93C0-6E500F377F6F}"/>
                </c:ext>
              </c:extLst>
            </c:dLbl>
            <c:dLbl>
              <c:idx val="5"/>
              <c:tx>
                <c:rich>
                  <a:bodyPr/>
                  <a:lstStyle/>
                  <a:p>
                    <a:fld id="{82041082-0133-4C77-8296-D0A1FECC6C8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5C8-436F-93C0-6E500F377F6F}"/>
                </c:ext>
              </c:extLst>
            </c:dLbl>
            <c:dLbl>
              <c:idx val="6"/>
              <c:tx>
                <c:rich>
                  <a:bodyPr/>
                  <a:lstStyle/>
                  <a:p>
                    <a:fld id="{AD2E947C-E3EE-4489-9948-F69BE1D1C08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5C8-436F-93C0-6E500F377F6F}"/>
                </c:ext>
              </c:extLst>
            </c:dLbl>
            <c:dLbl>
              <c:idx val="7"/>
              <c:tx>
                <c:rich>
                  <a:bodyPr/>
                  <a:lstStyle/>
                  <a:p>
                    <a:fld id="{1B140959-4B51-4BD7-A49A-9C3D077F8F1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5C8-436F-93C0-6E500F377F6F}"/>
                </c:ext>
              </c:extLst>
            </c:dLbl>
            <c:dLbl>
              <c:idx val="8"/>
              <c:tx>
                <c:rich>
                  <a:bodyPr/>
                  <a:lstStyle/>
                  <a:p>
                    <a:fld id="{6508D56C-10D3-43FC-866A-30848A83995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5C8-436F-93C0-6E500F377F6F}"/>
                </c:ext>
              </c:extLst>
            </c:dLbl>
            <c:dLbl>
              <c:idx val="9"/>
              <c:tx>
                <c:rich>
                  <a:bodyPr/>
                  <a:lstStyle/>
                  <a:p>
                    <a:fld id="{552397C0-592D-4CD2-B8EE-2159C22984A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5C8-436F-93C0-6E500F377F6F}"/>
                </c:ext>
              </c:extLst>
            </c:dLbl>
            <c:dLbl>
              <c:idx val="10"/>
              <c:tx>
                <c:rich>
                  <a:bodyPr/>
                  <a:lstStyle/>
                  <a:p>
                    <a:fld id="{24AC202A-2ACC-4442-8EE8-BFCF330D787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5C8-436F-93C0-6E500F377F6F}"/>
                </c:ext>
              </c:extLst>
            </c:dLbl>
            <c:dLbl>
              <c:idx val="11"/>
              <c:tx>
                <c:rich>
                  <a:bodyPr/>
                  <a:lstStyle/>
                  <a:p>
                    <a:fld id="{BE362255-6E83-43EE-9C74-7F65EAF6B6C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5C8-436F-93C0-6E500F377F6F}"/>
                </c:ext>
              </c:extLst>
            </c:dLbl>
            <c:dLbl>
              <c:idx val="12"/>
              <c:tx>
                <c:rich>
                  <a:bodyPr/>
                  <a:lstStyle/>
                  <a:p>
                    <a:fld id="{26229F1D-D64C-48CB-B82B-4C458840AFD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5C8-436F-93C0-6E500F377F6F}"/>
                </c:ext>
              </c:extLst>
            </c:dLbl>
            <c:spPr>
              <a:noFill/>
              <a:ln>
                <a:noFill/>
              </a:ln>
              <a:effectLst/>
            </c:spPr>
            <c:txPr>
              <a:bodyPr wrap="square" lIns="0" tIns="0" rIns="0" bIns="0" anchor="ctr">
                <a:spAutoFit/>
              </a:bodyPr>
              <a:lstStyle/>
              <a:p>
                <a:pPr>
                  <a:defRPr sz="900" b="1">
                    <a:solidFill>
                      <a:srgbClr val="ED3293"/>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Sheet1!$D$2:$D$16</c15:f>
                <c15:dlblRangeCache>
                  <c:ptCount val="15"/>
                  <c:pt idx="0">
                    <c:v>37%</c:v>
                  </c:pt>
                  <c:pt idx="1">
                    <c:v>53%</c:v>
                  </c:pt>
                  <c:pt idx="2">
                    <c:v>41%</c:v>
                  </c:pt>
                  <c:pt idx="3">
                    <c:v>29%</c:v>
                  </c:pt>
                  <c:pt idx="4">
                    <c:v>38%</c:v>
                  </c:pt>
                  <c:pt idx="5">
                    <c:v>25%</c:v>
                  </c:pt>
                  <c:pt idx="6">
                    <c:v>24%</c:v>
                  </c:pt>
                  <c:pt idx="7">
                    <c:v>7%</c:v>
                  </c:pt>
                  <c:pt idx="8">
                    <c:v>9%</c:v>
                  </c:pt>
                  <c:pt idx="9">
                    <c:v>12%</c:v>
                  </c:pt>
                  <c:pt idx="10">
                    <c:v>18%</c:v>
                  </c:pt>
                  <c:pt idx="11">
                    <c:v>26%</c:v>
                  </c:pt>
                  <c:pt idx="12">
                    <c:v>34%</c:v>
                  </c:pt>
                </c15:dlblRangeCache>
              </c15:datalabelsRange>
            </c:ext>
            <c:ext xmlns:c16="http://schemas.microsoft.com/office/drawing/2014/chart" uri="{C3380CC4-5D6E-409C-BE32-E72D297353CC}">
              <c16:uniqueId val="{00000001-6C1D-4DF3-AB85-629E37286315}"/>
            </c:ext>
          </c:extLst>
        </c:ser>
        <c:ser>
          <c:idx val="5"/>
          <c:order val="5"/>
          <c:tx>
            <c:v>100Avg</c:v>
          </c:tx>
          <c:spPr>
            <a:solidFill>
              <a:srgbClr val="949494">
                <a:alpha val="20000"/>
              </a:srgbClr>
            </a:solidFill>
            <a:ln>
              <a:noFill/>
            </a:ln>
            <a:effectLst/>
          </c:spPr>
          <c:invertIfNegative val="0"/>
          <c:dLbls>
            <c:dLbl>
              <c:idx val="0"/>
              <c:tx>
                <c:rich>
                  <a:bodyPr/>
                  <a:lstStyle/>
                  <a:p>
                    <a:fld id="{03BE064D-3EAA-4607-99B7-C5FAF76EEC1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5C8-436F-93C0-6E500F377F6F}"/>
                </c:ext>
              </c:extLst>
            </c:dLbl>
            <c:dLbl>
              <c:idx val="1"/>
              <c:tx>
                <c:rich>
                  <a:bodyPr/>
                  <a:lstStyle/>
                  <a:p>
                    <a:fld id="{55E0087F-4A06-4BCA-80D8-03193EB13D7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5C8-436F-93C0-6E500F377F6F}"/>
                </c:ext>
              </c:extLst>
            </c:dLbl>
            <c:dLbl>
              <c:idx val="2"/>
              <c:tx>
                <c:rich>
                  <a:bodyPr/>
                  <a:lstStyle/>
                  <a:p>
                    <a:fld id="{F7FE3612-AA68-4756-A0A8-D3F1B884640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5C8-436F-93C0-6E500F377F6F}"/>
                </c:ext>
              </c:extLst>
            </c:dLbl>
            <c:dLbl>
              <c:idx val="3"/>
              <c:tx>
                <c:rich>
                  <a:bodyPr/>
                  <a:lstStyle/>
                  <a:p>
                    <a:fld id="{6829D199-082E-4D75-8823-D5C7FE74E33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5C8-436F-93C0-6E500F377F6F}"/>
                </c:ext>
              </c:extLst>
            </c:dLbl>
            <c:dLbl>
              <c:idx val="4"/>
              <c:tx>
                <c:rich>
                  <a:bodyPr/>
                  <a:lstStyle/>
                  <a:p>
                    <a:fld id="{6735DF80-4D93-4DB5-AC01-54215C085DB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5C8-436F-93C0-6E500F377F6F}"/>
                </c:ext>
              </c:extLst>
            </c:dLbl>
            <c:dLbl>
              <c:idx val="5"/>
              <c:tx>
                <c:rich>
                  <a:bodyPr/>
                  <a:lstStyle/>
                  <a:p>
                    <a:fld id="{4D5893D6-2341-4BA3-90E5-BF54862956C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5C8-436F-93C0-6E500F377F6F}"/>
                </c:ext>
              </c:extLst>
            </c:dLbl>
            <c:dLbl>
              <c:idx val="6"/>
              <c:tx>
                <c:rich>
                  <a:bodyPr/>
                  <a:lstStyle/>
                  <a:p>
                    <a:fld id="{C29B6610-E2F8-47DE-8D06-9137EB4B41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5C8-436F-93C0-6E500F377F6F}"/>
                </c:ext>
              </c:extLst>
            </c:dLbl>
            <c:dLbl>
              <c:idx val="7"/>
              <c:tx>
                <c:rich>
                  <a:bodyPr/>
                  <a:lstStyle/>
                  <a:p>
                    <a:fld id="{03464F2F-8A18-49D8-A662-EF39CD99B02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5C8-436F-93C0-6E500F377F6F}"/>
                </c:ext>
              </c:extLst>
            </c:dLbl>
            <c:dLbl>
              <c:idx val="8"/>
              <c:tx>
                <c:rich>
                  <a:bodyPr/>
                  <a:lstStyle/>
                  <a:p>
                    <a:fld id="{6C140027-0FDF-466D-8E24-B10D0A0C84C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5C8-436F-93C0-6E500F377F6F}"/>
                </c:ext>
              </c:extLst>
            </c:dLbl>
            <c:dLbl>
              <c:idx val="9"/>
              <c:tx>
                <c:rich>
                  <a:bodyPr/>
                  <a:lstStyle/>
                  <a:p>
                    <a:fld id="{265D87F7-9E4F-44C3-BA13-3C8AA21B6CD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5C8-436F-93C0-6E500F377F6F}"/>
                </c:ext>
              </c:extLst>
            </c:dLbl>
            <c:dLbl>
              <c:idx val="10"/>
              <c:tx>
                <c:rich>
                  <a:bodyPr/>
                  <a:lstStyle/>
                  <a:p>
                    <a:fld id="{0A1E5EEF-EBF4-4721-B010-8096C5BD0BB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5C8-436F-93C0-6E500F377F6F}"/>
                </c:ext>
              </c:extLst>
            </c:dLbl>
            <c:dLbl>
              <c:idx val="11"/>
              <c:tx>
                <c:rich>
                  <a:bodyPr/>
                  <a:lstStyle/>
                  <a:p>
                    <a:fld id="{37F1BA84-2FFB-470D-86DA-4F48C5147E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5C8-436F-93C0-6E500F377F6F}"/>
                </c:ext>
              </c:extLst>
            </c:dLbl>
            <c:dLbl>
              <c:idx val="12"/>
              <c:tx>
                <c:rich>
                  <a:bodyPr/>
                  <a:lstStyle/>
                  <a:p>
                    <a:fld id="{C4D96D9F-C3A5-4F07-AC97-F5BCF9A16D6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5C8-436F-93C0-6E500F377F6F}"/>
                </c:ext>
              </c:extLst>
            </c:dLbl>
            <c:spPr>
              <a:noFill/>
              <a:ln>
                <a:noFill/>
              </a:ln>
              <a:effectLst/>
            </c:spPr>
            <c:txPr>
              <a:bodyPr wrap="square" lIns="0" tIns="0" rIns="0" bIns="0" anchor="ctr">
                <a:spAutoFit/>
              </a:bodyPr>
              <a:lstStyle/>
              <a:p>
                <a:pPr>
                  <a:defRPr sz="800">
                    <a:solidFill>
                      <a:srgbClr val="949494"/>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5="http://schemas.microsoft.com/office/drawing/2012/chart" uri="{02D57815-91ED-43cb-92C2-25804820EDAC}">
              <c15:datalabelsRange>
                <c15:f>Sheet1!$C$2:$C$16</c15:f>
                <c15:dlblRangeCache>
                  <c:ptCount val="15"/>
                  <c:pt idx="0">
                    <c:v>55%</c:v>
                  </c:pt>
                  <c:pt idx="1">
                    <c:v>54%</c:v>
                  </c:pt>
                  <c:pt idx="2">
                    <c:v>49%</c:v>
                  </c:pt>
                  <c:pt idx="3">
                    <c:v>38%</c:v>
                  </c:pt>
                  <c:pt idx="4">
                    <c:v>43%</c:v>
                  </c:pt>
                  <c:pt idx="5">
                    <c:v>48%</c:v>
                  </c:pt>
                  <c:pt idx="6">
                    <c:v>19%</c:v>
                  </c:pt>
                  <c:pt idx="7">
                    <c:v>10%</c:v>
                  </c:pt>
                  <c:pt idx="8">
                    <c:v>30%</c:v>
                  </c:pt>
                  <c:pt idx="9">
                    <c:v>38%</c:v>
                  </c:pt>
                  <c:pt idx="10">
                    <c:v>35%</c:v>
                  </c:pt>
                  <c:pt idx="11">
                    <c:v>32%</c:v>
                  </c:pt>
                  <c:pt idx="12">
                    <c:v>27%</c:v>
                  </c:pt>
                </c15:dlblRangeCache>
              </c15:datalabelsRange>
            </c:ext>
            <c:ext xmlns:c16="http://schemas.microsoft.com/office/drawing/2014/chart" uri="{C3380CC4-5D6E-409C-BE32-E72D297353CC}">
              <c16:uniqueId val="{00000001-3D18-49E7-B6B8-4EA6CAAE12B8}"/>
            </c:ext>
          </c:extLst>
        </c:ser>
        <c:dLbls>
          <c:showLegendKey val="0"/>
          <c:showVal val="0"/>
          <c:showCatName val="0"/>
          <c:showSerName val="0"/>
          <c:showPercent val="0"/>
          <c:showBubbleSize val="0"/>
        </c:dLbls>
        <c:gapWidth val="120"/>
        <c:overlap val="-33"/>
        <c:axId val="1632995008"/>
        <c:axId val="1632993760"/>
      </c:barChart>
      <c:barChart>
        <c:barDir val="bar"/>
        <c:grouping val="clustered"/>
        <c:varyColors val="0"/>
        <c:ser>
          <c:idx val="4"/>
          <c:order val="0"/>
          <c:tx>
            <c:strRef>
              <c:f>Sheet1!$A$1</c:f>
              <c:strCache>
                <c:ptCount val="1"/>
                <c:pt idx="0">
                  <c:v>Dem Label</c:v>
                </c:pt>
              </c:strCache>
            </c:strRef>
          </c:tx>
          <c:spPr>
            <a:noFill/>
            <a:ln>
              <a:noFill/>
            </a:ln>
            <a:effectLst/>
          </c:spPr>
          <c:invertIfNegative val="0"/>
          <c:dLbls>
            <c:spPr>
              <a:noFill/>
              <a:ln>
                <a:noFill/>
              </a:ln>
              <a:effectLst/>
            </c:spPr>
            <c:txPr>
              <a:bodyPr rot="0" spcFirstLastPara="1" vertOverflow="ellipsis" vert="horz" wrap="none" lIns="0" tIns="0" rIns="0" bIns="0" anchor="ctr" anchorCtr="1">
                <a:spAutoFit/>
              </a:bodyPr>
              <a:lstStyle/>
              <a:p>
                <a:pPr>
                  <a:lnSpc>
                    <a:spcPct val="100000"/>
                  </a:lnSpc>
                  <a:spcAft>
                    <a:spcPts val="200"/>
                  </a:spcAft>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Sheet1!$B$2:$B$14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3D18-49E7-B6B8-4EA6CAAE12B8}"/>
            </c:ext>
          </c:extLst>
        </c:ser>
        <c:ser>
          <c:idx val="2"/>
          <c:order val="1"/>
          <c:tx>
            <c:strRef>
              <c:f>Sheet1!$D$1:$E$1</c:f>
              <c:strCache>
                <c:ptCount val="1"/>
                <c:pt idx="0">
                  <c:v>Vigo Cilantro Lime Rice </c:v>
                </c:pt>
              </c:strCache>
            </c:strRef>
          </c:tx>
          <c:spPr>
            <a:solidFill>
              <a:srgbClr val="ED3293"/>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Sheet1!$D$2:$D$14</c:f>
              <c:numCache>
                <c:formatCode>0%</c:formatCode>
                <c:ptCount val="13"/>
                <c:pt idx="0">
                  <c:v>0.36893203883495146</c:v>
                </c:pt>
                <c:pt idx="1">
                  <c:v>0.53398058252427183</c:v>
                </c:pt>
                <c:pt idx="2">
                  <c:v>0.40776699029126212</c:v>
                </c:pt>
                <c:pt idx="3">
                  <c:v>0.29126213592233013</c:v>
                </c:pt>
                <c:pt idx="4">
                  <c:v>0.37864077669902912</c:v>
                </c:pt>
                <c:pt idx="5">
                  <c:v>0.25242718446601942</c:v>
                </c:pt>
                <c:pt idx="6">
                  <c:v>0.24271844660194175</c:v>
                </c:pt>
                <c:pt idx="7">
                  <c:v>6.7961165048543687E-2</c:v>
                </c:pt>
                <c:pt idx="8">
                  <c:v>8.7378640776699032E-2</c:v>
                </c:pt>
                <c:pt idx="9">
                  <c:v>0.11650485436893204</c:v>
                </c:pt>
                <c:pt idx="10">
                  <c:v>0.18446601941747573</c:v>
                </c:pt>
                <c:pt idx="11">
                  <c:v>0.26213592233009708</c:v>
                </c:pt>
                <c:pt idx="12">
                  <c:v>0.33980582524271846</c:v>
                </c:pt>
              </c:numCache>
            </c:numRef>
          </c:val>
          <c:extLst>
            <c:ext xmlns:c16="http://schemas.microsoft.com/office/drawing/2014/chart" uri="{C3380CC4-5D6E-409C-BE32-E72D297353CC}">
              <c16:uniqueId val="{00000002-6C1D-4DF3-AB85-629E37286315}"/>
            </c:ext>
          </c:extLst>
        </c:ser>
        <c:ser>
          <c:idx val="0"/>
          <c:order val="2"/>
          <c:tx>
            <c:strRef>
              <c:f>Sheet1!$C$1</c:f>
              <c:strCache>
                <c:ptCount val="1"/>
                <c:pt idx="0">
                  <c:v>Test Average</c:v>
                </c:pt>
              </c:strCache>
            </c:strRef>
          </c:tx>
          <c:spPr>
            <a:solidFill>
              <a:srgbClr val="C0C0C0"/>
            </a:solidFill>
            <a:ln>
              <a:noFill/>
            </a:ln>
            <a:effectLst/>
          </c:spPr>
          <c:invertIfNegative val="0"/>
          <c:cat>
            <c:strRef>
              <c:f>Sheet1!$A$2:$A$16</c:f>
              <c:strCache>
                <c:ptCount val="13"/>
                <c:pt idx="0">
                  <c:v>Men</c:v>
                </c:pt>
                <c:pt idx="1">
                  <c:v>Women</c:v>
                </c:pt>
                <c:pt idx="2">
                  <c:v>Single Adults</c:v>
                </c:pt>
                <c:pt idx="3">
                  <c:v>Couples</c:v>
                </c:pt>
                <c:pt idx="4">
                  <c:v>Families</c:v>
                </c:pt>
                <c:pt idx="5">
                  <c:v>Students</c:v>
                </c:pt>
                <c:pt idx="6">
                  <c:v>Retirees</c:v>
                </c:pt>
                <c:pt idx="7">
                  <c:v>Children Aged 0-6</c:v>
                </c:pt>
                <c:pt idx="8">
                  <c:v>Children Aged 7-12</c:v>
                </c:pt>
                <c:pt idx="9">
                  <c:v>Teens Aged 13-17</c:v>
                </c:pt>
                <c:pt idx="10">
                  <c:v>Adults Aged 18-24</c:v>
                </c:pt>
                <c:pt idx="11">
                  <c:v>Adults Aged 25-34</c:v>
                </c:pt>
                <c:pt idx="12">
                  <c:v>Adults Aged 35-54</c:v>
                </c:pt>
              </c:strCache>
            </c:strRef>
          </c:cat>
          <c:val>
            <c:numRef>
              <c:f>Sheet1!$C$2:$C$14</c:f>
              <c:numCache>
                <c:formatCode>0%</c:formatCode>
                <c:ptCount val="13"/>
                <c:pt idx="0">
                  <c:v>0.54788739016660981</c:v>
                </c:pt>
                <c:pt idx="1">
                  <c:v>0.53707195678115582</c:v>
                </c:pt>
                <c:pt idx="2">
                  <c:v>0.49149186626435687</c:v>
                </c:pt>
                <c:pt idx="3">
                  <c:v>0.37787262305516933</c:v>
                </c:pt>
                <c:pt idx="4">
                  <c:v>0.43205544972019327</c:v>
                </c:pt>
                <c:pt idx="5">
                  <c:v>0.47634409679314516</c:v>
                </c:pt>
                <c:pt idx="6">
                  <c:v>0.18622078786830734</c:v>
                </c:pt>
                <c:pt idx="7">
                  <c:v>9.7834413018874869E-2</c:v>
                </c:pt>
                <c:pt idx="8">
                  <c:v>0.29595874573708941</c:v>
                </c:pt>
                <c:pt idx="9">
                  <c:v>0.37841625622611125</c:v>
                </c:pt>
                <c:pt idx="10">
                  <c:v>0.35249100349343687</c:v>
                </c:pt>
                <c:pt idx="11">
                  <c:v>0.32146613960237036</c:v>
                </c:pt>
                <c:pt idx="12">
                  <c:v>0.27262029945792249</c:v>
                </c:pt>
              </c:numCache>
            </c:numRef>
          </c:val>
          <c:extLst>
            <c:ext xmlns:c16="http://schemas.microsoft.com/office/drawing/2014/chart" uri="{C3380CC4-5D6E-409C-BE32-E72D297353CC}">
              <c16:uniqueId val="{00000003-6C1D-4DF3-AB85-629E37286315}"/>
            </c:ext>
          </c:extLst>
        </c:ser>
        <c:dLbls>
          <c:showLegendKey val="0"/>
          <c:showVal val="0"/>
          <c:showCatName val="0"/>
          <c:showSerName val="0"/>
          <c:showPercent val="0"/>
          <c:showBubbleSize val="0"/>
        </c:dLbls>
        <c:gapWidth val="120"/>
        <c:overlap val="-33"/>
        <c:axId val="2020940016"/>
        <c:axId val="2020941680"/>
      </c:barChart>
      <c:catAx>
        <c:axId val="1632995008"/>
        <c:scaling>
          <c:orientation val="maxMin"/>
        </c:scaling>
        <c:delete val="0"/>
        <c:axPos val="l"/>
        <c:numFmt formatCode="General" sourceLinked="1"/>
        <c:majorTickMark val="none"/>
        <c:minorTickMark val="none"/>
        <c:tickLblPos val="none"/>
        <c:spPr>
          <a:noFill/>
          <a:ln w="66675" cap="flat" cmpd="sng" algn="ctr">
            <a:noFill/>
            <a:round/>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3760"/>
        <c:crosses val="autoZero"/>
        <c:auto val="1"/>
        <c:lblAlgn val="ctr"/>
        <c:lblOffset val="100"/>
        <c:noMultiLvlLbl val="0"/>
      </c:catAx>
      <c:valAx>
        <c:axId val="1632993760"/>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7F7F7F"/>
                </a:solidFill>
                <a:latin typeface="+mn-lt"/>
                <a:ea typeface="+mn-ea"/>
                <a:cs typeface="+mn-cs"/>
              </a:defRPr>
            </a:pPr>
            <a:endParaRPr lang="en-US"/>
          </a:p>
        </c:txPr>
        <c:crossAx val="1632995008"/>
        <c:crosses val="autoZero"/>
        <c:crossBetween val="between"/>
        <c:majorUnit val="0.2"/>
        <c:minorUnit val="0.2"/>
      </c:valAx>
      <c:valAx>
        <c:axId val="2020941680"/>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0016"/>
        <c:crosses val="autoZero"/>
        <c:crossBetween val="between"/>
        <c:majorUnit val="0.2"/>
        <c:minorUnit val="0.2"/>
      </c:valAx>
      <c:catAx>
        <c:axId val="2020940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ED3293"/>
                </a:solidFill>
                <a:latin typeface="+mn-lt"/>
                <a:ea typeface="+mn-ea"/>
                <a:cs typeface="+mn-cs"/>
              </a:defRPr>
            </a:pPr>
            <a:endParaRPr lang="en-US"/>
          </a:p>
        </c:txPr>
        <c:crossAx val="2020941680"/>
        <c:crosses val="autoZero"/>
        <c:auto val="1"/>
        <c:lblAlgn val="ctr"/>
        <c:lblOffset val="100"/>
        <c:noMultiLvlLbl val="0"/>
      </c:cat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76344304607353441"/>
          <c:y val="5.5049896018433929E-2"/>
          <c:w val="0.17657556655833531"/>
          <c:h val="0.1590623260170559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lIns="0"/>
    <a:lstStyle/>
    <a:p>
      <a:pPr>
        <a:lnSpc>
          <a:spcPct val="75000"/>
        </a:lnSpc>
        <a:spcBef>
          <a:spcPts val="900"/>
        </a:spcBef>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33321168575337E-2"/>
          <c:y val="0.18656823883402429"/>
          <c:w val="0.92603087073302615"/>
          <c:h val="0.78894080996884719"/>
        </c:manualLayout>
      </c:layout>
      <c:barChart>
        <c:barDir val="col"/>
        <c:grouping val="percentStacked"/>
        <c:varyColors val="0"/>
        <c:ser>
          <c:idx val="8"/>
          <c:order val="0"/>
          <c:tx>
            <c:strRef>
              <c:f>Sheet1!$A$10</c:f>
              <c:strCache>
                <c:ptCount val="1"/>
                <c:pt idx="0">
                  <c:v>Intensity Score (0 to +3)</c:v>
                </c:pt>
              </c:strCache>
            </c:strRef>
          </c:tx>
          <c:spPr>
            <a:noFill/>
            <a:ln>
              <a:noFill/>
            </a:ln>
          </c:spPr>
          <c:invertIfNegative val="0"/>
          <c:dLbls>
            <c:dLbl>
              <c:idx val="0"/>
              <c:delete val="1"/>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8-3538-4271-B440-0041E57CB1AB}"/>
                </c:ext>
              </c:extLst>
            </c:dLbl>
            <c:dLbl>
              <c:idx val="1"/>
              <c:tx>
                <c:rich>
                  <a:bodyPr/>
                  <a:lstStyle/>
                  <a:p>
                    <a:fld id="{6DCE0295-CC9D-4548-8CE9-9B68F262FD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538-4271-B440-0041E57CB1AB}"/>
                </c:ext>
              </c:extLst>
            </c:dLbl>
            <c:numFmt formatCode="#,##0.0" sourceLinked="0"/>
            <c:spPr>
              <a:noFill/>
              <a:ln>
                <a:noFill/>
              </a:ln>
              <a:effectLst/>
            </c:spPr>
            <c:txPr>
              <a:bodyPr wrap="none"/>
              <a:lstStyle/>
              <a:p>
                <a:pPr>
                  <a:defRPr sz="1800" b="0">
                    <a:solidFill>
                      <a:srgbClr val="ED3293"/>
                    </a:solidFill>
                    <a:latin typeface="+mn-lt"/>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Sheet1!$D$1:$E$1</c:f>
              <c:strCache>
                <c:ptCount val="2"/>
                <c:pt idx="0">
                  <c:v>COUNTRY AVERAGE</c:v>
                </c:pt>
                <c:pt idx="1">
                  <c:v>YOUR
IDEA</c:v>
                </c:pt>
              </c:strCache>
            </c:strRef>
          </c:cat>
          <c:val>
            <c:numRef>
              <c:f>Sheet1!$D$10:$E$10</c:f>
              <c:numCache>
                <c:formatCode>General</c:formatCode>
                <c:ptCount val="2"/>
                <c:pt idx="0">
                  <c:v>2</c:v>
                </c:pt>
                <c:pt idx="1">
                  <c:v>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Sheet1!$B$10:$C$10</c15:f>
                <c15:dlblRangeCache>
                  <c:ptCount val="2"/>
                  <c:pt idx="1">
                    <c:v>2.42</c:v>
                  </c:pt>
                </c15:dlblRangeCache>
              </c15:datalabelsRange>
            </c:ext>
            <c:ext xmlns:c16="http://schemas.microsoft.com/office/drawing/2014/chart" uri="{C3380CC4-5D6E-409C-BE32-E72D297353CC}">
              <c16:uniqueId val="{0000001B-1FF1-49A4-95E4-E1B1DF1C498A}"/>
            </c:ext>
          </c:extLst>
        </c:ser>
        <c:ser>
          <c:idx val="2"/>
          <c:order val="1"/>
          <c:tx>
            <c:strRef>
              <c:f>Sheet1!$A$2</c:f>
              <c:strCache>
                <c:ptCount val="1"/>
                <c:pt idx="0">
                  <c:v>Surprise</c:v>
                </c:pt>
              </c:strCache>
            </c:strRef>
          </c:tx>
          <c:spPr>
            <a:noFill/>
            <a:ln>
              <a:noFill/>
            </a:ln>
          </c:spPr>
          <c:invertIfNegative val="0"/>
          <c:dLbls>
            <c:dLbl>
              <c:idx val="0"/>
              <c:tx>
                <c:rich>
                  <a:bodyPr wrap="none"/>
                  <a:lstStyle/>
                  <a:p>
                    <a:pPr>
                      <a:defRPr>
                        <a:solidFill>
                          <a:srgbClr val="7F7F7F"/>
                        </a:solidFill>
                      </a:defRPr>
                    </a:pPr>
                    <a:fld id="{A25E6320-83AF-4FDC-B4D9-22828E028012}"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0-1FF1-49A4-95E4-E1B1DF1C498A}"/>
                </c:ext>
              </c:extLst>
            </c:dLbl>
            <c:dLbl>
              <c:idx val="1"/>
              <c:tx>
                <c:rich>
                  <a:bodyPr/>
                  <a:lstStyle/>
                  <a:p>
                    <a:fld id="{A25E6320-83AF-4FDC-B4D9-22828E028012}"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2079-44F0-B52B-D5061693A917}"/>
                </c:ext>
              </c:extLst>
            </c:dLbl>
            <c:spPr>
              <a:noFill/>
              <a:ln>
                <a:noFill/>
              </a:ln>
              <a:effectLst/>
            </c:spPr>
            <c:txPr>
              <a:bodyPr wrap="none"/>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Sheet1!$D$1:$E$1</c:f>
              <c:strCache>
                <c:ptCount val="2"/>
                <c:pt idx="0">
                  <c:v>COUNTRY AVERAGE</c:v>
                </c:pt>
                <c:pt idx="1">
                  <c:v>YOUR
IDEA</c:v>
                </c:pt>
              </c:strCache>
            </c:strRef>
          </c:cat>
          <c:val>
            <c:numRef>
              <c:f>Sheet1!$D$2:$E$2</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Sheet1!$B$2:$C$2</c15:f>
                <c15:dlblRangeCache>
                  <c:ptCount val="2"/>
                  <c:pt idx="0">
                    <c:v>25</c:v>
                  </c:pt>
                  <c:pt idx="1">
                    <c:v>30</c:v>
                  </c:pt>
                </c15:dlblRangeCache>
              </c15:datalabelsRange>
            </c:ext>
            <c:ext xmlns:c16="http://schemas.microsoft.com/office/drawing/2014/chart" uri="{C3380CC4-5D6E-409C-BE32-E72D297353CC}">
              <c16:uniqueId val="{00000001-1FF1-49A4-95E4-E1B1DF1C498A}"/>
            </c:ext>
          </c:extLst>
        </c:ser>
        <c:ser>
          <c:idx val="0"/>
          <c:order val="2"/>
          <c:tx>
            <c:strRef>
              <c:f>Sheet1!$A$3</c:f>
              <c:strCache>
                <c:ptCount val="1"/>
                <c:pt idx="0">
                  <c:v>Happiness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93C510-724F-43F7-B319-3A63B2E40081}"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A-3538-4271-B440-0041E57CB1AB}"/>
                </c:ext>
              </c:extLst>
            </c:dLbl>
            <c:dLbl>
              <c:idx val="1"/>
              <c:tx>
                <c:rich>
                  <a:bodyPr/>
                  <a:lstStyle/>
                  <a:p>
                    <a:fld id="{FC93C510-724F-43F7-B319-3A63B2E40081}"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Sheet1!$D$3:$E$3</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Sheet1!$B$3:$C$3</c15:f>
                <c15:dlblRangeCache>
                  <c:ptCount val="2"/>
                  <c:pt idx="0">
                    <c:v>41</c:v>
                  </c:pt>
                  <c:pt idx="1">
                    <c:v>57</c:v>
                  </c:pt>
                </c15:dlblRangeCache>
              </c15:datalabelsRange>
            </c:ext>
            <c:ext xmlns:c16="http://schemas.microsoft.com/office/drawing/2014/chart" uri="{C3380CC4-5D6E-409C-BE32-E72D297353CC}">
              <c16:uniqueId val="{00000014-1FF1-49A4-95E4-E1B1DF1C498A}"/>
            </c:ext>
          </c:extLst>
        </c:ser>
        <c:ser>
          <c:idx val="1"/>
          <c:order val="3"/>
          <c:tx>
            <c:strRef>
              <c:f>Sheet1!$A$4</c:f>
              <c:strCache>
                <c:ptCount val="1"/>
                <c:pt idx="0">
                  <c:v>Neutral</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54DA272E-A5B5-402F-821C-44CF3C541FF3}"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B-3538-4271-B440-0041E57CB1AB}"/>
                </c:ext>
              </c:extLst>
            </c:dLbl>
            <c:dLbl>
              <c:idx val="1"/>
              <c:tx>
                <c:rich>
                  <a:bodyPr/>
                  <a:lstStyle/>
                  <a:p>
                    <a:fld id="{54DA272E-A5B5-402F-821C-44CF3C541FF3}"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Sheet1!$D$4:$E$4</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Sheet1!$B$4:$C$4</c15:f>
                <c15:dlblRangeCache>
                  <c:ptCount val="2"/>
                  <c:pt idx="0">
                    <c:v>18</c:v>
                  </c:pt>
                  <c:pt idx="1">
                    <c:v>11</c:v>
                  </c:pt>
                </c15:dlblRangeCache>
              </c15:datalabelsRange>
            </c:ext>
            <c:ext xmlns:c16="http://schemas.microsoft.com/office/drawing/2014/chart" uri="{C3380CC4-5D6E-409C-BE32-E72D297353CC}">
              <c16:uniqueId val="{00000015-1FF1-49A4-95E4-E1B1DF1C498A}"/>
            </c:ext>
          </c:extLst>
        </c:ser>
        <c:ser>
          <c:idx val="3"/>
          <c:order val="4"/>
          <c:tx>
            <c:strRef>
              <c:f>Sheet1!$A$5</c:f>
              <c:strCache>
                <c:ptCount val="1"/>
                <c:pt idx="0">
                  <c:v>Sadness</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37022C81-92D5-4985-A662-75C0EC753DAF}"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C-3538-4271-B440-0041E57CB1AB}"/>
                </c:ext>
              </c:extLst>
            </c:dLbl>
            <c:dLbl>
              <c:idx val="1"/>
              <c:tx>
                <c:rich>
                  <a:bodyPr/>
                  <a:lstStyle/>
                  <a:p>
                    <a:fld id="{37022C81-92D5-4985-A662-75C0EC753DAF}"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2-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Sheet1!$D$5:$E$5</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Sheet1!$B$5:$C$5</c15:f>
                <c15:dlblRangeCache>
                  <c:ptCount val="2"/>
                  <c:pt idx="0">
                    <c:v>1</c:v>
                  </c:pt>
                  <c:pt idx="1">
                    <c:v>1</c:v>
                  </c:pt>
                </c15:dlblRangeCache>
              </c15:datalabelsRange>
            </c:ext>
            <c:ext xmlns:c16="http://schemas.microsoft.com/office/drawing/2014/chart" uri="{C3380CC4-5D6E-409C-BE32-E72D297353CC}">
              <c16:uniqueId val="{00000016-1FF1-49A4-95E4-E1B1DF1C498A}"/>
            </c:ext>
          </c:extLst>
        </c:ser>
        <c:ser>
          <c:idx val="4"/>
          <c:order val="5"/>
          <c:tx>
            <c:strRef>
              <c:f>Sheet1!$A$6</c:f>
              <c:strCache>
                <c:ptCount val="1"/>
                <c:pt idx="0">
                  <c:v>Fear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B5C2AB1-0AFE-4CFA-A968-A5AFC978424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D-3538-4271-B440-0041E57CB1AB}"/>
                </c:ext>
              </c:extLst>
            </c:dLbl>
            <c:dLbl>
              <c:idx val="1"/>
              <c:tx>
                <c:rich>
                  <a:bodyPr/>
                  <a:lstStyle/>
                  <a:p>
                    <a:fld id="{2B5C2AB1-0AFE-4CFA-A968-A5AFC9784248}"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Sheet1!$D$6:$E$6</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Sheet1!$B$6:$C$6</c15:f>
                <c15:dlblRangeCache>
                  <c:ptCount val="2"/>
                  <c:pt idx="0">
                    <c:v>2</c:v>
                  </c:pt>
                  <c:pt idx="1">
                    <c:v>1</c:v>
                  </c:pt>
                </c15:dlblRangeCache>
              </c15:datalabelsRange>
            </c:ext>
            <c:ext xmlns:c16="http://schemas.microsoft.com/office/drawing/2014/chart" uri="{C3380CC4-5D6E-409C-BE32-E72D297353CC}">
              <c16:uniqueId val="{00000017-1FF1-49A4-95E4-E1B1DF1C498A}"/>
            </c:ext>
          </c:extLst>
        </c:ser>
        <c:ser>
          <c:idx val="5"/>
          <c:order val="6"/>
          <c:tx>
            <c:strRef>
              <c:f>Sheet1!$A$7</c:f>
              <c:strCache>
                <c:ptCount val="1"/>
                <c:pt idx="0">
                  <c:v>Anger</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86C6B0A9-CC62-47CB-8D3C-4E665326554C}"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E-3538-4271-B440-0041E57CB1AB}"/>
                </c:ext>
              </c:extLst>
            </c:dLbl>
            <c:dLbl>
              <c:idx val="1"/>
              <c:tx>
                <c:rich>
                  <a:bodyPr/>
                  <a:lstStyle/>
                  <a:p>
                    <a:fld id="{86C6B0A9-CC62-47CB-8D3C-4E665326554C}"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Sheet1!$D$7:$E$7</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Sheet1!$B$7:$C$7</c15:f>
                <c15:dlblRangeCache>
                  <c:ptCount val="2"/>
                  <c:pt idx="0">
                    <c:v>0</c:v>
                  </c:pt>
                  <c:pt idx="1">
                    <c:v>0</c:v>
                  </c:pt>
                </c15:dlblRangeCache>
              </c15:datalabelsRange>
            </c:ext>
            <c:ext xmlns:c16="http://schemas.microsoft.com/office/drawing/2014/chart" uri="{C3380CC4-5D6E-409C-BE32-E72D297353CC}">
              <c16:uniqueId val="{00000018-1FF1-49A4-95E4-E1B1DF1C498A}"/>
            </c:ext>
          </c:extLst>
        </c:ser>
        <c:ser>
          <c:idx val="6"/>
          <c:order val="7"/>
          <c:tx>
            <c:strRef>
              <c:f>Sheet1!$A$8</c:f>
              <c:strCache>
                <c:ptCount val="1"/>
                <c:pt idx="0">
                  <c:v>Disgust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FCE1912A-4059-4922-90EB-563BF8E42FC8}"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F-3538-4271-B440-0041E57CB1AB}"/>
                </c:ext>
              </c:extLst>
            </c:dLbl>
            <c:dLbl>
              <c:idx val="1"/>
              <c:tx>
                <c:rich>
                  <a:bodyPr/>
                  <a:lstStyle/>
                  <a:p>
                    <a:fld id="{FCE1912A-4059-4922-90EB-563BF8E42FC8}"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Sheet1!$D$8:$E$8</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Sheet1!$B$8:$C$8</c15:f>
                <c15:dlblRangeCache>
                  <c:ptCount val="2"/>
                  <c:pt idx="0">
                    <c:v>3</c:v>
                  </c:pt>
                  <c:pt idx="1">
                    <c:v>1</c:v>
                  </c:pt>
                </c15:dlblRangeCache>
              </c15:datalabelsRange>
            </c:ext>
            <c:ext xmlns:c16="http://schemas.microsoft.com/office/drawing/2014/chart" uri="{C3380CC4-5D6E-409C-BE32-E72D297353CC}">
              <c16:uniqueId val="{00000019-1FF1-49A4-95E4-E1B1DF1C498A}"/>
            </c:ext>
          </c:extLst>
        </c:ser>
        <c:ser>
          <c:idx val="7"/>
          <c:order val="8"/>
          <c:tx>
            <c:strRef>
              <c:f>Sheet1!$A$9</c:f>
              <c:strCache>
                <c:ptCount val="1"/>
                <c:pt idx="0">
                  <c:v>Contempt</c:v>
                </c:pt>
              </c:strCache>
            </c:strRef>
          </c:tx>
          <c:spPr>
            <a:noFill/>
            <a:ln>
              <a:noFill/>
            </a:ln>
          </c:spPr>
          <c:invertIfNegative val="0"/>
          <c:dLbls>
            <c:dLbl>
              <c:idx val="0"/>
              <c:tx>
                <c:rich>
                  <a:bodyPr wrap="square" lIns="38100" tIns="19050" rIns="38100" bIns="19050" anchor="ctr">
                    <a:spAutoFit/>
                  </a:bodyPr>
                  <a:lstStyle/>
                  <a:p>
                    <a:pPr>
                      <a:defRPr>
                        <a:solidFill>
                          <a:srgbClr val="7F7F7F"/>
                        </a:solidFill>
                      </a:defRPr>
                    </a:pPr>
                    <a:fld id="{2D0CC1DC-0058-4D80-A140-FC755FC5581D}" type="CELLRANGE">
                      <a:rPr lang="en-US" smtClean="0">
                        <a:solidFill>
                          <a:srgbClr val="7F7F7F"/>
                        </a:solidFill>
                      </a:rPr>
                      <a:pPr>
                        <a:defRPr>
                          <a:solidFill>
                            <a:srgbClr val="7F7F7F"/>
                          </a:solidFill>
                        </a:defRPr>
                      </a:pPr>
                      <a:t>[CELLRANGE]</a:t>
                    </a:fld>
                    <a:r>
                      <a:rPr lang="en-US">
                        <a:solidFill>
                          <a:srgbClr val="7F7F7F"/>
                        </a:solidFill>
                        <a:latin typeface="+mn-lt"/>
                      </a:rPr>
                      <a:t>%</a:t>
                    </a:r>
                  </a:p>
                </c:rich>
              </c:tx>
              <c:spPr>
                <a:noFill/>
                <a:ln>
                  <a:noFill/>
                </a:ln>
                <a:effectLst/>
              </c:spPr>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10-3538-4271-B440-0041E57CB1AB}"/>
                </c:ext>
              </c:extLst>
            </c:dLbl>
            <c:dLbl>
              <c:idx val="1"/>
              <c:tx>
                <c:rich>
                  <a:bodyPr/>
                  <a:lstStyle/>
                  <a:p>
                    <a:fld id="{2D0CC1DC-0058-4D80-A140-FC755FC5581D}" type="CELLRANGE">
                      <a:rPr lang="en-US" smtClean="0"/>
                      <a:pPr/>
                      <a:t>[CELLRANGE]</a:t>
                    </a:fld>
                    <a:r>
                      <a:rPr lang="en-US">
                        <a:latin typeface="+mn-lt"/>
                      </a:rPr>
                      <a:t>%</a:t>
                    </a:r>
                  </a:p>
                </c:rich>
              </c:tx>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6-3538-4271-B440-0041E57CB1AB}"/>
                </c:ext>
              </c:extLst>
            </c:dLbl>
            <c:spPr>
              <a:noFill/>
              <a:ln>
                <a:noFill/>
              </a:ln>
              <a:effectLst/>
            </c:spPr>
            <c:txPr>
              <a:bodyPr wrap="square" lIns="38100" tIns="19050" rIns="38100" bIns="19050" anchor="ctr">
                <a:spAutoFit/>
              </a:bodyPr>
              <a:lstStyle/>
              <a:p>
                <a:pPr>
                  <a:defRPr/>
                </a:pPr>
                <a:endParaRPr lang="en-US"/>
              </a:p>
            </c:txPr>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Sheet1!$D$1:$E$1</c:f>
              <c:strCache>
                <c:ptCount val="2"/>
                <c:pt idx="0">
                  <c:v>COUNTRY AVERAGE</c:v>
                </c:pt>
                <c:pt idx="1">
                  <c:v>YOUR
IDEA</c:v>
                </c:pt>
              </c:strCache>
            </c:strRef>
          </c:cat>
          <c:val>
            <c:numRef>
              <c:f>Sheet1!$D$9:$E$9</c:f>
              <c:numCache>
                <c:formatCode>General</c:formatCode>
                <c:ptCount val="2"/>
                <c:pt idx="0">
                  <c:v>1</c:v>
                </c:pt>
                <c:pt idx="1">
                  <c:v>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Sheet1!$B$9:$C$9</c15:f>
                <c15:dlblRangeCache>
                  <c:ptCount val="2"/>
                  <c:pt idx="0">
                    <c:v>9</c:v>
                  </c:pt>
                  <c:pt idx="1">
                    <c:v>0</c:v>
                  </c:pt>
                </c15:dlblRangeCache>
              </c15:datalabelsRange>
            </c:ext>
            <c:ext xmlns:c16="http://schemas.microsoft.com/office/drawing/2014/chart" uri="{C3380CC4-5D6E-409C-BE32-E72D297353CC}">
              <c16:uniqueId val="{0000001A-1FF1-49A4-95E4-E1B1DF1C498A}"/>
            </c:ext>
          </c:extLst>
        </c:ser>
        <c:dLbls>
          <c:showLegendKey val="0"/>
          <c:showVal val="1"/>
          <c:showCatName val="0"/>
          <c:showSerName val="0"/>
          <c:showPercent val="0"/>
          <c:showBubbleSize val="0"/>
        </c:dLbls>
        <c:gapWidth val="50"/>
        <c:overlap val="100"/>
        <c:axId val="236917888"/>
        <c:axId val="236919424"/>
      </c:barChart>
      <c:catAx>
        <c:axId val="236917888"/>
        <c:scaling>
          <c:orientation val="minMax"/>
        </c:scaling>
        <c:delete val="0"/>
        <c:axPos val="b"/>
        <c:numFmt formatCode="General" sourceLinked="1"/>
        <c:majorTickMark val="none"/>
        <c:minorTickMark val="none"/>
        <c:tickLblPos val="high"/>
        <c:spPr>
          <a:ln w="8973">
            <a:noFill/>
          </a:ln>
        </c:spPr>
        <c:txPr>
          <a:bodyPr rot="0" vert="horz"/>
          <a:lstStyle/>
          <a:p>
            <a:pPr>
              <a:defRPr sz="800" b="1">
                <a:latin typeface="+mn-lt"/>
              </a:defRPr>
            </a:pPr>
            <a:endParaRPr lang="en-US"/>
          </a:p>
        </c:txPr>
        <c:crossAx val="236919424"/>
        <c:crosses val="autoZero"/>
        <c:auto val="1"/>
        <c:lblAlgn val="ctr"/>
        <c:lblOffset val="200"/>
        <c:noMultiLvlLbl val="0"/>
      </c:catAx>
      <c:valAx>
        <c:axId val="236919424"/>
        <c:scaling>
          <c:orientation val="minMax"/>
          <c:max val="1"/>
          <c:min val="0"/>
        </c:scaling>
        <c:delete val="0"/>
        <c:axPos val="l"/>
        <c:numFmt formatCode="0%" sourceLinked="1"/>
        <c:majorTickMark val="none"/>
        <c:minorTickMark val="none"/>
        <c:tickLblPos val="none"/>
        <c:spPr>
          <a:ln w="8973">
            <a:noFill/>
          </a:ln>
        </c:spPr>
        <c:crossAx val="236917888"/>
        <c:crosses val="autoZero"/>
        <c:crossBetween val="between"/>
        <c:majorUnit val="0.1"/>
      </c:valAx>
      <c:spPr>
        <a:noFill/>
        <a:ln w="23929">
          <a:noFill/>
        </a:ln>
      </c:spPr>
    </c:plotArea>
    <c:plotVisOnly val="1"/>
    <c:dispBlanksAs val="gap"/>
    <c:showDLblsOverMax val="0"/>
  </c:chart>
  <c:spPr>
    <a:noFill/>
    <a:ln>
      <a:noFill/>
    </a:ln>
  </c:spPr>
  <c:txPr>
    <a:bodyPr/>
    <a:lstStyle/>
    <a:p>
      <a:pPr>
        <a:defRPr sz="1000" b="0" i="0" u="none" strike="noStrike" baseline="0">
          <a:solidFill>
            <a:schemeClr val="tx1"/>
          </a:solidFill>
          <a:latin typeface="+mj-lt"/>
          <a:ea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0.82304</cdr:x>
      <cdr:y>0</cdr:y>
    </cdr:from>
    <cdr:to>
      <cdr:x>0.9651</cdr:x>
      <cdr:y>0.05873</cdr:y>
    </cdr:to>
    <cdr:sp macro="" textlink="">
      <cdr:nvSpPr>
        <cdr:cNvPr id="3" name="TextBox 2">
          <a:extLst xmlns:a="http://schemas.openxmlformats.org/drawingml/2006/main">
            <a:ext uri="{FF2B5EF4-FFF2-40B4-BE49-F238E27FC236}">
              <a16:creationId xmlns:a16="http://schemas.microsoft.com/office/drawing/2014/main" id="{6DA163D6-4FD7-BAB9-FB20-9CD3511AD2A2}"/>
            </a:ext>
          </a:extLst>
        </cdr:cNvPr>
        <cdr:cNvSpPr txBox="1"/>
      </cdr:nvSpPr>
      <cdr:spPr>
        <a:xfrm xmlns:a="http://schemas.openxmlformats.org/drawingml/2006/main">
          <a:off x="3959227" y="-1035334"/>
          <a:ext cx="683394" cy="268517"/>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square" lIns="72000" tIns="72000" rIns="72000" bIns="72000" rtlCol="0" anchor="ctr">
          <a:spAutoFit/>
        </a:bodyPr>
        <a:lstStyle xmlns:a="http://schemas.openxmlformats.org/drawingml/2006/main"/>
        <a:p xmlns:a="http://schemas.openxmlformats.org/drawingml/2006/main">
          <a:pPr algn="ctr">
            <a:spcBef>
              <a:spcPts val="1200"/>
            </a:spcBef>
            <a:buClr>
              <a:schemeClr val="tx2"/>
            </a:buClr>
          </a:pPr>
          <a:r>
            <a:rPr lang="en-GB" sz="800" b="1" kern="1200" dirty="0">
              <a:solidFill>
                <a:schemeClr val="tx1"/>
              </a:solidFill>
            </a:rPr>
            <a:t>SHARES</a:t>
          </a:r>
          <a:endParaRPr lang="en-GB" sz="1100"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0.78712</cdr:x>
      <cdr:y>0.01759</cdr:y>
    </cdr:from>
    <cdr:to>
      <cdr:x>0.86703</cdr:x>
      <cdr:y>0.03598</cdr:y>
    </cdr:to>
    <cdr:sp macro="" textlink="">
      <cdr:nvSpPr>
        <cdr:cNvPr id="2" name="TextBox 1">
          <a:extLst xmlns:a="http://schemas.openxmlformats.org/drawingml/2006/main">
            <a:ext uri="{FF2B5EF4-FFF2-40B4-BE49-F238E27FC236}">
              <a16:creationId xmlns:a16="http://schemas.microsoft.com/office/drawing/2014/main" id="{E8D8691F-7CF5-8300-1D71-38383FD080BF}"/>
            </a:ext>
          </a:extLst>
        </cdr:cNvPr>
        <cdr:cNvSpPr txBox="1"/>
      </cdr:nvSpPr>
      <cdr:spPr>
        <a:xfrm xmlns:a="http://schemas.openxmlformats.org/drawingml/2006/main">
          <a:off x="3824896"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0.61732</cdr:x>
      <cdr:y>0.01759</cdr:y>
    </cdr:from>
    <cdr:to>
      <cdr:x>0.67379</cdr:x>
      <cdr:y>0.03598</cdr:y>
    </cdr:to>
    <cdr:sp macro="" textlink="">
      <cdr:nvSpPr>
        <cdr:cNvPr id="3" name="TextBox 1">
          <a:extLst xmlns:a="http://schemas.openxmlformats.org/drawingml/2006/main">
            <a:ext uri="{FF2B5EF4-FFF2-40B4-BE49-F238E27FC236}">
              <a16:creationId xmlns:a16="http://schemas.microsoft.com/office/drawing/2014/main" id="{74D8E69B-6CA0-42AD-B778-6E132D42CAFC}"/>
            </a:ext>
          </a:extLst>
        </cdr:cNvPr>
        <cdr:cNvSpPr txBox="1"/>
      </cdr:nvSpPr>
      <cdr:spPr>
        <a:xfrm xmlns:a="http://schemas.openxmlformats.org/drawingml/2006/main">
          <a:off x="4245347" y="88357"/>
          <a:ext cx="388310" cy="92355"/>
        </a:xfrm>
        <a:prstGeom xmlns:a="http://schemas.openxmlformats.org/drawingml/2006/main" prst="rect">
          <a:avLst/>
        </a:prstGeom>
        <a:noFill xmlns:a="http://schemas.openxmlformats.org/drawingml/2006/main"/>
        <a:ln xmlns:a="http://schemas.openxmlformats.org/drawingml/2006/main" w="3175">
          <a:noFill/>
          <a:prstDash val="solid"/>
          <a:miter lim="800000"/>
        </a:ln>
      </cdr:spPr>
      <cdr:txBody>
        <a:bodyPr xmlns:a="http://schemas.openxmlformats.org/drawingml/2006/main" vert="horz"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1200"/>
            </a:spcBef>
            <a:buClr>
              <a:schemeClr val="tx2"/>
            </a:buClr>
          </a:pPr>
          <a:r>
            <a:rPr lang="en-GB" sz="600" b="1" dirty="0">
              <a:solidFill>
                <a:schemeClr val="tx1"/>
              </a:solidFill>
              <a:latin typeface="Arial" panose="020B0604020202020204" pitchFamily="34" charset="0"/>
              <a:cs typeface="Arial" panose="020B0604020202020204" pitchFamily="34" charset="0"/>
            </a:rPr>
            <a:t>% RESPONDENTS</a:t>
          </a:r>
          <a:endParaRPr lang="en-US" sz="800" b="1" dirty="0">
            <a:solidFill>
              <a:srgbClr val="ED3293"/>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latin typeface="Arial Nova" panose="020B05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990871-449D-4313-9EA7-1AD8E240D724}" type="datetimeFigureOut">
              <a:rPr lang="en-GB" smtClean="0">
                <a:latin typeface="Arial Nova" panose="020B0504020202020204" pitchFamily="34" charset="0"/>
              </a:rPr>
              <a:t>30/06/2025</a:t>
            </a:fld>
            <a:endParaRPr lang="en-GB">
              <a:latin typeface="Arial Nova" panose="020B05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latin typeface="Arial Nova" panose="020B05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9254B-F39C-4570-AF5A-5A28A52AB211}" type="slidenum">
              <a:rPr lang="en-GB" smtClean="0">
                <a:latin typeface="Arial Nova" panose="020B0504020202020204" pitchFamily="34" charset="0"/>
              </a:rPr>
              <a:t>‹#›</a:t>
            </a:fld>
            <a:endParaRPr lang="en-GB">
              <a:latin typeface="Arial Nova" panose="020B0504020202020204" pitchFamily="34" charset="0"/>
            </a:endParaRPr>
          </a:p>
        </p:txBody>
      </p:sp>
    </p:spTree>
    <p:extLst>
      <p:ext uri="{BB962C8B-B14F-4D97-AF65-F5344CB8AC3E}">
        <p14:creationId xmlns:p14="http://schemas.microsoft.com/office/powerpoint/2010/main" val="230521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Nova" panose="020B05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Nova" panose="020B0504020202020204" pitchFamily="34" charset="0"/>
              </a:defRPr>
            </a:lvl1pPr>
          </a:lstStyle>
          <a:p>
            <a:fld id="{E797CEAC-E481-4802-9A73-1E5DC3594434}" type="datetimeFigureOut">
              <a:rPr lang="en-GB" smtClean="0"/>
              <a:pPr/>
              <a:t>30/06/2025</a:t>
            </a:fld>
            <a:endParaRPr lang="en-GB"/>
          </a:p>
        </p:txBody>
      </p:sp>
      <p:sp>
        <p:nvSpPr>
          <p:cNvPr id="4" name="Slide Image Placeholder 3"/>
          <p:cNvSpPr>
            <a:spLocks noGrp="1" noRot="1" noChangeAspect="1"/>
          </p:cNvSpPr>
          <p:nvPr>
            <p:ph type="sldImg" idx="2"/>
          </p:nvPr>
        </p:nvSpPr>
        <p:spPr>
          <a:xfrm>
            <a:off x="539750" y="539750"/>
            <a:ext cx="5761038" cy="3240088"/>
          </a:xfrm>
          <a:prstGeom prst="rect">
            <a:avLst/>
          </a:prstGeom>
          <a:noFill/>
          <a:ln w="12700">
            <a:solidFill>
              <a:schemeClr val="tx1">
                <a:lumMod val="20000"/>
                <a:lumOff val="80000"/>
              </a:schemeClr>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540000" y="3960000"/>
            <a:ext cx="5760000" cy="46800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Nova" panose="020B05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Nova" panose="020B0504020202020204" pitchFamily="34" charset="0"/>
              </a:defRPr>
            </a:lvl1pPr>
          </a:lstStyle>
          <a:p>
            <a:fld id="{6A577989-73FD-4422-AB0E-1991DED56286}" type="slidenum">
              <a:rPr lang="en-GB" smtClean="0"/>
              <a:pPr/>
              <a:t>‹#›</a:t>
            </a:fld>
            <a:endParaRPr lang="en-GB"/>
          </a:p>
        </p:txBody>
      </p:sp>
    </p:spTree>
    <p:extLst>
      <p:ext uri="{BB962C8B-B14F-4D97-AF65-F5344CB8AC3E}">
        <p14:creationId xmlns:p14="http://schemas.microsoft.com/office/powerpoint/2010/main" val="3914569687"/>
      </p:ext>
    </p:extLst>
  </p:cSld>
  <p:clrMap bg1="lt1" tx1="dk1" bg2="lt2" tx2="dk2" accent1="accent1" accent2="accent2" accent3="accent3" accent4="accent4" accent5="accent5" accent6="accent6" hlink="hlink" folHlink="folHlink"/>
  <p:notesStyle>
    <a:lvl1pPr marL="179388" indent="-179388" algn="l" defTabSz="914400" rtl="0" eaLnBrk="1" latinLnBrk="0" hangingPunct="1">
      <a:spcBef>
        <a:spcPts val="600"/>
      </a:spcBef>
      <a:buClr>
        <a:schemeClr val="tx2"/>
      </a:buClr>
      <a:buFont typeface="Calibri" panose="020F0502020204030204" pitchFamily="34" charset="0"/>
      <a:buChar char=" "/>
      <a:defRPr sz="1200" kern="1200">
        <a:solidFill>
          <a:schemeClr val="tx1"/>
        </a:solidFill>
        <a:latin typeface="Arial Nova" panose="020B0504020202020204" pitchFamily="34" charset="0"/>
        <a:ea typeface="+mn-ea"/>
        <a:cs typeface="+mn-cs"/>
      </a:defRPr>
    </a:lvl1pPr>
    <a:lvl2pPr marL="179388" indent="-179388" algn="l" defTabSz="914400" rtl="0" eaLnBrk="1" latinLnBrk="0" hangingPunct="1">
      <a:spcBef>
        <a:spcPts val="600"/>
      </a:spcBef>
      <a:buClr>
        <a:schemeClr val="tx2"/>
      </a:buClr>
      <a:buFont typeface="Calibri" panose="020F0502020204030204" pitchFamily="34" charset="0"/>
      <a:buChar char=" "/>
      <a:defRPr sz="1200" b="1" kern="1200">
        <a:solidFill>
          <a:schemeClr val="tx2"/>
        </a:solidFill>
        <a:latin typeface="Arial Nova" panose="020B0504020202020204" pitchFamily="34" charset="0"/>
        <a:ea typeface="+mn-ea"/>
        <a:cs typeface="+mn-cs"/>
      </a:defRPr>
    </a:lvl2pPr>
    <a:lvl3pPr marL="358775" indent="-171450"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Arial Nova" panose="020B0504020202020204" pitchFamily="34" charset="0"/>
        <a:ea typeface="+mn-ea"/>
        <a:cs typeface="+mn-cs"/>
      </a:defRPr>
    </a:lvl3pPr>
    <a:lvl4pPr marL="357188" indent="-177800" algn="l" defTabSz="914400" rtl="0" eaLnBrk="1" latinLnBrk="0" hangingPunct="1">
      <a:spcBef>
        <a:spcPts val="600"/>
      </a:spcBef>
      <a:buClr>
        <a:schemeClr val="tx2"/>
      </a:buClr>
      <a:buSzPct val="80000"/>
      <a:buFont typeface="Wingdings" panose="05000000000000000000" pitchFamily="2" charset="2"/>
      <a:buChar char="«"/>
      <a:defRPr sz="1200" kern="1200">
        <a:solidFill>
          <a:schemeClr val="tx1"/>
        </a:solidFill>
        <a:latin typeface="Arial Nova" panose="020B0504020202020204" pitchFamily="34" charset="0"/>
        <a:ea typeface="+mn-ea"/>
        <a:cs typeface="+mn-cs"/>
      </a:defRPr>
    </a:lvl4pPr>
    <a:lvl5pPr marL="539750" indent="-182563"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Arial Nova"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77989-73FD-4422-AB0E-1991DED56286}" type="slidenum">
              <a:rPr lang="en-GB" smtClean="0"/>
              <a:pPr/>
              <a:t>2</a:t>
            </a:fld>
            <a:endParaRPr lang="en-GB"/>
          </a:p>
        </p:txBody>
      </p:sp>
    </p:spTree>
    <p:extLst>
      <p:ext uri="{BB962C8B-B14F-4D97-AF65-F5344CB8AC3E}">
        <p14:creationId xmlns:p14="http://schemas.microsoft.com/office/powerpoint/2010/main" val="16380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18</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22</a:t>
            </a:fld>
            <a:endParaRPr lang="en-GB"/>
          </a:p>
        </p:txBody>
      </p:sp>
    </p:spTree>
    <p:extLst>
      <p:ext uri="{BB962C8B-B14F-4D97-AF65-F5344CB8AC3E}">
        <p14:creationId xmlns:p14="http://schemas.microsoft.com/office/powerpoint/2010/main" val="71736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23</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27</a:t>
            </a:fld>
            <a:endParaRPr lang="en-GB"/>
          </a:p>
        </p:txBody>
      </p:sp>
    </p:spTree>
    <p:extLst>
      <p:ext uri="{BB962C8B-B14F-4D97-AF65-F5344CB8AC3E}">
        <p14:creationId xmlns:p14="http://schemas.microsoft.com/office/powerpoint/2010/main" val="71736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28</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32</a:t>
            </a:fld>
            <a:endParaRPr lang="en-GB"/>
          </a:p>
        </p:txBody>
      </p:sp>
    </p:spTree>
    <p:extLst>
      <p:ext uri="{BB962C8B-B14F-4D97-AF65-F5344CB8AC3E}">
        <p14:creationId xmlns:p14="http://schemas.microsoft.com/office/powerpoint/2010/main" val="717364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33</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37</a:t>
            </a:fld>
            <a:endParaRPr lang="en-GB"/>
          </a:p>
        </p:txBody>
      </p:sp>
    </p:spTree>
    <p:extLst>
      <p:ext uri="{BB962C8B-B14F-4D97-AF65-F5344CB8AC3E}">
        <p14:creationId xmlns:p14="http://schemas.microsoft.com/office/powerpoint/2010/main" val="717364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38</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42</a:t>
            </a:fld>
            <a:endParaRPr lang="en-GB"/>
          </a:p>
        </p:txBody>
      </p:sp>
    </p:spTree>
    <p:extLst>
      <p:ext uri="{BB962C8B-B14F-4D97-AF65-F5344CB8AC3E}">
        <p14:creationId xmlns:p14="http://schemas.microsoft.com/office/powerpoint/2010/main" val="71736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4</a:t>
            </a:fld>
            <a:endParaRPr lang="en-GB"/>
          </a:p>
        </p:txBody>
      </p:sp>
    </p:spTree>
    <p:extLst>
      <p:ext uri="{BB962C8B-B14F-4D97-AF65-F5344CB8AC3E}">
        <p14:creationId xmlns:p14="http://schemas.microsoft.com/office/powerpoint/2010/main" val="3083789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43</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5</a:t>
            </a:fld>
            <a:endParaRPr lang="en-GB"/>
          </a:p>
        </p:txBody>
      </p:sp>
    </p:spTree>
    <p:extLst>
      <p:ext uri="{BB962C8B-B14F-4D97-AF65-F5344CB8AC3E}">
        <p14:creationId xmlns:p14="http://schemas.microsoft.com/office/powerpoint/2010/main" val="207661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6</a:t>
            </a:fld>
            <a:endParaRPr lang="en-GB"/>
          </a:p>
        </p:txBody>
      </p:sp>
    </p:spTree>
    <p:extLst>
      <p:ext uri="{BB962C8B-B14F-4D97-AF65-F5344CB8AC3E}">
        <p14:creationId xmlns:p14="http://schemas.microsoft.com/office/powerpoint/2010/main" val="321405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7</a:t>
            </a:fld>
            <a:endParaRPr lang="en-GB"/>
          </a:p>
        </p:txBody>
      </p:sp>
    </p:spTree>
    <p:extLst>
      <p:ext uri="{BB962C8B-B14F-4D97-AF65-F5344CB8AC3E}">
        <p14:creationId xmlns:p14="http://schemas.microsoft.com/office/powerpoint/2010/main" val="71736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8</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12</a:t>
            </a:fld>
            <a:endParaRPr lang="en-GB"/>
          </a:p>
        </p:txBody>
      </p:sp>
    </p:spTree>
    <p:extLst>
      <p:ext uri="{BB962C8B-B14F-4D97-AF65-F5344CB8AC3E}">
        <p14:creationId xmlns:p14="http://schemas.microsoft.com/office/powerpoint/2010/main" val="71736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 </a:t>
            </a:r>
          </a:p>
        </p:txBody>
      </p:sp>
      <p:sp>
        <p:nvSpPr>
          <p:cNvPr id="6" name="Rectangle 6"/>
          <p:cNvSpPr>
            <a:spLocks noGrp="1" noChangeArrowheads="1"/>
          </p:cNvSpPr>
          <p:nvPr>
            <p:ph type="ftr" sz="quarter" idx="4"/>
          </p:nvPr>
        </p:nvSpPr>
        <p:spPr>
          <a:ln/>
        </p:spPr>
        <p:txBody>
          <a:bodyPr/>
          <a:lstStyle/>
          <a:p>
            <a:r>
              <a:rPr lang="en-GB">
                <a:solidFill>
                  <a:prstClr val="black"/>
                </a:solidFill>
              </a:rPr>
              <a:t> </a:t>
            </a:r>
          </a:p>
        </p:txBody>
      </p:sp>
      <p:sp>
        <p:nvSpPr>
          <p:cNvPr id="7" name="Rectangle 7"/>
          <p:cNvSpPr>
            <a:spLocks noGrp="1" noChangeArrowheads="1"/>
          </p:cNvSpPr>
          <p:nvPr>
            <p:ph type="sldNum" sz="quarter" idx="5"/>
          </p:nvPr>
        </p:nvSpPr>
        <p:spPr>
          <a:ln/>
        </p:spPr>
        <p:txBody>
          <a:bodyPr/>
          <a:lstStyle/>
          <a:p>
            <a:fld id="{873DF7C1-8894-4568-94A6-F2DFCAFF4E37}" type="slidenum">
              <a:rPr lang="en-GB">
                <a:solidFill>
                  <a:prstClr val="black"/>
                </a:solidFill>
              </a:rPr>
              <a:pPr/>
              <a:t>13</a:t>
            </a:fld>
            <a:r>
              <a:rPr lang="en-GB">
                <a:solidFill>
                  <a:prstClr val="black"/>
                </a:solidFill>
              </a:rPr>
              <a:t> </a:t>
            </a:r>
          </a:p>
        </p:txBody>
      </p:sp>
      <p:sp>
        <p:nvSpPr>
          <p:cNvPr id="3313666" name="Rectangle 2"/>
          <p:cNvSpPr>
            <a:spLocks noGrp="1" noRot="1" noChangeAspect="1" noChangeArrowheads="1" noTextEdit="1"/>
          </p:cNvSpPr>
          <p:nvPr>
            <p:ph type="sldImg"/>
          </p:nvPr>
        </p:nvSpPr>
        <p:spPr>
          <a:xfrm>
            <a:off x="90488" y="744538"/>
            <a:ext cx="6616700" cy="3722687"/>
          </a:xfrm>
          <a:ln/>
        </p:spPr>
      </p:sp>
      <p:sp>
        <p:nvSpPr>
          <p:cNvPr id="33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64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577989-73FD-4422-AB0E-1991DED56286}" type="slidenum">
              <a:rPr lang="en-GB" smtClean="0"/>
              <a:pPr/>
              <a:t>17</a:t>
            </a:fld>
            <a:endParaRPr lang="en-GB"/>
          </a:p>
        </p:txBody>
      </p:sp>
    </p:spTree>
    <p:extLst>
      <p:ext uri="{BB962C8B-B14F-4D97-AF65-F5344CB8AC3E}">
        <p14:creationId xmlns:p14="http://schemas.microsoft.com/office/powerpoint/2010/main" val="71736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I PRO Menu Pink Blank">
    <p:bg>
      <p:bgRef idx="1001">
        <a:schemeClr val="bg2"/>
      </p:bgRef>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EF6D64C-B34D-45F4-B52D-868F5C55DA07}"/>
              </a:ext>
            </a:extLst>
          </p:cNvPr>
          <p:cNvSpPr>
            <a:spLocks noGrp="1"/>
          </p:cNvSpPr>
          <p:nvPr>
            <p:ph type="title"/>
          </p:nvPr>
        </p:nvSpPr>
        <p:spPr/>
        <p:txBody>
          <a:bodyPr/>
          <a:lstStyle/>
          <a:p>
            <a:r>
              <a:rPr lang="en-US"/>
              <a:t>Click to edit Master title style</a:t>
            </a:r>
            <a:endParaRPr lang="en-GB"/>
          </a:p>
        </p:txBody>
      </p:sp>
      <p:sp>
        <p:nvSpPr>
          <p:cNvPr id="22" name="Freeform: Shape 21">
            <a:hlinkClick r:id="" action="ppaction://hlinkshowjump?jump=nextslide"/>
            <a:extLst>
              <a:ext uri="{FF2B5EF4-FFF2-40B4-BE49-F238E27FC236}">
                <a16:creationId xmlns:a16="http://schemas.microsoft.com/office/drawing/2014/main" id="{1CA3EDAF-4B60-4192-BBBA-9367304A7CF0}"/>
              </a:ext>
            </a:extLst>
          </p:cNvPr>
          <p:cNvSpPr/>
          <p:nvPr userDrawn="1"/>
        </p:nvSpPr>
        <p:spPr bwMode="hidden">
          <a:xfrm rot="16200000">
            <a:off x="11766281" y="6020850"/>
            <a:ext cx="324388" cy="324388"/>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
        <p:nvSpPr>
          <p:cNvPr id="24" name="Freeform: Shape 23">
            <a:hlinkClick r:id="" action="ppaction://hlinkshowjump?jump=endshow"/>
            <a:extLst>
              <a:ext uri="{FF2B5EF4-FFF2-40B4-BE49-F238E27FC236}">
                <a16:creationId xmlns:a16="http://schemas.microsoft.com/office/drawing/2014/main" id="{967F32D8-1627-4E30-85AE-6EA000C17A42}"/>
              </a:ext>
            </a:extLst>
          </p:cNvPr>
          <p:cNvSpPr/>
          <p:nvPr userDrawn="1"/>
        </p:nvSpPr>
        <p:spPr bwMode="hidden">
          <a:xfrm>
            <a:off x="11766281" y="98156"/>
            <a:ext cx="324388" cy="324388"/>
          </a:xfrm>
          <a:custGeom>
            <a:avLst/>
            <a:gdLst>
              <a:gd name="connsiteX0" fmla="*/ 112336 w 324388"/>
              <a:gd name="connsiteY0" fmla="*/ 111262 h 324388"/>
              <a:gd name="connsiteX1" fmla="*/ 121985 w 324388"/>
              <a:gd name="connsiteY1" fmla="*/ 111332 h 324388"/>
              <a:gd name="connsiteX2" fmla="*/ 162109 w 324388"/>
              <a:gd name="connsiteY2" fmla="*/ 151456 h 324388"/>
              <a:gd name="connsiteX3" fmla="*/ 202233 w 324388"/>
              <a:gd name="connsiteY3" fmla="*/ 111332 h 324388"/>
              <a:gd name="connsiteX4" fmla="*/ 202304 w 324388"/>
              <a:gd name="connsiteY4" fmla="*/ 111262 h 324388"/>
              <a:gd name="connsiteX5" fmla="*/ 211953 w 324388"/>
              <a:gd name="connsiteY5" fmla="*/ 111332 h 324388"/>
              <a:gd name="connsiteX6" fmla="*/ 212906 w 324388"/>
              <a:gd name="connsiteY6" fmla="*/ 112285 h 324388"/>
              <a:gd name="connsiteX7" fmla="*/ 212977 w 324388"/>
              <a:gd name="connsiteY7" fmla="*/ 112355 h 324388"/>
              <a:gd name="connsiteX8" fmla="*/ 212906 w 324388"/>
              <a:gd name="connsiteY8" fmla="*/ 122005 h 324388"/>
              <a:gd name="connsiteX9" fmla="*/ 172795 w 324388"/>
              <a:gd name="connsiteY9" fmla="*/ 162129 h 324388"/>
              <a:gd name="connsiteX10" fmla="*/ 212945 w 324388"/>
              <a:gd name="connsiteY10" fmla="*/ 202214 h 324388"/>
              <a:gd name="connsiteX11" fmla="*/ 213016 w 324388"/>
              <a:gd name="connsiteY11" fmla="*/ 202285 h 324388"/>
              <a:gd name="connsiteX12" fmla="*/ 212945 w 324388"/>
              <a:gd name="connsiteY12" fmla="*/ 211934 h 324388"/>
              <a:gd name="connsiteX13" fmla="*/ 211992 w 324388"/>
              <a:gd name="connsiteY13" fmla="*/ 212887 h 324388"/>
              <a:gd name="connsiteX14" fmla="*/ 211922 w 324388"/>
              <a:gd name="connsiteY14" fmla="*/ 212957 h 324388"/>
              <a:gd name="connsiteX15" fmla="*/ 202272 w 324388"/>
              <a:gd name="connsiteY15" fmla="*/ 212887 h 324388"/>
              <a:gd name="connsiteX16" fmla="*/ 162109 w 324388"/>
              <a:gd name="connsiteY16" fmla="*/ 172801 h 324388"/>
              <a:gd name="connsiteX17" fmla="*/ 121985 w 324388"/>
              <a:gd name="connsiteY17" fmla="*/ 212926 h 324388"/>
              <a:gd name="connsiteX18" fmla="*/ 121915 w 324388"/>
              <a:gd name="connsiteY18" fmla="*/ 212996 h 324388"/>
              <a:gd name="connsiteX19" fmla="*/ 112265 w 324388"/>
              <a:gd name="connsiteY19" fmla="*/ 212926 h 324388"/>
              <a:gd name="connsiteX20" fmla="*/ 111313 w 324388"/>
              <a:gd name="connsiteY20" fmla="*/ 211973 h 324388"/>
              <a:gd name="connsiteX21" fmla="*/ 111242 w 324388"/>
              <a:gd name="connsiteY21" fmla="*/ 211902 h 324388"/>
              <a:gd name="connsiteX22" fmla="*/ 111313 w 324388"/>
              <a:gd name="connsiteY22" fmla="*/ 202253 h 324388"/>
              <a:gd name="connsiteX23" fmla="*/ 151437 w 324388"/>
              <a:gd name="connsiteY23" fmla="*/ 162129 h 324388"/>
              <a:gd name="connsiteX24" fmla="*/ 111313 w 324388"/>
              <a:gd name="connsiteY24" fmla="*/ 122005 h 324388"/>
              <a:gd name="connsiteX25" fmla="*/ 111242 w 324388"/>
              <a:gd name="connsiteY25" fmla="*/ 121934 h 324388"/>
              <a:gd name="connsiteX26" fmla="*/ 111313 w 324388"/>
              <a:gd name="connsiteY26" fmla="*/ 112285 h 324388"/>
              <a:gd name="connsiteX27" fmla="*/ 112265 w 324388"/>
              <a:gd name="connsiteY27" fmla="*/ 111332 h 324388"/>
              <a:gd name="connsiteX28" fmla="*/ 112336 w 324388"/>
              <a:gd name="connsiteY28" fmla="*/ 111262 h 324388"/>
              <a:gd name="connsiteX29" fmla="*/ 162194 w 324388"/>
              <a:gd name="connsiteY29" fmla="*/ 20443 h 324388"/>
              <a:gd name="connsiteX30" fmla="*/ 20443 w 324388"/>
              <a:gd name="connsiteY30" fmla="*/ 162194 h 324388"/>
              <a:gd name="connsiteX31" fmla="*/ 162194 w 324388"/>
              <a:gd name="connsiteY31" fmla="*/ 303945 h 324388"/>
              <a:gd name="connsiteX32" fmla="*/ 303945 w 324388"/>
              <a:gd name="connsiteY32" fmla="*/ 162194 h 324388"/>
              <a:gd name="connsiteX33" fmla="*/ 162194 w 324388"/>
              <a:gd name="connsiteY33" fmla="*/ 20443 h 324388"/>
              <a:gd name="connsiteX34" fmla="*/ 162194 w 324388"/>
              <a:gd name="connsiteY34" fmla="*/ 0 h 324388"/>
              <a:gd name="connsiteX35" fmla="*/ 324388 w 324388"/>
              <a:gd name="connsiteY35" fmla="*/ 162194 h 324388"/>
              <a:gd name="connsiteX36" fmla="*/ 162194 w 324388"/>
              <a:gd name="connsiteY36" fmla="*/ 324388 h 324388"/>
              <a:gd name="connsiteX37" fmla="*/ 0 w 324388"/>
              <a:gd name="connsiteY37" fmla="*/ 162194 h 324388"/>
              <a:gd name="connsiteX38" fmla="*/ 162194 w 324388"/>
              <a:gd name="connsiteY38" fmla="*/ 0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4388" h="324388">
                <a:moveTo>
                  <a:pt x="112336" y="111262"/>
                </a:moveTo>
                <a:cubicBezTo>
                  <a:pt x="115020" y="108616"/>
                  <a:pt x="119340" y="108648"/>
                  <a:pt x="121985" y="111332"/>
                </a:cubicBezTo>
                <a:lnTo>
                  <a:pt x="162109" y="151456"/>
                </a:lnTo>
                <a:lnTo>
                  <a:pt x="202233" y="111332"/>
                </a:lnTo>
                <a:cubicBezTo>
                  <a:pt x="202257" y="111309"/>
                  <a:pt x="202280" y="111285"/>
                  <a:pt x="202304" y="111262"/>
                </a:cubicBezTo>
                <a:cubicBezTo>
                  <a:pt x="204988" y="108616"/>
                  <a:pt x="209308" y="108648"/>
                  <a:pt x="211953" y="111332"/>
                </a:cubicBezTo>
                <a:lnTo>
                  <a:pt x="212906" y="112285"/>
                </a:lnTo>
                <a:cubicBezTo>
                  <a:pt x="212929" y="112308"/>
                  <a:pt x="212953" y="112331"/>
                  <a:pt x="212977" y="112355"/>
                </a:cubicBezTo>
                <a:cubicBezTo>
                  <a:pt x="215622" y="115039"/>
                  <a:pt x="215590" y="119360"/>
                  <a:pt x="212906" y="122005"/>
                </a:cubicBezTo>
                <a:lnTo>
                  <a:pt x="172795" y="162129"/>
                </a:lnTo>
                <a:lnTo>
                  <a:pt x="212945" y="202214"/>
                </a:lnTo>
                <a:cubicBezTo>
                  <a:pt x="212968" y="202237"/>
                  <a:pt x="212992" y="202261"/>
                  <a:pt x="213016" y="202285"/>
                </a:cubicBezTo>
                <a:cubicBezTo>
                  <a:pt x="215661" y="204969"/>
                  <a:pt x="215629" y="209289"/>
                  <a:pt x="212945" y="211934"/>
                </a:cubicBezTo>
                <a:lnTo>
                  <a:pt x="211992" y="212887"/>
                </a:lnTo>
                <a:cubicBezTo>
                  <a:pt x="211969" y="212910"/>
                  <a:pt x="211946" y="212934"/>
                  <a:pt x="211922" y="212957"/>
                </a:cubicBezTo>
                <a:cubicBezTo>
                  <a:pt x="209238" y="215602"/>
                  <a:pt x="204917" y="215571"/>
                  <a:pt x="202272" y="212887"/>
                </a:cubicBezTo>
                <a:lnTo>
                  <a:pt x="162109" y="172801"/>
                </a:lnTo>
                <a:lnTo>
                  <a:pt x="121985" y="212926"/>
                </a:lnTo>
                <a:cubicBezTo>
                  <a:pt x="121962" y="212949"/>
                  <a:pt x="121939" y="212973"/>
                  <a:pt x="121915" y="212996"/>
                </a:cubicBezTo>
                <a:cubicBezTo>
                  <a:pt x="119231" y="215641"/>
                  <a:pt x="114910" y="215610"/>
                  <a:pt x="112265" y="212926"/>
                </a:cubicBezTo>
                <a:lnTo>
                  <a:pt x="111313" y="211973"/>
                </a:lnTo>
                <a:cubicBezTo>
                  <a:pt x="111289" y="211950"/>
                  <a:pt x="111265" y="211926"/>
                  <a:pt x="111242" y="211902"/>
                </a:cubicBezTo>
                <a:cubicBezTo>
                  <a:pt x="108597" y="209218"/>
                  <a:pt x="108629" y="204898"/>
                  <a:pt x="111313" y="202253"/>
                </a:cubicBezTo>
                <a:lnTo>
                  <a:pt x="151437" y="162129"/>
                </a:lnTo>
                <a:lnTo>
                  <a:pt x="111313" y="122005"/>
                </a:lnTo>
                <a:cubicBezTo>
                  <a:pt x="111289" y="121981"/>
                  <a:pt x="111265" y="121958"/>
                  <a:pt x="111242" y="121934"/>
                </a:cubicBezTo>
                <a:cubicBezTo>
                  <a:pt x="108597" y="119250"/>
                  <a:pt x="108629" y="114930"/>
                  <a:pt x="111313" y="112285"/>
                </a:cubicBezTo>
                <a:lnTo>
                  <a:pt x="112265" y="111332"/>
                </a:lnTo>
                <a:cubicBezTo>
                  <a:pt x="112288" y="111309"/>
                  <a:pt x="112312" y="111285"/>
                  <a:pt x="112336" y="111262"/>
                </a:cubicBezTo>
                <a:close/>
                <a:moveTo>
                  <a:pt x="162194" y="20443"/>
                </a:moveTo>
                <a:cubicBezTo>
                  <a:pt x="83907" y="20443"/>
                  <a:pt x="20443" y="83907"/>
                  <a:pt x="20443" y="162194"/>
                </a:cubicBezTo>
                <a:cubicBezTo>
                  <a:pt x="20443" y="240481"/>
                  <a:pt x="83907" y="303945"/>
                  <a:pt x="162194" y="303945"/>
                </a:cubicBezTo>
                <a:cubicBezTo>
                  <a:pt x="240481" y="303945"/>
                  <a:pt x="303945" y="240481"/>
                  <a:pt x="303945" y="162194"/>
                </a:cubicBezTo>
                <a:cubicBezTo>
                  <a:pt x="303945" y="83907"/>
                  <a:pt x="240481" y="20443"/>
                  <a:pt x="162194" y="20443"/>
                </a:cubicBezTo>
                <a:close/>
                <a:moveTo>
                  <a:pt x="162194" y="0"/>
                </a:moveTo>
                <a:cubicBezTo>
                  <a:pt x="251771" y="0"/>
                  <a:pt x="324388" y="72617"/>
                  <a:pt x="324388" y="162194"/>
                </a:cubicBezTo>
                <a:cubicBezTo>
                  <a:pt x="324388" y="251771"/>
                  <a:pt x="251771" y="324388"/>
                  <a:pt x="162194" y="324388"/>
                </a:cubicBezTo>
                <a:cubicBezTo>
                  <a:pt x="72617" y="324388"/>
                  <a:pt x="0" y="251771"/>
                  <a:pt x="0" y="162194"/>
                </a:cubicBezTo>
                <a:cubicBezTo>
                  <a:pt x="0" y="72617"/>
                  <a:pt x="72617" y="0"/>
                  <a:pt x="162194" y="0"/>
                </a:cubicBezTo>
                <a:close/>
              </a:path>
            </a:pathLst>
          </a:custGeom>
          <a:solidFill>
            <a:schemeClr val="tx1">
              <a:lumMod val="50000"/>
              <a:lumOff val="50000"/>
            </a:schemeClr>
          </a:solidFill>
          <a:ln w="6477" cap="flat">
            <a:noFill/>
            <a:prstDash val="solid"/>
            <a:miter/>
          </a:ln>
        </p:spPr>
        <p:txBody>
          <a:bodyPr rtlCol="0" anchor="ctr"/>
          <a:lstStyle/>
          <a:p>
            <a:endParaRPr lang="en-GB"/>
          </a:p>
        </p:txBody>
      </p:sp>
      <p:sp>
        <p:nvSpPr>
          <p:cNvPr id="26" name="Freeform: Shape 25">
            <a:hlinkClick r:id="" action="ppaction://hlinkshowjump?jump=previousslide"/>
            <a:extLst>
              <a:ext uri="{FF2B5EF4-FFF2-40B4-BE49-F238E27FC236}">
                <a16:creationId xmlns:a16="http://schemas.microsoft.com/office/drawing/2014/main" id="{2D95FC13-9881-42AB-A94B-6C61E70AB211}"/>
              </a:ext>
            </a:extLst>
          </p:cNvPr>
          <p:cNvSpPr/>
          <p:nvPr userDrawn="1"/>
        </p:nvSpPr>
        <p:spPr bwMode="hidden">
          <a:xfrm rot="5400000">
            <a:off x="11820475" y="5743759"/>
            <a:ext cx="216000" cy="216000"/>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Tree>
    <p:extLst>
      <p:ext uri="{BB962C8B-B14F-4D97-AF65-F5344CB8AC3E}">
        <p14:creationId xmlns:p14="http://schemas.microsoft.com/office/powerpoint/2010/main" val="9254293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I PRO Menu Blank">
    <p:spTree>
      <p:nvGrpSpPr>
        <p:cNvPr id="1" name=""/>
        <p:cNvGrpSpPr/>
        <p:nvPr/>
      </p:nvGrpSpPr>
      <p:grpSpPr>
        <a:xfrm>
          <a:off x="0" y="0"/>
          <a:ext cx="0" cy="0"/>
          <a:chOff x="0" y="0"/>
          <a:chExt cx="0" cy="0"/>
        </a:xfrm>
      </p:grpSpPr>
      <p:sp>
        <p:nvSpPr>
          <p:cNvPr id="209" name="Freeform: Shape 208">
            <a:hlinkClick r:id="" action="ppaction://hlinkshowjump?jump=nextslide"/>
            <a:extLst>
              <a:ext uri="{FF2B5EF4-FFF2-40B4-BE49-F238E27FC236}">
                <a16:creationId xmlns:a16="http://schemas.microsoft.com/office/drawing/2014/main" id="{9EF76B84-24C5-4115-90E7-4506B0F24DC4}"/>
              </a:ext>
            </a:extLst>
          </p:cNvPr>
          <p:cNvSpPr/>
          <p:nvPr userDrawn="1"/>
        </p:nvSpPr>
        <p:spPr bwMode="hidden">
          <a:xfrm rot="16200000">
            <a:off x="11766281" y="6020850"/>
            <a:ext cx="324388" cy="324388"/>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
        <p:nvSpPr>
          <p:cNvPr id="216" name="Freeform: Shape 215">
            <a:hlinkClick r:id="" action="ppaction://hlinkshowjump?jump=endshow"/>
            <a:extLst>
              <a:ext uri="{FF2B5EF4-FFF2-40B4-BE49-F238E27FC236}">
                <a16:creationId xmlns:a16="http://schemas.microsoft.com/office/drawing/2014/main" id="{33F2D203-06C8-453C-86AC-EC4175A8F6D8}"/>
              </a:ext>
            </a:extLst>
          </p:cNvPr>
          <p:cNvSpPr/>
          <p:nvPr userDrawn="1"/>
        </p:nvSpPr>
        <p:spPr bwMode="hidden">
          <a:xfrm>
            <a:off x="11766281" y="98156"/>
            <a:ext cx="324388" cy="324388"/>
          </a:xfrm>
          <a:custGeom>
            <a:avLst/>
            <a:gdLst>
              <a:gd name="connsiteX0" fmla="*/ 112336 w 324388"/>
              <a:gd name="connsiteY0" fmla="*/ 111262 h 324388"/>
              <a:gd name="connsiteX1" fmla="*/ 121985 w 324388"/>
              <a:gd name="connsiteY1" fmla="*/ 111332 h 324388"/>
              <a:gd name="connsiteX2" fmla="*/ 162109 w 324388"/>
              <a:gd name="connsiteY2" fmla="*/ 151456 h 324388"/>
              <a:gd name="connsiteX3" fmla="*/ 202233 w 324388"/>
              <a:gd name="connsiteY3" fmla="*/ 111332 h 324388"/>
              <a:gd name="connsiteX4" fmla="*/ 202304 w 324388"/>
              <a:gd name="connsiteY4" fmla="*/ 111262 h 324388"/>
              <a:gd name="connsiteX5" fmla="*/ 211953 w 324388"/>
              <a:gd name="connsiteY5" fmla="*/ 111332 h 324388"/>
              <a:gd name="connsiteX6" fmla="*/ 212906 w 324388"/>
              <a:gd name="connsiteY6" fmla="*/ 112285 h 324388"/>
              <a:gd name="connsiteX7" fmla="*/ 212977 w 324388"/>
              <a:gd name="connsiteY7" fmla="*/ 112355 h 324388"/>
              <a:gd name="connsiteX8" fmla="*/ 212906 w 324388"/>
              <a:gd name="connsiteY8" fmla="*/ 122005 h 324388"/>
              <a:gd name="connsiteX9" fmla="*/ 172795 w 324388"/>
              <a:gd name="connsiteY9" fmla="*/ 162129 h 324388"/>
              <a:gd name="connsiteX10" fmla="*/ 212945 w 324388"/>
              <a:gd name="connsiteY10" fmla="*/ 202214 h 324388"/>
              <a:gd name="connsiteX11" fmla="*/ 213016 w 324388"/>
              <a:gd name="connsiteY11" fmla="*/ 202285 h 324388"/>
              <a:gd name="connsiteX12" fmla="*/ 212945 w 324388"/>
              <a:gd name="connsiteY12" fmla="*/ 211934 h 324388"/>
              <a:gd name="connsiteX13" fmla="*/ 211992 w 324388"/>
              <a:gd name="connsiteY13" fmla="*/ 212887 h 324388"/>
              <a:gd name="connsiteX14" fmla="*/ 211922 w 324388"/>
              <a:gd name="connsiteY14" fmla="*/ 212957 h 324388"/>
              <a:gd name="connsiteX15" fmla="*/ 202272 w 324388"/>
              <a:gd name="connsiteY15" fmla="*/ 212887 h 324388"/>
              <a:gd name="connsiteX16" fmla="*/ 162109 w 324388"/>
              <a:gd name="connsiteY16" fmla="*/ 172801 h 324388"/>
              <a:gd name="connsiteX17" fmla="*/ 121985 w 324388"/>
              <a:gd name="connsiteY17" fmla="*/ 212926 h 324388"/>
              <a:gd name="connsiteX18" fmla="*/ 121915 w 324388"/>
              <a:gd name="connsiteY18" fmla="*/ 212996 h 324388"/>
              <a:gd name="connsiteX19" fmla="*/ 112265 w 324388"/>
              <a:gd name="connsiteY19" fmla="*/ 212926 h 324388"/>
              <a:gd name="connsiteX20" fmla="*/ 111313 w 324388"/>
              <a:gd name="connsiteY20" fmla="*/ 211973 h 324388"/>
              <a:gd name="connsiteX21" fmla="*/ 111242 w 324388"/>
              <a:gd name="connsiteY21" fmla="*/ 211902 h 324388"/>
              <a:gd name="connsiteX22" fmla="*/ 111313 w 324388"/>
              <a:gd name="connsiteY22" fmla="*/ 202253 h 324388"/>
              <a:gd name="connsiteX23" fmla="*/ 151437 w 324388"/>
              <a:gd name="connsiteY23" fmla="*/ 162129 h 324388"/>
              <a:gd name="connsiteX24" fmla="*/ 111313 w 324388"/>
              <a:gd name="connsiteY24" fmla="*/ 122005 h 324388"/>
              <a:gd name="connsiteX25" fmla="*/ 111242 w 324388"/>
              <a:gd name="connsiteY25" fmla="*/ 121934 h 324388"/>
              <a:gd name="connsiteX26" fmla="*/ 111313 w 324388"/>
              <a:gd name="connsiteY26" fmla="*/ 112285 h 324388"/>
              <a:gd name="connsiteX27" fmla="*/ 112265 w 324388"/>
              <a:gd name="connsiteY27" fmla="*/ 111332 h 324388"/>
              <a:gd name="connsiteX28" fmla="*/ 112336 w 324388"/>
              <a:gd name="connsiteY28" fmla="*/ 111262 h 324388"/>
              <a:gd name="connsiteX29" fmla="*/ 162194 w 324388"/>
              <a:gd name="connsiteY29" fmla="*/ 20443 h 324388"/>
              <a:gd name="connsiteX30" fmla="*/ 20443 w 324388"/>
              <a:gd name="connsiteY30" fmla="*/ 162194 h 324388"/>
              <a:gd name="connsiteX31" fmla="*/ 162194 w 324388"/>
              <a:gd name="connsiteY31" fmla="*/ 303945 h 324388"/>
              <a:gd name="connsiteX32" fmla="*/ 303945 w 324388"/>
              <a:gd name="connsiteY32" fmla="*/ 162194 h 324388"/>
              <a:gd name="connsiteX33" fmla="*/ 162194 w 324388"/>
              <a:gd name="connsiteY33" fmla="*/ 20443 h 324388"/>
              <a:gd name="connsiteX34" fmla="*/ 162194 w 324388"/>
              <a:gd name="connsiteY34" fmla="*/ 0 h 324388"/>
              <a:gd name="connsiteX35" fmla="*/ 324388 w 324388"/>
              <a:gd name="connsiteY35" fmla="*/ 162194 h 324388"/>
              <a:gd name="connsiteX36" fmla="*/ 162194 w 324388"/>
              <a:gd name="connsiteY36" fmla="*/ 324388 h 324388"/>
              <a:gd name="connsiteX37" fmla="*/ 0 w 324388"/>
              <a:gd name="connsiteY37" fmla="*/ 162194 h 324388"/>
              <a:gd name="connsiteX38" fmla="*/ 162194 w 324388"/>
              <a:gd name="connsiteY38" fmla="*/ 0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4388" h="324388">
                <a:moveTo>
                  <a:pt x="112336" y="111262"/>
                </a:moveTo>
                <a:cubicBezTo>
                  <a:pt x="115020" y="108616"/>
                  <a:pt x="119340" y="108648"/>
                  <a:pt x="121985" y="111332"/>
                </a:cubicBezTo>
                <a:lnTo>
                  <a:pt x="162109" y="151456"/>
                </a:lnTo>
                <a:lnTo>
                  <a:pt x="202233" y="111332"/>
                </a:lnTo>
                <a:cubicBezTo>
                  <a:pt x="202257" y="111309"/>
                  <a:pt x="202280" y="111285"/>
                  <a:pt x="202304" y="111262"/>
                </a:cubicBezTo>
                <a:cubicBezTo>
                  <a:pt x="204988" y="108616"/>
                  <a:pt x="209308" y="108648"/>
                  <a:pt x="211953" y="111332"/>
                </a:cubicBezTo>
                <a:lnTo>
                  <a:pt x="212906" y="112285"/>
                </a:lnTo>
                <a:cubicBezTo>
                  <a:pt x="212929" y="112308"/>
                  <a:pt x="212953" y="112331"/>
                  <a:pt x="212977" y="112355"/>
                </a:cubicBezTo>
                <a:cubicBezTo>
                  <a:pt x="215622" y="115039"/>
                  <a:pt x="215590" y="119360"/>
                  <a:pt x="212906" y="122005"/>
                </a:cubicBezTo>
                <a:lnTo>
                  <a:pt x="172795" y="162129"/>
                </a:lnTo>
                <a:lnTo>
                  <a:pt x="212945" y="202214"/>
                </a:lnTo>
                <a:cubicBezTo>
                  <a:pt x="212968" y="202237"/>
                  <a:pt x="212992" y="202261"/>
                  <a:pt x="213016" y="202285"/>
                </a:cubicBezTo>
                <a:cubicBezTo>
                  <a:pt x="215661" y="204969"/>
                  <a:pt x="215629" y="209289"/>
                  <a:pt x="212945" y="211934"/>
                </a:cubicBezTo>
                <a:lnTo>
                  <a:pt x="211992" y="212887"/>
                </a:lnTo>
                <a:cubicBezTo>
                  <a:pt x="211969" y="212910"/>
                  <a:pt x="211946" y="212934"/>
                  <a:pt x="211922" y="212957"/>
                </a:cubicBezTo>
                <a:cubicBezTo>
                  <a:pt x="209238" y="215602"/>
                  <a:pt x="204917" y="215571"/>
                  <a:pt x="202272" y="212887"/>
                </a:cubicBezTo>
                <a:lnTo>
                  <a:pt x="162109" y="172801"/>
                </a:lnTo>
                <a:lnTo>
                  <a:pt x="121985" y="212926"/>
                </a:lnTo>
                <a:cubicBezTo>
                  <a:pt x="121962" y="212949"/>
                  <a:pt x="121939" y="212973"/>
                  <a:pt x="121915" y="212996"/>
                </a:cubicBezTo>
                <a:cubicBezTo>
                  <a:pt x="119231" y="215641"/>
                  <a:pt x="114910" y="215610"/>
                  <a:pt x="112265" y="212926"/>
                </a:cubicBezTo>
                <a:lnTo>
                  <a:pt x="111313" y="211973"/>
                </a:lnTo>
                <a:cubicBezTo>
                  <a:pt x="111289" y="211950"/>
                  <a:pt x="111265" y="211926"/>
                  <a:pt x="111242" y="211902"/>
                </a:cubicBezTo>
                <a:cubicBezTo>
                  <a:pt x="108597" y="209218"/>
                  <a:pt x="108629" y="204898"/>
                  <a:pt x="111313" y="202253"/>
                </a:cubicBezTo>
                <a:lnTo>
                  <a:pt x="151437" y="162129"/>
                </a:lnTo>
                <a:lnTo>
                  <a:pt x="111313" y="122005"/>
                </a:lnTo>
                <a:cubicBezTo>
                  <a:pt x="111289" y="121981"/>
                  <a:pt x="111265" y="121958"/>
                  <a:pt x="111242" y="121934"/>
                </a:cubicBezTo>
                <a:cubicBezTo>
                  <a:pt x="108597" y="119250"/>
                  <a:pt x="108629" y="114930"/>
                  <a:pt x="111313" y="112285"/>
                </a:cubicBezTo>
                <a:lnTo>
                  <a:pt x="112265" y="111332"/>
                </a:lnTo>
                <a:cubicBezTo>
                  <a:pt x="112288" y="111309"/>
                  <a:pt x="112312" y="111285"/>
                  <a:pt x="112336" y="111262"/>
                </a:cubicBezTo>
                <a:close/>
                <a:moveTo>
                  <a:pt x="162194" y="20443"/>
                </a:moveTo>
                <a:cubicBezTo>
                  <a:pt x="83907" y="20443"/>
                  <a:pt x="20443" y="83907"/>
                  <a:pt x="20443" y="162194"/>
                </a:cubicBezTo>
                <a:cubicBezTo>
                  <a:pt x="20443" y="240481"/>
                  <a:pt x="83907" y="303945"/>
                  <a:pt x="162194" y="303945"/>
                </a:cubicBezTo>
                <a:cubicBezTo>
                  <a:pt x="240481" y="303945"/>
                  <a:pt x="303945" y="240481"/>
                  <a:pt x="303945" y="162194"/>
                </a:cubicBezTo>
                <a:cubicBezTo>
                  <a:pt x="303945" y="83907"/>
                  <a:pt x="240481" y="20443"/>
                  <a:pt x="162194" y="20443"/>
                </a:cubicBezTo>
                <a:close/>
                <a:moveTo>
                  <a:pt x="162194" y="0"/>
                </a:moveTo>
                <a:cubicBezTo>
                  <a:pt x="251771" y="0"/>
                  <a:pt x="324388" y="72617"/>
                  <a:pt x="324388" y="162194"/>
                </a:cubicBezTo>
                <a:cubicBezTo>
                  <a:pt x="324388" y="251771"/>
                  <a:pt x="251771" y="324388"/>
                  <a:pt x="162194" y="324388"/>
                </a:cubicBezTo>
                <a:cubicBezTo>
                  <a:pt x="72617" y="324388"/>
                  <a:pt x="0" y="251771"/>
                  <a:pt x="0" y="162194"/>
                </a:cubicBezTo>
                <a:cubicBezTo>
                  <a:pt x="0" y="72617"/>
                  <a:pt x="72617" y="0"/>
                  <a:pt x="162194" y="0"/>
                </a:cubicBezTo>
                <a:close/>
              </a:path>
            </a:pathLst>
          </a:custGeom>
          <a:solidFill>
            <a:schemeClr val="tx1">
              <a:lumMod val="50000"/>
              <a:lumOff val="50000"/>
            </a:schemeClr>
          </a:solidFill>
          <a:ln w="6477" cap="flat">
            <a:noFill/>
            <a:prstDash val="solid"/>
            <a:miter/>
          </a:ln>
        </p:spPr>
        <p:txBody>
          <a:bodyPr rtlCol="0" anchor="ctr"/>
          <a:lstStyle/>
          <a:p>
            <a:endParaRPr lang="en-GB"/>
          </a:p>
        </p:txBody>
      </p:sp>
      <p:sp>
        <p:nvSpPr>
          <p:cNvPr id="217" name="Freeform: Shape 216">
            <a:hlinkClick r:id="" action="ppaction://hlinkshowjump?jump=previousslide"/>
            <a:extLst>
              <a:ext uri="{FF2B5EF4-FFF2-40B4-BE49-F238E27FC236}">
                <a16:creationId xmlns:a16="http://schemas.microsoft.com/office/drawing/2014/main" id="{B3B72C7A-B2EE-4F60-96D0-192A72A23CC8}"/>
              </a:ext>
            </a:extLst>
          </p:cNvPr>
          <p:cNvSpPr/>
          <p:nvPr userDrawn="1"/>
        </p:nvSpPr>
        <p:spPr bwMode="hidden">
          <a:xfrm rot="5400000">
            <a:off x="11820475" y="5743759"/>
            <a:ext cx="216000" cy="216000"/>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D6BAD2A1-F00B-4BEC-B82B-0B32EEF4BE64}"/>
              </a:ext>
            </a:extLst>
          </p:cNvPr>
          <p:cNvSpPr>
            <a:spLocks noGrp="1"/>
          </p:cNvSpPr>
          <p:nvPr userDrawn="1">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04972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I PRO Title | Subtitle | Qu | Base">
    <p:spTree>
      <p:nvGrpSpPr>
        <p:cNvPr id="1" name=""/>
        <p:cNvGrpSpPr/>
        <p:nvPr/>
      </p:nvGrpSpPr>
      <p:grpSpPr>
        <a:xfrm>
          <a:off x="0" y="0"/>
          <a:ext cx="0" cy="0"/>
          <a:chOff x="0" y="0"/>
          <a:chExt cx="0" cy="0"/>
        </a:xfrm>
      </p:grpSpPr>
      <p:sp>
        <p:nvSpPr>
          <p:cNvPr id="209" name="Freeform: Shape 208">
            <a:hlinkClick r:id="" action="ppaction://hlinkshowjump?jump=nextslide"/>
            <a:extLst>
              <a:ext uri="{FF2B5EF4-FFF2-40B4-BE49-F238E27FC236}">
                <a16:creationId xmlns:a16="http://schemas.microsoft.com/office/drawing/2014/main" id="{9EF76B84-24C5-4115-90E7-4506B0F24DC4}"/>
              </a:ext>
            </a:extLst>
          </p:cNvPr>
          <p:cNvSpPr/>
          <p:nvPr userDrawn="1"/>
        </p:nvSpPr>
        <p:spPr bwMode="hidden">
          <a:xfrm rot="16200000">
            <a:off x="11766281" y="6020850"/>
            <a:ext cx="324388" cy="324388"/>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
        <p:nvSpPr>
          <p:cNvPr id="216" name="Freeform: Shape 215">
            <a:hlinkClick r:id="" action="ppaction://hlinkshowjump?jump=endshow"/>
            <a:extLst>
              <a:ext uri="{FF2B5EF4-FFF2-40B4-BE49-F238E27FC236}">
                <a16:creationId xmlns:a16="http://schemas.microsoft.com/office/drawing/2014/main" id="{33F2D203-06C8-453C-86AC-EC4175A8F6D8}"/>
              </a:ext>
            </a:extLst>
          </p:cNvPr>
          <p:cNvSpPr/>
          <p:nvPr userDrawn="1"/>
        </p:nvSpPr>
        <p:spPr bwMode="hidden">
          <a:xfrm>
            <a:off x="11766281" y="98156"/>
            <a:ext cx="324388" cy="324388"/>
          </a:xfrm>
          <a:custGeom>
            <a:avLst/>
            <a:gdLst>
              <a:gd name="connsiteX0" fmla="*/ 112336 w 324388"/>
              <a:gd name="connsiteY0" fmla="*/ 111262 h 324388"/>
              <a:gd name="connsiteX1" fmla="*/ 121985 w 324388"/>
              <a:gd name="connsiteY1" fmla="*/ 111332 h 324388"/>
              <a:gd name="connsiteX2" fmla="*/ 162109 w 324388"/>
              <a:gd name="connsiteY2" fmla="*/ 151456 h 324388"/>
              <a:gd name="connsiteX3" fmla="*/ 202233 w 324388"/>
              <a:gd name="connsiteY3" fmla="*/ 111332 h 324388"/>
              <a:gd name="connsiteX4" fmla="*/ 202304 w 324388"/>
              <a:gd name="connsiteY4" fmla="*/ 111262 h 324388"/>
              <a:gd name="connsiteX5" fmla="*/ 211953 w 324388"/>
              <a:gd name="connsiteY5" fmla="*/ 111332 h 324388"/>
              <a:gd name="connsiteX6" fmla="*/ 212906 w 324388"/>
              <a:gd name="connsiteY6" fmla="*/ 112285 h 324388"/>
              <a:gd name="connsiteX7" fmla="*/ 212977 w 324388"/>
              <a:gd name="connsiteY7" fmla="*/ 112355 h 324388"/>
              <a:gd name="connsiteX8" fmla="*/ 212906 w 324388"/>
              <a:gd name="connsiteY8" fmla="*/ 122005 h 324388"/>
              <a:gd name="connsiteX9" fmla="*/ 172795 w 324388"/>
              <a:gd name="connsiteY9" fmla="*/ 162129 h 324388"/>
              <a:gd name="connsiteX10" fmla="*/ 212945 w 324388"/>
              <a:gd name="connsiteY10" fmla="*/ 202214 h 324388"/>
              <a:gd name="connsiteX11" fmla="*/ 213016 w 324388"/>
              <a:gd name="connsiteY11" fmla="*/ 202285 h 324388"/>
              <a:gd name="connsiteX12" fmla="*/ 212945 w 324388"/>
              <a:gd name="connsiteY12" fmla="*/ 211934 h 324388"/>
              <a:gd name="connsiteX13" fmla="*/ 211992 w 324388"/>
              <a:gd name="connsiteY13" fmla="*/ 212887 h 324388"/>
              <a:gd name="connsiteX14" fmla="*/ 211922 w 324388"/>
              <a:gd name="connsiteY14" fmla="*/ 212957 h 324388"/>
              <a:gd name="connsiteX15" fmla="*/ 202272 w 324388"/>
              <a:gd name="connsiteY15" fmla="*/ 212887 h 324388"/>
              <a:gd name="connsiteX16" fmla="*/ 162109 w 324388"/>
              <a:gd name="connsiteY16" fmla="*/ 172801 h 324388"/>
              <a:gd name="connsiteX17" fmla="*/ 121985 w 324388"/>
              <a:gd name="connsiteY17" fmla="*/ 212926 h 324388"/>
              <a:gd name="connsiteX18" fmla="*/ 121915 w 324388"/>
              <a:gd name="connsiteY18" fmla="*/ 212996 h 324388"/>
              <a:gd name="connsiteX19" fmla="*/ 112265 w 324388"/>
              <a:gd name="connsiteY19" fmla="*/ 212926 h 324388"/>
              <a:gd name="connsiteX20" fmla="*/ 111313 w 324388"/>
              <a:gd name="connsiteY20" fmla="*/ 211973 h 324388"/>
              <a:gd name="connsiteX21" fmla="*/ 111242 w 324388"/>
              <a:gd name="connsiteY21" fmla="*/ 211902 h 324388"/>
              <a:gd name="connsiteX22" fmla="*/ 111313 w 324388"/>
              <a:gd name="connsiteY22" fmla="*/ 202253 h 324388"/>
              <a:gd name="connsiteX23" fmla="*/ 151437 w 324388"/>
              <a:gd name="connsiteY23" fmla="*/ 162129 h 324388"/>
              <a:gd name="connsiteX24" fmla="*/ 111313 w 324388"/>
              <a:gd name="connsiteY24" fmla="*/ 122005 h 324388"/>
              <a:gd name="connsiteX25" fmla="*/ 111242 w 324388"/>
              <a:gd name="connsiteY25" fmla="*/ 121934 h 324388"/>
              <a:gd name="connsiteX26" fmla="*/ 111313 w 324388"/>
              <a:gd name="connsiteY26" fmla="*/ 112285 h 324388"/>
              <a:gd name="connsiteX27" fmla="*/ 112265 w 324388"/>
              <a:gd name="connsiteY27" fmla="*/ 111332 h 324388"/>
              <a:gd name="connsiteX28" fmla="*/ 112336 w 324388"/>
              <a:gd name="connsiteY28" fmla="*/ 111262 h 324388"/>
              <a:gd name="connsiteX29" fmla="*/ 162194 w 324388"/>
              <a:gd name="connsiteY29" fmla="*/ 20443 h 324388"/>
              <a:gd name="connsiteX30" fmla="*/ 20443 w 324388"/>
              <a:gd name="connsiteY30" fmla="*/ 162194 h 324388"/>
              <a:gd name="connsiteX31" fmla="*/ 162194 w 324388"/>
              <a:gd name="connsiteY31" fmla="*/ 303945 h 324388"/>
              <a:gd name="connsiteX32" fmla="*/ 303945 w 324388"/>
              <a:gd name="connsiteY32" fmla="*/ 162194 h 324388"/>
              <a:gd name="connsiteX33" fmla="*/ 162194 w 324388"/>
              <a:gd name="connsiteY33" fmla="*/ 20443 h 324388"/>
              <a:gd name="connsiteX34" fmla="*/ 162194 w 324388"/>
              <a:gd name="connsiteY34" fmla="*/ 0 h 324388"/>
              <a:gd name="connsiteX35" fmla="*/ 324388 w 324388"/>
              <a:gd name="connsiteY35" fmla="*/ 162194 h 324388"/>
              <a:gd name="connsiteX36" fmla="*/ 162194 w 324388"/>
              <a:gd name="connsiteY36" fmla="*/ 324388 h 324388"/>
              <a:gd name="connsiteX37" fmla="*/ 0 w 324388"/>
              <a:gd name="connsiteY37" fmla="*/ 162194 h 324388"/>
              <a:gd name="connsiteX38" fmla="*/ 162194 w 324388"/>
              <a:gd name="connsiteY38" fmla="*/ 0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4388" h="324388">
                <a:moveTo>
                  <a:pt x="112336" y="111262"/>
                </a:moveTo>
                <a:cubicBezTo>
                  <a:pt x="115020" y="108616"/>
                  <a:pt x="119340" y="108648"/>
                  <a:pt x="121985" y="111332"/>
                </a:cubicBezTo>
                <a:lnTo>
                  <a:pt x="162109" y="151456"/>
                </a:lnTo>
                <a:lnTo>
                  <a:pt x="202233" y="111332"/>
                </a:lnTo>
                <a:cubicBezTo>
                  <a:pt x="202257" y="111309"/>
                  <a:pt x="202280" y="111285"/>
                  <a:pt x="202304" y="111262"/>
                </a:cubicBezTo>
                <a:cubicBezTo>
                  <a:pt x="204988" y="108616"/>
                  <a:pt x="209308" y="108648"/>
                  <a:pt x="211953" y="111332"/>
                </a:cubicBezTo>
                <a:lnTo>
                  <a:pt x="212906" y="112285"/>
                </a:lnTo>
                <a:cubicBezTo>
                  <a:pt x="212929" y="112308"/>
                  <a:pt x="212953" y="112331"/>
                  <a:pt x="212977" y="112355"/>
                </a:cubicBezTo>
                <a:cubicBezTo>
                  <a:pt x="215622" y="115039"/>
                  <a:pt x="215590" y="119360"/>
                  <a:pt x="212906" y="122005"/>
                </a:cubicBezTo>
                <a:lnTo>
                  <a:pt x="172795" y="162129"/>
                </a:lnTo>
                <a:lnTo>
                  <a:pt x="212945" y="202214"/>
                </a:lnTo>
                <a:cubicBezTo>
                  <a:pt x="212968" y="202237"/>
                  <a:pt x="212992" y="202261"/>
                  <a:pt x="213016" y="202285"/>
                </a:cubicBezTo>
                <a:cubicBezTo>
                  <a:pt x="215661" y="204969"/>
                  <a:pt x="215629" y="209289"/>
                  <a:pt x="212945" y="211934"/>
                </a:cubicBezTo>
                <a:lnTo>
                  <a:pt x="211992" y="212887"/>
                </a:lnTo>
                <a:cubicBezTo>
                  <a:pt x="211969" y="212910"/>
                  <a:pt x="211946" y="212934"/>
                  <a:pt x="211922" y="212957"/>
                </a:cubicBezTo>
                <a:cubicBezTo>
                  <a:pt x="209238" y="215602"/>
                  <a:pt x="204917" y="215571"/>
                  <a:pt x="202272" y="212887"/>
                </a:cubicBezTo>
                <a:lnTo>
                  <a:pt x="162109" y="172801"/>
                </a:lnTo>
                <a:lnTo>
                  <a:pt x="121985" y="212926"/>
                </a:lnTo>
                <a:cubicBezTo>
                  <a:pt x="121962" y="212949"/>
                  <a:pt x="121939" y="212973"/>
                  <a:pt x="121915" y="212996"/>
                </a:cubicBezTo>
                <a:cubicBezTo>
                  <a:pt x="119231" y="215641"/>
                  <a:pt x="114910" y="215610"/>
                  <a:pt x="112265" y="212926"/>
                </a:cubicBezTo>
                <a:lnTo>
                  <a:pt x="111313" y="211973"/>
                </a:lnTo>
                <a:cubicBezTo>
                  <a:pt x="111289" y="211950"/>
                  <a:pt x="111265" y="211926"/>
                  <a:pt x="111242" y="211902"/>
                </a:cubicBezTo>
                <a:cubicBezTo>
                  <a:pt x="108597" y="209218"/>
                  <a:pt x="108629" y="204898"/>
                  <a:pt x="111313" y="202253"/>
                </a:cubicBezTo>
                <a:lnTo>
                  <a:pt x="151437" y="162129"/>
                </a:lnTo>
                <a:lnTo>
                  <a:pt x="111313" y="122005"/>
                </a:lnTo>
                <a:cubicBezTo>
                  <a:pt x="111289" y="121981"/>
                  <a:pt x="111265" y="121958"/>
                  <a:pt x="111242" y="121934"/>
                </a:cubicBezTo>
                <a:cubicBezTo>
                  <a:pt x="108597" y="119250"/>
                  <a:pt x="108629" y="114930"/>
                  <a:pt x="111313" y="112285"/>
                </a:cubicBezTo>
                <a:lnTo>
                  <a:pt x="112265" y="111332"/>
                </a:lnTo>
                <a:cubicBezTo>
                  <a:pt x="112288" y="111309"/>
                  <a:pt x="112312" y="111285"/>
                  <a:pt x="112336" y="111262"/>
                </a:cubicBezTo>
                <a:close/>
                <a:moveTo>
                  <a:pt x="162194" y="20443"/>
                </a:moveTo>
                <a:cubicBezTo>
                  <a:pt x="83907" y="20443"/>
                  <a:pt x="20443" y="83907"/>
                  <a:pt x="20443" y="162194"/>
                </a:cubicBezTo>
                <a:cubicBezTo>
                  <a:pt x="20443" y="240481"/>
                  <a:pt x="83907" y="303945"/>
                  <a:pt x="162194" y="303945"/>
                </a:cubicBezTo>
                <a:cubicBezTo>
                  <a:pt x="240481" y="303945"/>
                  <a:pt x="303945" y="240481"/>
                  <a:pt x="303945" y="162194"/>
                </a:cubicBezTo>
                <a:cubicBezTo>
                  <a:pt x="303945" y="83907"/>
                  <a:pt x="240481" y="20443"/>
                  <a:pt x="162194" y="20443"/>
                </a:cubicBezTo>
                <a:close/>
                <a:moveTo>
                  <a:pt x="162194" y="0"/>
                </a:moveTo>
                <a:cubicBezTo>
                  <a:pt x="251771" y="0"/>
                  <a:pt x="324388" y="72617"/>
                  <a:pt x="324388" y="162194"/>
                </a:cubicBezTo>
                <a:cubicBezTo>
                  <a:pt x="324388" y="251771"/>
                  <a:pt x="251771" y="324388"/>
                  <a:pt x="162194" y="324388"/>
                </a:cubicBezTo>
                <a:cubicBezTo>
                  <a:pt x="72617" y="324388"/>
                  <a:pt x="0" y="251771"/>
                  <a:pt x="0" y="162194"/>
                </a:cubicBezTo>
                <a:cubicBezTo>
                  <a:pt x="0" y="72617"/>
                  <a:pt x="72617" y="0"/>
                  <a:pt x="162194" y="0"/>
                </a:cubicBezTo>
                <a:close/>
              </a:path>
            </a:pathLst>
          </a:custGeom>
          <a:solidFill>
            <a:schemeClr val="tx1">
              <a:lumMod val="50000"/>
              <a:lumOff val="50000"/>
            </a:schemeClr>
          </a:solidFill>
          <a:ln w="6477" cap="flat">
            <a:noFill/>
            <a:prstDash val="solid"/>
            <a:miter/>
          </a:ln>
        </p:spPr>
        <p:txBody>
          <a:bodyPr rtlCol="0" anchor="ctr"/>
          <a:lstStyle/>
          <a:p>
            <a:endParaRPr lang="en-GB"/>
          </a:p>
        </p:txBody>
      </p:sp>
      <p:sp>
        <p:nvSpPr>
          <p:cNvPr id="217" name="Freeform: Shape 216">
            <a:hlinkClick r:id="" action="ppaction://hlinkshowjump?jump=previousslide"/>
            <a:extLst>
              <a:ext uri="{FF2B5EF4-FFF2-40B4-BE49-F238E27FC236}">
                <a16:creationId xmlns:a16="http://schemas.microsoft.com/office/drawing/2014/main" id="{B3B72C7A-B2EE-4F60-96D0-192A72A23CC8}"/>
              </a:ext>
            </a:extLst>
          </p:cNvPr>
          <p:cNvSpPr/>
          <p:nvPr userDrawn="1"/>
        </p:nvSpPr>
        <p:spPr bwMode="hidden">
          <a:xfrm rot="5400000">
            <a:off x="11820475" y="5743759"/>
            <a:ext cx="216000" cy="216000"/>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
        <p:nvSpPr>
          <p:cNvPr id="20" name="Text Placeholder 3">
            <a:extLst>
              <a:ext uri="{FF2B5EF4-FFF2-40B4-BE49-F238E27FC236}">
                <a16:creationId xmlns:a16="http://schemas.microsoft.com/office/drawing/2014/main" id="{E5ED0451-DF28-4019-AB50-04BFB3ECF54E}"/>
              </a:ext>
            </a:extLst>
          </p:cNvPr>
          <p:cNvSpPr>
            <a:spLocks noGrp="1"/>
          </p:cNvSpPr>
          <p:nvPr>
            <p:ph type="body" sz="half" idx="2" hasCustomPrompt="1"/>
          </p:nvPr>
        </p:nvSpPr>
        <p:spPr>
          <a:xfrm>
            <a:off x="2017995" y="5913894"/>
            <a:ext cx="8533448" cy="215444"/>
          </a:xfrm>
        </p:spPr>
        <p:txBody>
          <a:bodyPr wrap="square" lIns="144000" tIns="0" rIns="144000" bIns="0">
            <a:spAutoFit/>
          </a:bodyPr>
          <a:lstStyle>
            <a:lvl1pPr marL="0" indent="0" algn="ctr">
              <a:spcBef>
                <a:spcPts val="0"/>
              </a:spcBef>
              <a:spcAft>
                <a:spcPts val="0"/>
              </a:spcAft>
              <a:buSzPct val="100000"/>
              <a:buFontTx/>
              <a:buNone/>
              <a:defRPr sz="1400">
                <a:solidFill>
                  <a:srgbClr val="7F7F7F"/>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2" name="Title 1">
            <a:extLst>
              <a:ext uri="{FF2B5EF4-FFF2-40B4-BE49-F238E27FC236}">
                <a16:creationId xmlns:a16="http://schemas.microsoft.com/office/drawing/2014/main" id="{946B106B-8807-D01D-E689-762C11AB8C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314920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6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I PRO Menu Dark">
    <p:bg bwMode="hidden">
      <p:bgRef idx="1001">
        <a:schemeClr val="bg1"/>
      </p:bgRef>
    </p:bg>
    <p:spTree>
      <p:nvGrpSpPr>
        <p:cNvPr id="1" name=""/>
        <p:cNvGrpSpPr/>
        <p:nvPr/>
      </p:nvGrpSpPr>
      <p:grpSpPr>
        <a:xfrm>
          <a:off x="0" y="0"/>
          <a:ext cx="0" cy="0"/>
          <a:chOff x="0" y="0"/>
          <a:chExt cx="0" cy="0"/>
        </a:xfrm>
      </p:grpSpPr>
      <p:sp useBgFill="1">
        <p:nvSpPr>
          <p:cNvPr id="4" name="Blank out menu">
            <a:extLst>
              <a:ext uri="{FF2B5EF4-FFF2-40B4-BE49-F238E27FC236}">
                <a16:creationId xmlns:a16="http://schemas.microsoft.com/office/drawing/2014/main" id="{B64138FA-3FC3-AC50-DB43-346A920146E6}"/>
              </a:ext>
            </a:extLst>
          </p:cNvPr>
          <p:cNvSpPr/>
          <p:nvPr userDrawn="1"/>
        </p:nvSpPr>
        <p:spPr bwMode="white">
          <a:xfrm>
            <a:off x="187595" y="1691500"/>
            <a:ext cx="147236" cy="3717233"/>
          </a:xfrm>
          <a:custGeom>
            <a:avLst/>
            <a:gdLst>
              <a:gd name="connsiteX0" fmla="*/ 72232 w 147236"/>
              <a:gd name="connsiteY0" fmla="*/ 3572769 h 3717233"/>
              <a:gd name="connsiteX1" fmla="*/ 144464 w 147236"/>
              <a:gd name="connsiteY1" fmla="*/ 3645001 h 3717233"/>
              <a:gd name="connsiteX2" fmla="*/ 72232 w 147236"/>
              <a:gd name="connsiteY2" fmla="*/ 3717233 h 3717233"/>
              <a:gd name="connsiteX3" fmla="*/ 0 w 147236"/>
              <a:gd name="connsiteY3" fmla="*/ 3645001 h 3717233"/>
              <a:gd name="connsiteX4" fmla="*/ 72232 w 147236"/>
              <a:gd name="connsiteY4" fmla="*/ 3572769 h 3717233"/>
              <a:gd name="connsiteX5" fmla="*/ 72233 w 147236"/>
              <a:gd name="connsiteY5" fmla="*/ 3055502 h 3717233"/>
              <a:gd name="connsiteX6" fmla="*/ 144465 w 147236"/>
              <a:gd name="connsiteY6" fmla="*/ 3127734 h 3717233"/>
              <a:gd name="connsiteX7" fmla="*/ 72233 w 147236"/>
              <a:gd name="connsiteY7" fmla="*/ 3199966 h 3717233"/>
              <a:gd name="connsiteX8" fmla="*/ 1 w 147236"/>
              <a:gd name="connsiteY8" fmla="*/ 3127734 h 3717233"/>
              <a:gd name="connsiteX9" fmla="*/ 72233 w 147236"/>
              <a:gd name="connsiteY9" fmla="*/ 3055502 h 3717233"/>
              <a:gd name="connsiteX10" fmla="*/ 72234 w 147236"/>
              <a:gd name="connsiteY10" fmla="*/ 2547888 h 3717233"/>
              <a:gd name="connsiteX11" fmla="*/ 144466 w 147236"/>
              <a:gd name="connsiteY11" fmla="*/ 2620120 h 3717233"/>
              <a:gd name="connsiteX12" fmla="*/ 72234 w 147236"/>
              <a:gd name="connsiteY12" fmla="*/ 2692352 h 3717233"/>
              <a:gd name="connsiteX13" fmla="*/ 2 w 147236"/>
              <a:gd name="connsiteY13" fmla="*/ 2620120 h 3717233"/>
              <a:gd name="connsiteX14" fmla="*/ 72234 w 147236"/>
              <a:gd name="connsiteY14" fmla="*/ 2547888 h 3717233"/>
              <a:gd name="connsiteX15" fmla="*/ 72235 w 147236"/>
              <a:gd name="connsiteY15" fmla="*/ 507614 h 3717233"/>
              <a:gd name="connsiteX16" fmla="*/ 144467 w 147236"/>
              <a:gd name="connsiteY16" fmla="*/ 579846 h 3717233"/>
              <a:gd name="connsiteX17" fmla="*/ 72235 w 147236"/>
              <a:gd name="connsiteY17" fmla="*/ 652078 h 3717233"/>
              <a:gd name="connsiteX18" fmla="*/ 3 w 147236"/>
              <a:gd name="connsiteY18" fmla="*/ 579846 h 3717233"/>
              <a:gd name="connsiteX19" fmla="*/ 72235 w 147236"/>
              <a:gd name="connsiteY19" fmla="*/ 507614 h 3717233"/>
              <a:gd name="connsiteX20" fmla="*/ 75004 w 147236"/>
              <a:gd name="connsiteY20" fmla="*/ 0 h 3717233"/>
              <a:gd name="connsiteX21" fmla="*/ 147236 w 147236"/>
              <a:gd name="connsiteY21" fmla="*/ 72232 h 3717233"/>
              <a:gd name="connsiteX22" fmla="*/ 75004 w 147236"/>
              <a:gd name="connsiteY22" fmla="*/ 144464 h 3717233"/>
              <a:gd name="connsiteX23" fmla="*/ 2772 w 147236"/>
              <a:gd name="connsiteY23" fmla="*/ 72232 h 3717233"/>
              <a:gd name="connsiteX24" fmla="*/ 75004 w 147236"/>
              <a:gd name="connsiteY24" fmla="*/ 0 h 3717233"/>
              <a:gd name="connsiteX0" fmla="*/ 74237 w 149241"/>
              <a:gd name="connsiteY0" fmla="*/ 3572769 h 3717233"/>
              <a:gd name="connsiteX1" fmla="*/ 146469 w 149241"/>
              <a:gd name="connsiteY1" fmla="*/ 3645001 h 3717233"/>
              <a:gd name="connsiteX2" fmla="*/ 74237 w 149241"/>
              <a:gd name="connsiteY2" fmla="*/ 3717233 h 3717233"/>
              <a:gd name="connsiteX3" fmla="*/ 2005 w 149241"/>
              <a:gd name="connsiteY3" fmla="*/ 3645001 h 3717233"/>
              <a:gd name="connsiteX4" fmla="*/ 74237 w 149241"/>
              <a:gd name="connsiteY4" fmla="*/ 3572769 h 3717233"/>
              <a:gd name="connsiteX5" fmla="*/ 74238 w 149241"/>
              <a:gd name="connsiteY5" fmla="*/ 3055502 h 3717233"/>
              <a:gd name="connsiteX6" fmla="*/ 146470 w 149241"/>
              <a:gd name="connsiteY6" fmla="*/ 3127734 h 3717233"/>
              <a:gd name="connsiteX7" fmla="*/ 74238 w 149241"/>
              <a:gd name="connsiteY7" fmla="*/ 3199966 h 3717233"/>
              <a:gd name="connsiteX8" fmla="*/ 2006 w 149241"/>
              <a:gd name="connsiteY8" fmla="*/ 3127734 h 3717233"/>
              <a:gd name="connsiteX9" fmla="*/ 74238 w 149241"/>
              <a:gd name="connsiteY9" fmla="*/ 3055502 h 3717233"/>
              <a:gd name="connsiteX10" fmla="*/ 2007 w 149241"/>
              <a:gd name="connsiteY10" fmla="*/ 2620120 h 3717233"/>
              <a:gd name="connsiteX11" fmla="*/ 146471 w 149241"/>
              <a:gd name="connsiteY11" fmla="*/ 2620120 h 3717233"/>
              <a:gd name="connsiteX12" fmla="*/ 74239 w 149241"/>
              <a:gd name="connsiteY12" fmla="*/ 2692352 h 3717233"/>
              <a:gd name="connsiteX13" fmla="*/ 2007 w 149241"/>
              <a:gd name="connsiteY13" fmla="*/ 2620120 h 3717233"/>
              <a:gd name="connsiteX14" fmla="*/ 74240 w 149241"/>
              <a:gd name="connsiteY14" fmla="*/ 507614 h 3717233"/>
              <a:gd name="connsiteX15" fmla="*/ 146472 w 149241"/>
              <a:gd name="connsiteY15" fmla="*/ 579846 h 3717233"/>
              <a:gd name="connsiteX16" fmla="*/ 74240 w 149241"/>
              <a:gd name="connsiteY16" fmla="*/ 652078 h 3717233"/>
              <a:gd name="connsiteX17" fmla="*/ 2008 w 149241"/>
              <a:gd name="connsiteY17" fmla="*/ 579846 h 3717233"/>
              <a:gd name="connsiteX18" fmla="*/ 74240 w 149241"/>
              <a:gd name="connsiteY18" fmla="*/ 507614 h 3717233"/>
              <a:gd name="connsiteX19" fmla="*/ 77009 w 149241"/>
              <a:gd name="connsiteY19" fmla="*/ 0 h 3717233"/>
              <a:gd name="connsiteX20" fmla="*/ 149241 w 149241"/>
              <a:gd name="connsiteY20" fmla="*/ 72232 h 3717233"/>
              <a:gd name="connsiteX21" fmla="*/ 77009 w 149241"/>
              <a:gd name="connsiteY21" fmla="*/ 144464 h 3717233"/>
              <a:gd name="connsiteX22" fmla="*/ 4777 w 149241"/>
              <a:gd name="connsiteY22" fmla="*/ 72232 h 3717233"/>
              <a:gd name="connsiteX23" fmla="*/ 77009 w 149241"/>
              <a:gd name="connsiteY23" fmla="*/ 0 h 3717233"/>
              <a:gd name="connsiteX0" fmla="*/ 72232 w 147236"/>
              <a:gd name="connsiteY0" fmla="*/ 3572769 h 3717233"/>
              <a:gd name="connsiteX1" fmla="*/ 144464 w 147236"/>
              <a:gd name="connsiteY1" fmla="*/ 3645001 h 3717233"/>
              <a:gd name="connsiteX2" fmla="*/ 72232 w 147236"/>
              <a:gd name="connsiteY2" fmla="*/ 3717233 h 3717233"/>
              <a:gd name="connsiteX3" fmla="*/ 0 w 147236"/>
              <a:gd name="connsiteY3" fmla="*/ 3645001 h 3717233"/>
              <a:gd name="connsiteX4" fmla="*/ 72232 w 147236"/>
              <a:gd name="connsiteY4" fmla="*/ 3572769 h 3717233"/>
              <a:gd name="connsiteX5" fmla="*/ 72233 w 147236"/>
              <a:gd name="connsiteY5" fmla="*/ 3055502 h 3717233"/>
              <a:gd name="connsiteX6" fmla="*/ 144465 w 147236"/>
              <a:gd name="connsiteY6" fmla="*/ 3127734 h 3717233"/>
              <a:gd name="connsiteX7" fmla="*/ 72233 w 147236"/>
              <a:gd name="connsiteY7" fmla="*/ 3199966 h 3717233"/>
              <a:gd name="connsiteX8" fmla="*/ 1 w 147236"/>
              <a:gd name="connsiteY8" fmla="*/ 3127734 h 3717233"/>
              <a:gd name="connsiteX9" fmla="*/ 72233 w 147236"/>
              <a:gd name="connsiteY9" fmla="*/ 3055502 h 3717233"/>
              <a:gd name="connsiteX10" fmla="*/ 2 w 147236"/>
              <a:gd name="connsiteY10" fmla="*/ 2620120 h 3717233"/>
              <a:gd name="connsiteX11" fmla="*/ 72234 w 147236"/>
              <a:gd name="connsiteY11" fmla="*/ 2692352 h 3717233"/>
              <a:gd name="connsiteX12" fmla="*/ 2 w 147236"/>
              <a:gd name="connsiteY12" fmla="*/ 2620120 h 3717233"/>
              <a:gd name="connsiteX13" fmla="*/ 72235 w 147236"/>
              <a:gd name="connsiteY13" fmla="*/ 507614 h 3717233"/>
              <a:gd name="connsiteX14" fmla="*/ 144467 w 147236"/>
              <a:gd name="connsiteY14" fmla="*/ 579846 h 3717233"/>
              <a:gd name="connsiteX15" fmla="*/ 72235 w 147236"/>
              <a:gd name="connsiteY15" fmla="*/ 652078 h 3717233"/>
              <a:gd name="connsiteX16" fmla="*/ 3 w 147236"/>
              <a:gd name="connsiteY16" fmla="*/ 579846 h 3717233"/>
              <a:gd name="connsiteX17" fmla="*/ 72235 w 147236"/>
              <a:gd name="connsiteY17" fmla="*/ 507614 h 3717233"/>
              <a:gd name="connsiteX18" fmla="*/ 75004 w 147236"/>
              <a:gd name="connsiteY18" fmla="*/ 0 h 3717233"/>
              <a:gd name="connsiteX19" fmla="*/ 147236 w 147236"/>
              <a:gd name="connsiteY19" fmla="*/ 72232 h 3717233"/>
              <a:gd name="connsiteX20" fmla="*/ 75004 w 147236"/>
              <a:gd name="connsiteY20" fmla="*/ 144464 h 3717233"/>
              <a:gd name="connsiteX21" fmla="*/ 2772 w 147236"/>
              <a:gd name="connsiteY21" fmla="*/ 72232 h 3717233"/>
              <a:gd name="connsiteX22" fmla="*/ 75004 w 147236"/>
              <a:gd name="connsiteY22" fmla="*/ 0 h 3717233"/>
              <a:gd name="connsiteX0" fmla="*/ 72232 w 147236"/>
              <a:gd name="connsiteY0" fmla="*/ 3572769 h 3717233"/>
              <a:gd name="connsiteX1" fmla="*/ 144464 w 147236"/>
              <a:gd name="connsiteY1" fmla="*/ 3645001 h 3717233"/>
              <a:gd name="connsiteX2" fmla="*/ 72232 w 147236"/>
              <a:gd name="connsiteY2" fmla="*/ 3717233 h 3717233"/>
              <a:gd name="connsiteX3" fmla="*/ 0 w 147236"/>
              <a:gd name="connsiteY3" fmla="*/ 3645001 h 3717233"/>
              <a:gd name="connsiteX4" fmla="*/ 72232 w 147236"/>
              <a:gd name="connsiteY4" fmla="*/ 3572769 h 3717233"/>
              <a:gd name="connsiteX5" fmla="*/ 72233 w 147236"/>
              <a:gd name="connsiteY5" fmla="*/ 3055502 h 3717233"/>
              <a:gd name="connsiteX6" fmla="*/ 144465 w 147236"/>
              <a:gd name="connsiteY6" fmla="*/ 3127734 h 3717233"/>
              <a:gd name="connsiteX7" fmla="*/ 72233 w 147236"/>
              <a:gd name="connsiteY7" fmla="*/ 3199966 h 3717233"/>
              <a:gd name="connsiteX8" fmla="*/ 1 w 147236"/>
              <a:gd name="connsiteY8" fmla="*/ 3127734 h 3717233"/>
              <a:gd name="connsiteX9" fmla="*/ 72233 w 147236"/>
              <a:gd name="connsiteY9" fmla="*/ 3055502 h 3717233"/>
              <a:gd name="connsiteX10" fmla="*/ 72235 w 147236"/>
              <a:gd name="connsiteY10" fmla="*/ 507614 h 3717233"/>
              <a:gd name="connsiteX11" fmla="*/ 144467 w 147236"/>
              <a:gd name="connsiteY11" fmla="*/ 579846 h 3717233"/>
              <a:gd name="connsiteX12" fmla="*/ 72235 w 147236"/>
              <a:gd name="connsiteY12" fmla="*/ 652078 h 3717233"/>
              <a:gd name="connsiteX13" fmla="*/ 3 w 147236"/>
              <a:gd name="connsiteY13" fmla="*/ 579846 h 3717233"/>
              <a:gd name="connsiteX14" fmla="*/ 72235 w 147236"/>
              <a:gd name="connsiteY14" fmla="*/ 507614 h 3717233"/>
              <a:gd name="connsiteX15" fmla="*/ 75004 w 147236"/>
              <a:gd name="connsiteY15" fmla="*/ 0 h 3717233"/>
              <a:gd name="connsiteX16" fmla="*/ 147236 w 147236"/>
              <a:gd name="connsiteY16" fmla="*/ 72232 h 3717233"/>
              <a:gd name="connsiteX17" fmla="*/ 75004 w 147236"/>
              <a:gd name="connsiteY17" fmla="*/ 144464 h 3717233"/>
              <a:gd name="connsiteX18" fmla="*/ 2772 w 147236"/>
              <a:gd name="connsiteY18" fmla="*/ 72232 h 3717233"/>
              <a:gd name="connsiteX19" fmla="*/ 75004 w 147236"/>
              <a:gd name="connsiteY19" fmla="*/ 0 h 3717233"/>
              <a:gd name="connsiteX0" fmla="*/ 74238 w 149242"/>
              <a:gd name="connsiteY0" fmla="*/ 3572769 h 3717233"/>
              <a:gd name="connsiteX1" fmla="*/ 146470 w 149242"/>
              <a:gd name="connsiteY1" fmla="*/ 3645001 h 3717233"/>
              <a:gd name="connsiteX2" fmla="*/ 74238 w 149242"/>
              <a:gd name="connsiteY2" fmla="*/ 3717233 h 3717233"/>
              <a:gd name="connsiteX3" fmla="*/ 2006 w 149242"/>
              <a:gd name="connsiteY3" fmla="*/ 3645001 h 3717233"/>
              <a:gd name="connsiteX4" fmla="*/ 74238 w 149242"/>
              <a:gd name="connsiteY4" fmla="*/ 3572769 h 3717233"/>
              <a:gd name="connsiteX5" fmla="*/ 2007 w 149242"/>
              <a:gd name="connsiteY5" fmla="*/ 3127734 h 3717233"/>
              <a:gd name="connsiteX6" fmla="*/ 146471 w 149242"/>
              <a:gd name="connsiteY6" fmla="*/ 3127734 h 3717233"/>
              <a:gd name="connsiteX7" fmla="*/ 74239 w 149242"/>
              <a:gd name="connsiteY7" fmla="*/ 3199966 h 3717233"/>
              <a:gd name="connsiteX8" fmla="*/ 2007 w 149242"/>
              <a:gd name="connsiteY8" fmla="*/ 3127734 h 3717233"/>
              <a:gd name="connsiteX9" fmla="*/ 74241 w 149242"/>
              <a:gd name="connsiteY9" fmla="*/ 507614 h 3717233"/>
              <a:gd name="connsiteX10" fmla="*/ 146473 w 149242"/>
              <a:gd name="connsiteY10" fmla="*/ 579846 h 3717233"/>
              <a:gd name="connsiteX11" fmla="*/ 74241 w 149242"/>
              <a:gd name="connsiteY11" fmla="*/ 652078 h 3717233"/>
              <a:gd name="connsiteX12" fmla="*/ 2009 w 149242"/>
              <a:gd name="connsiteY12" fmla="*/ 579846 h 3717233"/>
              <a:gd name="connsiteX13" fmla="*/ 74241 w 149242"/>
              <a:gd name="connsiteY13" fmla="*/ 507614 h 3717233"/>
              <a:gd name="connsiteX14" fmla="*/ 77010 w 149242"/>
              <a:gd name="connsiteY14" fmla="*/ 0 h 3717233"/>
              <a:gd name="connsiteX15" fmla="*/ 149242 w 149242"/>
              <a:gd name="connsiteY15" fmla="*/ 72232 h 3717233"/>
              <a:gd name="connsiteX16" fmla="*/ 77010 w 149242"/>
              <a:gd name="connsiteY16" fmla="*/ 144464 h 3717233"/>
              <a:gd name="connsiteX17" fmla="*/ 4778 w 149242"/>
              <a:gd name="connsiteY17" fmla="*/ 72232 h 3717233"/>
              <a:gd name="connsiteX18" fmla="*/ 77010 w 149242"/>
              <a:gd name="connsiteY18" fmla="*/ 0 h 3717233"/>
              <a:gd name="connsiteX0" fmla="*/ 72232 w 147236"/>
              <a:gd name="connsiteY0" fmla="*/ 3572769 h 3717233"/>
              <a:gd name="connsiteX1" fmla="*/ 144464 w 147236"/>
              <a:gd name="connsiteY1" fmla="*/ 3645001 h 3717233"/>
              <a:gd name="connsiteX2" fmla="*/ 72232 w 147236"/>
              <a:gd name="connsiteY2" fmla="*/ 3717233 h 3717233"/>
              <a:gd name="connsiteX3" fmla="*/ 0 w 147236"/>
              <a:gd name="connsiteY3" fmla="*/ 3645001 h 3717233"/>
              <a:gd name="connsiteX4" fmla="*/ 72232 w 147236"/>
              <a:gd name="connsiteY4" fmla="*/ 3572769 h 3717233"/>
              <a:gd name="connsiteX5" fmla="*/ 72233 w 147236"/>
              <a:gd name="connsiteY5" fmla="*/ 3199966 h 3717233"/>
              <a:gd name="connsiteX6" fmla="*/ 144465 w 147236"/>
              <a:gd name="connsiteY6" fmla="*/ 3127734 h 3717233"/>
              <a:gd name="connsiteX7" fmla="*/ 72233 w 147236"/>
              <a:gd name="connsiteY7" fmla="*/ 3199966 h 3717233"/>
              <a:gd name="connsiteX8" fmla="*/ 72235 w 147236"/>
              <a:gd name="connsiteY8" fmla="*/ 507614 h 3717233"/>
              <a:gd name="connsiteX9" fmla="*/ 144467 w 147236"/>
              <a:gd name="connsiteY9" fmla="*/ 579846 h 3717233"/>
              <a:gd name="connsiteX10" fmla="*/ 72235 w 147236"/>
              <a:gd name="connsiteY10" fmla="*/ 652078 h 3717233"/>
              <a:gd name="connsiteX11" fmla="*/ 3 w 147236"/>
              <a:gd name="connsiteY11" fmla="*/ 579846 h 3717233"/>
              <a:gd name="connsiteX12" fmla="*/ 72235 w 147236"/>
              <a:gd name="connsiteY12" fmla="*/ 507614 h 3717233"/>
              <a:gd name="connsiteX13" fmla="*/ 75004 w 147236"/>
              <a:gd name="connsiteY13" fmla="*/ 0 h 3717233"/>
              <a:gd name="connsiteX14" fmla="*/ 147236 w 147236"/>
              <a:gd name="connsiteY14" fmla="*/ 72232 h 3717233"/>
              <a:gd name="connsiteX15" fmla="*/ 75004 w 147236"/>
              <a:gd name="connsiteY15" fmla="*/ 144464 h 3717233"/>
              <a:gd name="connsiteX16" fmla="*/ 2772 w 147236"/>
              <a:gd name="connsiteY16" fmla="*/ 72232 h 3717233"/>
              <a:gd name="connsiteX17" fmla="*/ 75004 w 147236"/>
              <a:gd name="connsiteY17" fmla="*/ 0 h 3717233"/>
              <a:gd name="connsiteX0" fmla="*/ 72232 w 147236"/>
              <a:gd name="connsiteY0" fmla="*/ 3572769 h 3717233"/>
              <a:gd name="connsiteX1" fmla="*/ 144464 w 147236"/>
              <a:gd name="connsiteY1" fmla="*/ 3645001 h 3717233"/>
              <a:gd name="connsiteX2" fmla="*/ 72232 w 147236"/>
              <a:gd name="connsiteY2" fmla="*/ 3717233 h 3717233"/>
              <a:gd name="connsiteX3" fmla="*/ 0 w 147236"/>
              <a:gd name="connsiteY3" fmla="*/ 3645001 h 3717233"/>
              <a:gd name="connsiteX4" fmla="*/ 72232 w 147236"/>
              <a:gd name="connsiteY4" fmla="*/ 3572769 h 3717233"/>
              <a:gd name="connsiteX5" fmla="*/ 72235 w 147236"/>
              <a:gd name="connsiteY5" fmla="*/ 507614 h 3717233"/>
              <a:gd name="connsiteX6" fmla="*/ 144467 w 147236"/>
              <a:gd name="connsiteY6" fmla="*/ 579846 h 3717233"/>
              <a:gd name="connsiteX7" fmla="*/ 72235 w 147236"/>
              <a:gd name="connsiteY7" fmla="*/ 652078 h 3717233"/>
              <a:gd name="connsiteX8" fmla="*/ 3 w 147236"/>
              <a:gd name="connsiteY8" fmla="*/ 579846 h 3717233"/>
              <a:gd name="connsiteX9" fmla="*/ 72235 w 147236"/>
              <a:gd name="connsiteY9" fmla="*/ 507614 h 3717233"/>
              <a:gd name="connsiteX10" fmla="*/ 75004 w 147236"/>
              <a:gd name="connsiteY10" fmla="*/ 0 h 3717233"/>
              <a:gd name="connsiteX11" fmla="*/ 147236 w 147236"/>
              <a:gd name="connsiteY11" fmla="*/ 72232 h 3717233"/>
              <a:gd name="connsiteX12" fmla="*/ 75004 w 147236"/>
              <a:gd name="connsiteY12" fmla="*/ 144464 h 3717233"/>
              <a:gd name="connsiteX13" fmla="*/ 2772 w 147236"/>
              <a:gd name="connsiteY13" fmla="*/ 72232 h 3717233"/>
              <a:gd name="connsiteX14" fmla="*/ 75004 w 147236"/>
              <a:gd name="connsiteY14" fmla="*/ 0 h 371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236" h="3717233">
                <a:moveTo>
                  <a:pt x="72232" y="3572769"/>
                </a:moveTo>
                <a:cubicBezTo>
                  <a:pt x="112125" y="3572769"/>
                  <a:pt x="144464" y="3605108"/>
                  <a:pt x="144464" y="3645001"/>
                </a:cubicBezTo>
                <a:cubicBezTo>
                  <a:pt x="144464" y="3684894"/>
                  <a:pt x="112125" y="3717233"/>
                  <a:pt x="72232" y="3717233"/>
                </a:cubicBezTo>
                <a:cubicBezTo>
                  <a:pt x="32339" y="3717233"/>
                  <a:pt x="0" y="3684894"/>
                  <a:pt x="0" y="3645001"/>
                </a:cubicBezTo>
                <a:cubicBezTo>
                  <a:pt x="0" y="3605108"/>
                  <a:pt x="32339" y="3572769"/>
                  <a:pt x="72232" y="3572769"/>
                </a:cubicBezTo>
                <a:close/>
                <a:moveTo>
                  <a:pt x="72235" y="507614"/>
                </a:moveTo>
                <a:cubicBezTo>
                  <a:pt x="112128" y="507614"/>
                  <a:pt x="144467" y="539953"/>
                  <a:pt x="144467" y="579846"/>
                </a:cubicBezTo>
                <a:cubicBezTo>
                  <a:pt x="144467" y="619739"/>
                  <a:pt x="112128" y="652078"/>
                  <a:pt x="72235" y="652078"/>
                </a:cubicBezTo>
                <a:cubicBezTo>
                  <a:pt x="32342" y="652078"/>
                  <a:pt x="3" y="619739"/>
                  <a:pt x="3" y="579846"/>
                </a:cubicBezTo>
                <a:cubicBezTo>
                  <a:pt x="3" y="539953"/>
                  <a:pt x="32342" y="507614"/>
                  <a:pt x="72235" y="507614"/>
                </a:cubicBezTo>
                <a:close/>
                <a:moveTo>
                  <a:pt x="75004" y="0"/>
                </a:moveTo>
                <a:cubicBezTo>
                  <a:pt x="114897" y="0"/>
                  <a:pt x="147236" y="32339"/>
                  <a:pt x="147236" y="72232"/>
                </a:cubicBezTo>
                <a:cubicBezTo>
                  <a:pt x="147236" y="112125"/>
                  <a:pt x="114897" y="144464"/>
                  <a:pt x="75004" y="144464"/>
                </a:cubicBezTo>
                <a:cubicBezTo>
                  <a:pt x="35111" y="144464"/>
                  <a:pt x="2772" y="112125"/>
                  <a:pt x="2772" y="72232"/>
                </a:cubicBezTo>
                <a:cubicBezTo>
                  <a:pt x="2772" y="32339"/>
                  <a:pt x="35111" y="0"/>
                  <a:pt x="75004" y="0"/>
                </a:cubicBez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209" name="Freeform: Shape 208">
            <a:hlinkClick r:id="" action="ppaction://hlinkshowjump?jump=nextslide"/>
            <a:extLst>
              <a:ext uri="{FF2B5EF4-FFF2-40B4-BE49-F238E27FC236}">
                <a16:creationId xmlns:a16="http://schemas.microsoft.com/office/drawing/2014/main" id="{9EF76B84-24C5-4115-90E7-4506B0F24DC4}"/>
              </a:ext>
            </a:extLst>
          </p:cNvPr>
          <p:cNvSpPr/>
          <p:nvPr userDrawn="1"/>
        </p:nvSpPr>
        <p:spPr bwMode="hidden">
          <a:xfrm rot="16200000">
            <a:off x="11766281" y="6020850"/>
            <a:ext cx="324388" cy="324388"/>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
        <p:nvSpPr>
          <p:cNvPr id="216" name="Freeform: Shape 215">
            <a:hlinkClick r:id="" action="ppaction://hlinkshowjump?jump=endshow"/>
            <a:extLst>
              <a:ext uri="{FF2B5EF4-FFF2-40B4-BE49-F238E27FC236}">
                <a16:creationId xmlns:a16="http://schemas.microsoft.com/office/drawing/2014/main" id="{33F2D203-06C8-453C-86AC-EC4175A8F6D8}"/>
              </a:ext>
            </a:extLst>
          </p:cNvPr>
          <p:cNvSpPr/>
          <p:nvPr userDrawn="1"/>
        </p:nvSpPr>
        <p:spPr bwMode="hidden">
          <a:xfrm>
            <a:off x="11766281" y="98156"/>
            <a:ext cx="324388" cy="324388"/>
          </a:xfrm>
          <a:custGeom>
            <a:avLst/>
            <a:gdLst>
              <a:gd name="connsiteX0" fmla="*/ 112336 w 324388"/>
              <a:gd name="connsiteY0" fmla="*/ 111262 h 324388"/>
              <a:gd name="connsiteX1" fmla="*/ 121985 w 324388"/>
              <a:gd name="connsiteY1" fmla="*/ 111332 h 324388"/>
              <a:gd name="connsiteX2" fmla="*/ 162109 w 324388"/>
              <a:gd name="connsiteY2" fmla="*/ 151456 h 324388"/>
              <a:gd name="connsiteX3" fmla="*/ 202233 w 324388"/>
              <a:gd name="connsiteY3" fmla="*/ 111332 h 324388"/>
              <a:gd name="connsiteX4" fmla="*/ 202304 w 324388"/>
              <a:gd name="connsiteY4" fmla="*/ 111262 h 324388"/>
              <a:gd name="connsiteX5" fmla="*/ 211953 w 324388"/>
              <a:gd name="connsiteY5" fmla="*/ 111332 h 324388"/>
              <a:gd name="connsiteX6" fmla="*/ 212906 w 324388"/>
              <a:gd name="connsiteY6" fmla="*/ 112285 h 324388"/>
              <a:gd name="connsiteX7" fmla="*/ 212977 w 324388"/>
              <a:gd name="connsiteY7" fmla="*/ 112355 h 324388"/>
              <a:gd name="connsiteX8" fmla="*/ 212906 w 324388"/>
              <a:gd name="connsiteY8" fmla="*/ 122005 h 324388"/>
              <a:gd name="connsiteX9" fmla="*/ 172795 w 324388"/>
              <a:gd name="connsiteY9" fmla="*/ 162129 h 324388"/>
              <a:gd name="connsiteX10" fmla="*/ 212945 w 324388"/>
              <a:gd name="connsiteY10" fmla="*/ 202214 h 324388"/>
              <a:gd name="connsiteX11" fmla="*/ 213016 w 324388"/>
              <a:gd name="connsiteY11" fmla="*/ 202285 h 324388"/>
              <a:gd name="connsiteX12" fmla="*/ 212945 w 324388"/>
              <a:gd name="connsiteY12" fmla="*/ 211934 h 324388"/>
              <a:gd name="connsiteX13" fmla="*/ 211992 w 324388"/>
              <a:gd name="connsiteY13" fmla="*/ 212887 h 324388"/>
              <a:gd name="connsiteX14" fmla="*/ 211922 w 324388"/>
              <a:gd name="connsiteY14" fmla="*/ 212957 h 324388"/>
              <a:gd name="connsiteX15" fmla="*/ 202272 w 324388"/>
              <a:gd name="connsiteY15" fmla="*/ 212887 h 324388"/>
              <a:gd name="connsiteX16" fmla="*/ 162109 w 324388"/>
              <a:gd name="connsiteY16" fmla="*/ 172801 h 324388"/>
              <a:gd name="connsiteX17" fmla="*/ 121985 w 324388"/>
              <a:gd name="connsiteY17" fmla="*/ 212926 h 324388"/>
              <a:gd name="connsiteX18" fmla="*/ 121915 w 324388"/>
              <a:gd name="connsiteY18" fmla="*/ 212996 h 324388"/>
              <a:gd name="connsiteX19" fmla="*/ 112265 w 324388"/>
              <a:gd name="connsiteY19" fmla="*/ 212926 h 324388"/>
              <a:gd name="connsiteX20" fmla="*/ 111313 w 324388"/>
              <a:gd name="connsiteY20" fmla="*/ 211973 h 324388"/>
              <a:gd name="connsiteX21" fmla="*/ 111242 w 324388"/>
              <a:gd name="connsiteY21" fmla="*/ 211902 h 324388"/>
              <a:gd name="connsiteX22" fmla="*/ 111313 w 324388"/>
              <a:gd name="connsiteY22" fmla="*/ 202253 h 324388"/>
              <a:gd name="connsiteX23" fmla="*/ 151437 w 324388"/>
              <a:gd name="connsiteY23" fmla="*/ 162129 h 324388"/>
              <a:gd name="connsiteX24" fmla="*/ 111313 w 324388"/>
              <a:gd name="connsiteY24" fmla="*/ 122005 h 324388"/>
              <a:gd name="connsiteX25" fmla="*/ 111242 w 324388"/>
              <a:gd name="connsiteY25" fmla="*/ 121934 h 324388"/>
              <a:gd name="connsiteX26" fmla="*/ 111313 w 324388"/>
              <a:gd name="connsiteY26" fmla="*/ 112285 h 324388"/>
              <a:gd name="connsiteX27" fmla="*/ 112265 w 324388"/>
              <a:gd name="connsiteY27" fmla="*/ 111332 h 324388"/>
              <a:gd name="connsiteX28" fmla="*/ 112336 w 324388"/>
              <a:gd name="connsiteY28" fmla="*/ 111262 h 324388"/>
              <a:gd name="connsiteX29" fmla="*/ 162194 w 324388"/>
              <a:gd name="connsiteY29" fmla="*/ 20443 h 324388"/>
              <a:gd name="connsiteX30" fmla="*/ 20443 w 324388"/>
              <a:gd name="connsiteY30" fmla="*/ 162194 h 324388"/>
              <a:gd name="connsiteX31" fmla="*/ 162194 w 324388"/>
              <a:gd name="connsiteY31" fmla="*/ 303945 h 324388"/>
              <a:gd name="connsiteX32" fmla="*/ 303945 w 324388"/>
              <a:gd name="connsiteY32" fmla="*/ 162194 h 324388"/>
              <a:gd name="connsiteX33" fmla="*/ 162194 w 324388"/>
              <a:gd name="connsiteY33" fmla="*/ 20443 h 324388"/>
              <a:gd name="connsiteX34" fmla="*/ 162194 w 324388"/>
              <a:gd name="connsiteY34" fmla="*/ 0 h 324388"/>
              <a:gd name="connsiteX35" fmla="*/ 324388 w 324388"/>
              <a:gd name="connsiteY35" fmla="*/ 162194 h 324388"/>
              <a:gd name="connsiteX36" fmla="*/ 162194 w 324388"/>
              <a:gd name="connsiteY36" fmla="*/ 324388 h 324388"/>
              <a:gd name="connsiteX37" fmla="*/ 0 w 324388"/>
              <a:gd name="connsiteY37" fmla="*/ 162194 h 324388"/>
              <a:gd name="connsiteX38" fmla="*/ 162194 w 324388"/>
              <a:gd name="connsiteY38" fmla="*/ 0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4388" h="324388">
                <a:moveTo>
                  <a:pt x="112336" y="111262"/>
                </a:moveTo>
                <a:cubicBezTo>
                  <a:pt x="115020" y="108616"/>
                  <a:pt x="119340" y="108648"/>
                  <a:pt x="121985" y="111332"/>
                </a:cubicBezTo>
                <a:lnTo>
                  <a:pt x="162109" y="151456"/>
                </a:lnTo>
                <a:lnTo>
                  <a:pt x="202233" y="111332"/>
                </a:lnTo>
                <a:cubicBezTo>
                  <a:pt x="202257" y="111309"/>
                  <a:pt x="202280" y="111285"/>
                  <a:pt x="202304" y="111262"/>
                </a:cubicBezTo>
                <a:cubicBezTo>
                  <a:pt x="204988" y="108616"/>
                  <a:pt x="209308" y="108648"/>
                  <a:pt x="211953" y="111332"/>
                </a:cubicBezTo>
                <a:lnTo>
                  <a:pt x="212906" y="112285"/>
                </a:lnTo>
                <a:cubicBezTo>
                  <a:pt x="212929" y="112308"/>
                  <a:pt x="212953" y="112331"/>
                  <a:pt x="212977" y="112355"/>
                </a:cubicBezTo>
                <a:cubicBezTo>
                  <a:pt x="215622" y="115039"/>
                  <a:pt x="215590" y="119360"/>
                  <a:pt x="212906" y="122005"/>
                </a:cubicBezTo>
                <a:lnTo>
                  <a:pt x="172795" y="162129"/>
                </a:lnTo>
                <a:lnTo>
                  <a:pt x="212945" y="202214"/>
                </a:lnTo>
                <a:cubicBezTo>
                  <a:pt x="212968" y="202237"/>
                  <a:pt x="212992" y="202261"/>
                  <a:pt x="213016" y="202285"/>
                </a:cubicBezTo>
                <a:cubicBezTo>
                  <a:pt x="215661" y="204969"/>
                  <a:pt x="215629" y="209289"/>
                  <a:pt x="212945" y="211934"/>
                </a:cubicBezTo>
                <a:lnTo>
                  <a:pt x="211992" y="212887"/>
                </a:lnTo>
                <a:cubicBezTo>
                  <a:pt x="211969" y="212910"/>
                  <a:pt x="211946" y="212934"/>
                  <a:pt x="211922" y="212957"/>
                </a:cubicBezTo>
                <a:cubicBezTo>
                  <a:pt x="209238" y="215602"/>
                  <a:pt x="204917" y="215571"/>
                  <a:pt x="202272" y="212887"/>
                </a:cubicBezTo>
                <a:lnTo>
                  <a:pt x="162109" y="172801"/>
                </a:lnTo>
                <a:lnTo>
                  <a:pt x="121985" y="212926"/>
                </a:lnTo>
                <a:cubicBezTo>
                  <a:pt x="121962" y="212949"/>
                  <a:pt x="121939" y="212973"/>
                  <a:pt x="121915" y="212996"/>
                </a:cubicBezTo>
                <a:cubicBezTo>
                  <a:pt x="119231" y="215641"/>
                  <a:pt x="114910" y="215610"/>
                  <a:pt x="112265" y="212926"/>
                </a:cubicBezTo>
                <a:lnTo>
                  <a:pt x="111313" y="211973"/>
                </a:lnTo>
                <a:cubicBezTo>
                  <a:pt x="111289" y="211950"/>
                  <a:pt x="111265" y="211926"/>
                  <a:pt x="111242" y="211902"/>
                </a:cubicBezTo>
                <a:cubicBezTo>
                  <a:pt x="108597" y="209218"/>
                  <a:pt x="108629" y="204898"/>
                  <a:pt x="111313" y="202253"/>
                </a:cubicBezTo>
                <a:lnTo>
                  <a:pt x="151437" y="162129"/>
                </a:lnTo>
                <a:lnTo>
                  <a:pt x="111313" y="122005"/>
                </a:lnTo>
                <a:cubicBezTo>
                  <a:pt x="111289" y="121981"/>
                  <a:pt x="111265" y="121958"/>
                  <a:pt x="111242" y="121934"/>
                </a:cubicBezTo>
                <a:cubicBezTo>
                  <a:pt x="108597" y="119250"/>
                  <a:pt x="108629" y="114930"/>
                  <a:pt x="111313" y="112285"/>
                </a:cubicBezTo>
                <a:lnTo>
                  <a:pt x="112265" y="111332"/>
                </a:lnTo>
                <a:cubicBezTo>
                  <a:pt x="112288" y="111309"/>
                  <a:pt x="112312" y="111285"/>
                  <a:pt x="112336" y="111262"/>
                </a:cubicBezTo>
                <a:close/>
                <a:moveTo>
                  <a:pt x="162194" y="20443"/>
                </a:moveTo>
                <a:cubicBezTo>
                  <a:pt x="83907" y="20443"/>
                  <a:pt x="20443" y="83907"/>
                  <a:pt x="20443" y="162194"/>
                </a:cubicBezTo>
                <a:cubicBezTo>
                  <a:pt x="20443" y="240481"/>
                  <a:pt x="83907" y="303945"/>
                  <a:pt x="162194" y="303945"/>
                </a:cubicBezTo>
                <a:cubicBezTo>
                  <a:pt x="240481" y="303945"/>
                  <a:pt x="303945" y="240481"/>
                  <a:pt x="303945" y="162194"/>
                </a:cubicBezTo>
                <a:cubicBezTo>
                  <a:pt x="303945" y="83907"/>
                  <a:pt x="240481" y="20443"/>
                  <a:pt x="162194" y="20443"/>
                </a:cubicBezTo>
                <a:close/>
                <a:moveTo>
                  <a:pt x="162194" y="0"/>
                </a:moveTo>
                <a:cubicBezTo>
                  <a:pt x="251771" y="0"/>
                  <a:pt x="324388" y="72617"/>
                  <a:pt x="324388" y="162194"/>
                </a:cubicBezTo>
                <a:cubicBezTo>
                  <a:pt x="324388" y="251771"/>
                  <a:pt x="251771" y="324388"/>
                  <a:pt x="162194" y="324388"/>
                </a:cubicBezTo>
                <a:cubicBezTo>
                  <a:pt x="72617" y="324388"/>
                  <a:pt x="0" y="251771"/>
                  <a:pt x="0" y="162194"/>
                </a:cubicBezTo>
                <a:cubicBezTo>
                  <a:pt x="0" y="72617"/>
                  <a:pt x="72617" y="0"/>
                  <a:pt x="162194" y="0"/>
                </a:cubicBezTo>
                <a:close/>
              </a:path>
            </a:pathLst>
          </a:custGeom>
          <a:solidFill>
            <a:schemeClr val="tx1">
              <a:lumMod val="50000"/>
              <a:lumOff val="50000"/>
            </a:schemeClr>
          </a:solidFill>
          <a:ln w="6477" cap="flat">
            <a:noFill/>
            <a:prstDash val="solid"/>
            <a:miter/>
          </a:ln>
        </p:spPr>
        <p:txBody>
          <a:bodyPr rtlCol="0" anchor="ctr"/>
          <a:lstStyle/>
          <a:p>
            <a:endParaRPr lang="en-GB"/>
          </a:p>
        </p:txBody>
      </p:sp>
      <p:sp>
        <p:nvSpPr>
          <p:cNvPr id="217" name="Freeform: Shape 216">
            <a:hlinkClick r:id="" action="ppaction://hlinkshowjump?jump=previousslide"/>
            <a:extLst>
              <a:ext uri="{FF2B5EF4-FFF2-40B4-BE49-F238E27FC236}">
                <a16:creationId xmlns:a16="http://schemas.microsoft.com/office/drawing/2014/main" id="{B3B72C7A-B2EE-4F60-96D0-192A72A23CC8}"/>
              </a:ext>
            </a:extLst>
          </p:cNvPr>
          <p:cNvSpPr/>
          <p:nvPr userDrawn="1"/>
        </p:nvSpPr>
        <p:spPr bwMode="hidden">
          <a:xfrm rot="5400000">
            <a:off x="11820475" y="5743759"/>
            <a:ext cx="216000" cy="216000"/>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D6BAD2A1-F00B-4BEC-B82B-0B32EEF4BE64}"/>
              </a:ext>
            </a:extLst>
          </p:cNvPr>
          <p:cNvSpPr>
            <a:spLocks noGrp="1"/>
          </p:cNvSpPr>
          <p:nvPr userDrawn="1">
            <p:ph type="title"/>
          </p:nvPr>
        </p:nvSpPr>
        <p:spPr/>
        <p:txBody>
          <a:bodyPr/>
          <a:lstStyle/>
          <a:p>
            <a:r>
              <a:rPr lang="en-US"/>
              <a:t>Click to edit Master title style</a:t>
            </a:r>
            <a:endParaRPr lang="en-GB"/>
          </a:p>
        </p:txBody>
      </p:sp>
      <p:sp>
        <p:nvSpPr>
          <p:cNvPr id="2" name="Essential-Show-Pro-Hide" hidden="1">
            <a:extLst>
              <a:ext uri="{FF2B5EF4-FFF2-40B4-BE49-F238E27FC236}">
                <a16:creationId xmlns:a16="http://schemas.microsoft.com/office/drawing/2014/main" id="{4C7D6A56-9716-1573-2520-C80EA1D59F9C}"/>
              </a:ext>
            </a:extLst>
          </p:cNvPr>
          <p:cNvSpPr/>
          <p:nvPr userDrawn="1"/>
        </p:nvSpPr>
        <p:spPr bwMode="gray">
          <a:xfrm>
            <a:off x="187596" y="3215497"/>
            <a:ext cx="147233" cy="1671872"/>
          </a:xfrm>
          <a:custGeom>
            <a:avLst/>
            <a:gdLst>
              <a:gd name="connsiteX0" fmla="*/ 72232 w 147233"/>
              <a:gd name="connsiteY0" fmla="*/ 1527408 h 1671872"/>
              <a:gd name="connsiteX1" fmla="*/ 144464 w 147233"/>
              <a:gd name="connsiteY1" fmla="*/ 1599640 h 1671872"/>
              <a:gd name="connsiteX2" fmla="*/ 72232 w 147233"/>
              <a:gd name="connsiteY2" fmla="*/ 1671872 h 1671872"/>
              <a:gd name="connsiteX3" fmla="*/ 0 w 147233"/>
              <a:gd name="connsiteY3" fmla="*/ 1599640 h 1671872"/>
              <a:gd name="connsiteX4" fmla="*/ 72232 w 147233"/>
              <a:gd name="connsiteY4" fmla="*/ 1527408 h 1671872"/>
              <a:gd name="connsiteX5" fmla="*/ 75001 w 147233"/>
              <a:gd name="connsiteY5" fmla="*/ 1019794 h 1671872"/>
              <a:gd name="connsiteX6" fmla="*/ 147233 w 147233"/>
              <a:gd name="connsiteY6" fmla="*/ 1092026 h 1671872"/>
              <a:gd name="connsiteX7" fmla="*/ 75001 w 147233"/>
              <a:gd name="connsiteY7" fmla="*/ 1164258 h 1671872"/>
              <a:gd name="connsiteX8" fmla="*/ 2769 w 147233"/>
              <a:gd name="connsiteY8" fmla="*/ 1092026 h 1671872"/>
              <a:gd name="connsiteX9" fmla="*/ 75001 w 147233"/>
              <a:gd name="connsiteY9" fmla="*/ 1019794 h 1671872"/>
              <a:gd name="connsiteX10" fmla="*/ 72232 w 147233"/>
              <a:gd name="connsiteY10" fmla="*/ 507614 h 1671872"/>
              <a:gd name="connsiteX11" fmla="*/ 144464 w 147233"/>
              <a:gd name="connsiteY11" fmla="*/ 579846 h 1671872"/>
              <a:gd name="connsiteX12" fmla="*/ 72232 w 147233"/>
              <a:gd name="connsiteY12" fmla="*/ 652078 h 1671872"/>
              <a:gd name="connsiteX13" fmla="*/ 0 w 147233"/>
              <a:gd name="connsiteY13" fmla="*/ 579846 h 1671872"/>
              <a:gd name="connsiteX14" fmla="*/ 72232 w 147233"/>
              <a:gd name="connsiteY14" fmla="*/ 507614 h 1671872"/>
              <a:gd name="connsiteX15" fmla="*/ 75001 w 147233"/>
              <a:gd name="connsiteY15" fmla="*/ 0 h 1671872"/>
              <a:gd name="connsiteX16" fmla="*/ 147233 w 147233"/>
              <a:gd name="connsiteY16" fmla="*/ 72232 h 1671872"/>
              <a:gd name="connsiteX17" fmla="*/ 75001 w 147233"/>
              <a:gd name="connsiteY17" fmla="*/ 144464 h 1671872"/>
              <a:gd name="connsiteX18" fmla="*/ 2769 w 147233"/>
              <a:gd name="connsiteY18" fmla="*/ 72232 h 1671872"/>
              <a:gd name="connsiteX19" fmla="*/ 75001 w 147233"/>
              <a:gd name="connsiteY19" fmla="*/ 0 h 167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233" h="1671872">
                <a:moveTo>
                  <a:pt x="72232" y="1527408"/>
                </a:moveTo>
                <a:cubicBezTo>
                  <a:pt x="112125" y="1527408"/>
                  <a:pt x="144464" y="1559747"/>
                  <a:pt x="144464" y="1599640"/>
                </a:cubicBezTo>
                <a:cubicBezTo>
                  <a:pt x="144464" y="1639533"/>
                  <a:pt x="112125" y="1671872"/>
                  <a:pt x="72232" y="1671872"/>
                </a:cubicBezTo>
                <a:cubicBezTo>
                  <a:pt x="32339" y="1671872"/>
                  <a:pt x="0" y="1639533"/>
                  <a:pt x="0" y="1599640"/>
                </a:cubicBezTo>
                <a:cubicBezTo>
                  <a:pt x="0" y="1559747"/>
                  <a:pt x="32339" y="1527408"/>
                  <a:pt x="72232" y="1527408"/>
                </a:cubicBezTo>
                <a:close/>
                <a:moveTo>
                  <a:pt x="75001" y="1019794"/>
                </a:moveTo>
                <a:cubicBezTo>
                  <a:pt x="114894" y="1019794"/>
                  <a:pt x="147233" y="1052133"/>
                  <a:pt x="147233" y="1092026"/>
                </a:cubicBezTo>
                <a:cubicBezTo>
                  <a:pt x="147233" y="1131919"/>
                  <a:pt x="114894" y="1164258"/>
                  <a:pt x="75001" y="1164258"/>
                </a:cubicBezTo>
                <a:cubicBezTo>
                  <a:pt x="35108" y="1164258"/>
                  <a:pt x="2769" y="1131919"/>
                  <a:pt x="2769" y="1092026"/>
                </a:cubicBezTo>
                <a:cubicBezTo>
                  <a:pt x="2769" y="1052133"/>
                  <a:pt x="35108" y="1019794"/>
                  <a:pt x="75001" y="1019794"/>
                </a:cubicBezTo>
                <a:close/>
                <a:moveTo>
                  <a:pt x="72232" y="507614"/>
                </a:moveTo>
                <a:cubicBezTo>
                  <a:pt x="112125" y="507614"/>
                  <a:pt x="144464" y="539953"/>
                  <a:pt x="144464" y="579846"/>
                </a:cubicBezTo>
                <a:cubicBezTo>
                  <a:pt x="144464" y="619739"/>
                  <a:pt x="112125" y="652078"/>
                  <a:pt x="72232" y="652078"/>
                </a:cubicBezTo>
                <a:cubicBezTo>
                  <a:pt x="32339" y="652078"/>
                  <a:pt x="0" y="619739"/>
                  <a:pt x="0" y="579846"/>
                </a:cubicBezTo>
                <a:cubicBezTo>
                  <a:pt x="0" y="539953"/>
                  <a:pt x="32339" y="507614"/>
                  <a:pt x="72232" y="507614"/>
                </a:cubicBezTo>
                <a:close/>
                <a:moveTo>
                  <a:pt x="75001" y="0"/>
                </a:moveTo>
                <a:cubicBezTo>
                  <a:pt x="114894" y="0"/>
                  <a:pt x="147233" y="32339"/>
                  <a:pt x="147233" y="72232"/>
                </a:cubicBezTo>
                <a:cubicBezTo>
                  <a:pt x="147233" y="112125"/>
                  <a:pt x="114894" y="144464"/>
                  <a:pt x="75001" y="144464"/>
                </a:cubicBezTo>
                <a:cubicBezTo>
                  <a:pt x="35108" y="144464"/>
                  <a:pt x="2769" y="112125"/>
                  <a:pt x="2769" y="72232"/>
                </a:cubicBezTo>
                <a:cubicBezTo>
                  <a:pt x="2769" y="32339"/>
                  <a:pt x="35108" y="0"/>
                  <a:pt x="75001" y="0"/>
                </a:cubicBezTo>
                <a:close/>
              </a:path>
            </a:pathLst>
          </a:custGeom>
          <a:solidFill>
            <a:srgbClr val="29292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Tree>
    <p:extLst>
      <p:ext uri="{BB962C8B-B14F-4D97-AF65-F5344CB8AC3E}">
        <p14:creationId xmlns:p14="http://schemas.microsoft.com/office/powerpoint/2010/main" val="281917541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6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3AFBF4-328F-4E14-99F9-CE6546E68D24}"/>
              </a:ext>
            </a:extLst>
          </p:cNvPr>
          <p:cNvSpPr/>
          <p:nvPr userDrawn="1"/>
        </p:nvSpPr>
        <p:spPr bwMode="hidden">
          <a:xfrm>
            <a:off x="-1" y="6138000"/>
            <a:ext cx="2520000" cy="720000"/>
          </a:xfrm>
          <a:prstGeom prst="rect">
            <a:avLst/>
          </a:prstGeom>
          <a:gradFill>
            <a:gsLst>
              <a:gs pos="100000">
                <a:schemeClr val="bg1">
                  <a:alpha val="0"/>
                </a:schemeClr>
              </a:gs>
              <a:gs pos="0">
                <a:schemeClr val="tx1">
                  <a:lumMod val="90000"/>
                  <a:lumOff val="10000"/>
                  <a:alpha val="10000"/>
                </a:schemeClr>
              </a:gs>
            </a:gsLst>
            <a:lin ang="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2" name="Title Placeholder 1"/>
          <p:cNvSpPr>
            <a:spLocks noGrp="1"/>
          </p:cNvSpPr>
          <p:nvPr>
            <p:ph type="title"/>
          </p:nvPr>
        </p:nvSpPr>
        <p:spPr>
          <a:xfrm>
            <a:off x="1829276" y="270850"/>
            <a:ext cx="8533448" cy="313350"/>
          </a:xfrm>
          <a:prstGeom prst="rect">
            <a:avLst/>
          </a:prstGeom>
          <a:noFill/>
          <a:ln w="3175">
            <a:noFill/>
            <a:prstDash val="solid"/>
            <a:miter lim="800000"/>
          </a:ln>
        </p:spPr>
        <p:txBody>
          <a:bodyPr vert="horz" lIns="144000" tIns="36000" rIns="144000" bIns="0" rtlCol="0" anchor="t" anchorCtr="0">
            <a:noAutofit/>
          </a:bodyPr>
          <a:lstStyle/>
          <a:p>
            <a:r>
              <a:rPr lang="en-US"/>
              <a:t>Click to edit Master title style</a:t>
            </a:r>
            <a:endParaRPr lang="en-GB"/>
          </a:p>
        </p:txBody>
      </p:sp>
      <p:sp>
        <p:nvSpPr>
          <p:cNvPr id="6" name="*Slide Number Footer Placeholder" hidden="1"/>
          <p:cNvSpPr>
            <a:spLocks noGrp="1"/>
          </p:cNvSpPr>
          <p:nvPr>
            <p:ph type="sldNum" sz="quarter" idx="4"/>
          </p:nvPr>
        </p:nvSpPr>
        <p:spPr bwMode="auto">
          <a:xfrm>
            <a:off x="11784013" y="6491684"/>
            <a:ext cx="407985" cy="180000"/>
          </a:xfrm>
          <a:prstGeom prst="rect">
            <a:avLst/>
          </a:prstGeom>
        </p:spPr>
        <p:txBody>
          <a:bodyPr vert="horz" lIns="36000" tIns="36000" rIns="144000" bIns="36000" rtlCol="0" anchor="ctr"/>
          <a:lstStyle>
            <a:lvl1pPr algn="r">
              <a:defRPr sz="1050">
                <a:solidFill>
                  <a:srgbClr val="B2B2B2"/>
                </a:solidFill>
              </a:defRPr>
            </a:lvl1pPr>
          </a:lstStyle>
          <a:p>
            <a:fld id="{BA82442A-C220-4C85-A087-94A04BDFA416}" type="slidenum">
              <a:rPr lang="en-GB" smtClean="0"/>
              <a:pPr/>
              <a:t>‹#›</a:t>
            </a:fld>
            <a:endParaRPr lang="en-GB" sz="1000"/>
          </a:p>
        </p:txBody>
      </p:sp>
      <p:sp>
        <p:nvSpPr>
          <p:cNvPr id="140" name="*Date Footer Placeholder" hidden="1"/>
          <p:cNvSpPr>
            <a:spLocks noGrp="1"/>
          </p:cNvSpPr>
          <p:nvPr>
            <p:ph type="dt" sz="half" idx="2"/>
          </p:nvPr>
        </p:nvSpPr>
        <p:spPr bwMode="auto">
          <a:xfrm>
            <a:off x="10223999" y="6491684"/>
            <a:ext cx="1560013" cy="180000"/>
          </a:xfrm>
          <a:prstGeom prst="rect">
            <a:avLst/>
          </a:prstGeom>
        </p:spPr>
        <p:txBody>
          <a:bodyPr vert="horz" lIns="36000" tIns="36000" rIns="36000" bIns="36000" rtlCol="0" anchor="ctr"/>
          <a:lstStyle>
            <a:lvl1pPr algn="r">
              <a:defRPr sz="900">
                <a:solidFill>
                  <a:srgbClr val="B2B2B2"/>
                </a:solidFill>
              </a:defRPr>
            </a:lvl1pPr>
          </a:lstStyle>
          <a:p>
            <a:r>
              <a:rPr lang="en-US"/>
              <a:t>© System1 Group PLC</a:t>
            </a:r>
            <a:endParaRPr lang="en-GB"/>
          </a:p>
        </p:txBody>
      </p:sp>
      <p:sp>
        <p:nvSpPr>
          <p:cNvPr id="5" name="*Footer Placeholder" hidden="1"/>
          <p:cNvSpPr>
            <a:spLocks noGrp="1"/>
          </p:cNvSpPr>
          <p:nvPr>
            <p:ph type="ftr" sz="quarter" idx="3"/>
          </p:nvPr>
        </p:nvSpPr>
        <p:spPr bwMode="auto">
          <a:xfrm>
            <a:off x="1332000" y="6491684"/>
            <a:ext cx="3787982" cy="180000"/>
          </a:xfrm>
          <a:prstGeom prst="rect">
            <a:avLst/>
          </a:prstGeom>
        </p:spPr>
        <p:txBody>
          <a:bodyPr vert="horz" lIns="36000" tIns="36000" rIns="144000" bIns="36000" rtlCol="0" anchor="ctr"/>
          <a:lstStyle>
            <a:lvl1pPr algn="l">
              <a:defRPr sz="900">
                <a:solidFill>
                  <a:srgbClr val="B2B2B2"/>
                </a:solidFill>
              </a:defRPr>
            </a:lvl1pPr>
          </a:lstStyle>
          <a:p>
            <a:r>
              <a:rPr lang="en-GB"/>
              <a:t>Add Client | Presentation Title </a:t>
            </a:r>
          </a:p>
        </p:txBody>
      </p:sp>
      <p:sp>
        <p:nvSpPr>
          <p:cNvPr id="42" name="Slide Number Placeholder"/>
          <p:cNvSpPr txBox="1">
            <a:spLocks/>
          </p:cNvSpPr>
          <p:nvPr/>
        </p:nvSpPr>
        <p:spPr bwMode="auto">
          <a:xfrm>
            <a:off x="11784012" y="6491684"/>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Calibri" panose="020F0502020204030204" pitchFamily="34" charset="0"/>
              </a:rPr>
              <a:pPr algn="r"/>
              <a:t>‹#›</a:t>
            </a:fld>
            <a:endParaRPr lang="en-GB" sz="800">
              <a:solidFill>
                <a:srgbClr val="B2B2B2"/>
              </a:solidFill>
              <a:latin typeface="+mn-lt"/>
              <a:cs typeface="Calibri" panose="020F0502020204030204" pitchFamily="34" charset="0"/>
            </a:endParaRPr>
          </a:p>
        </p:txBody>
      </p:sp>
      <p:sp>
        <p:nvSpPr>
          <p:cNvPr id="43" name="© System1 Group Text"/>
          <p:cNvSpPr txBox="1">
            <a:spLocks/>
          </p:cNvSpPr>
          <p:nvPr/>
        </p:nvSpPr>
        <p:spPr bwMode="auto">
          <a:xfrm>
            <a:off x="10224000" y="6491684"/>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Calibri" panose="020F0502020204030204" pitchFamily="34" charset="0"/>
              </a:rPr>
              <a:t>© System1</a:t>
            </a:r>
            <a:r>
              <a:rPr lang="en-GB" sz="900" baseline="0">
                <a:solidFill>
                  <a:srgbClr val="B2B2B2"/>
                </a:solidFill>
                <a:latin typeface="+mn-lt"/>
                <a:cs typeface="Calibri" panose="020F0502020204030204" pitchFamily="34" charset="0"/>
              </a:rPr>
              <a:t> Group PLC</a:t>
            </a:r>
            <a:endParaRPr lang="en-GB" sz="900">
              <a:solidFill>
                <a:srgbClr val="B2B2B2"/>
              </a:solidFill>
              <a:latin typeface="+mn-lt"/>
              <a:cs typeface="Calibri" panose="020F0502020204030204" pitchFamily="34" charset="0"/>
            </a:endParaRPr>
          </a:p>
        </p:txBody>
      </p:sp>
      <p:sp>
        <p:nvSpPr>
          <p:cNvPr id="3" name="Text Placeholder 2"/>
          <p:cNvSpPr>
            <a:spLocks noGrp="1"/>
          </p:cNvSpPr>
          <p:nvPr>
            <p:ph type="body" idx="1"/>
          </p:nvPr>
        </p:nvSpPr>
        <p:spPr>
          <a:xfrm>
            <a:off x="1083660" y="1376364"/>
            <a:ext cx="7716122" cy="4584195"/>
          </a:xfrm>
          <a:prstGeom prst="rect">
            <a:avLst/>
          </a:prstGeom>
          <a:noFill/>
          <a:ln w="3175">
            <a:noFill/>
            <a:prstDash val="solid"/>
            <a:miter lim="800000"/>
          </a:ln>
        </p:spPr>
        <p:txBody>
          <a:bodyPr vert="horz" lIns="36000" tIns="72000" rIns="72000" bIns="72000" rtlCol="0">
            <a:noAutofit/>
          </a:bodyPr>
          <a:lstStyle/>
          <a:p>
            <a:pPr marL="108000" marR="0" lvl="0" indent="-108000" algn="l" defTabSz="914400" rtl="0" eaLnBrk="1" fontAlgn="auto" latinLnBrk="0" hangingPunct="1">
              <a:lnSpc>
                <a:spcPct val="100000"/>
              </a:lnSpc>
              <a:spcBef>
                <a:spcPts val="1200"/>
              </a:spcBef>
              <a:spcAft>
                <a:spcPts val="0"/>
              </a:spcAft>
              <a:buClr>
                <a:schemeClr val="tx2"/>
              </a:buClr>
              <a:buSzPct val="25000"/>
              <a:buFont typeface="Calibri" panose="020F0502020204030204" pitchFamily="34" charset="0"/>
              <a:buChar char=" "/>
              <a:tabLst/>
              <a:defRPr/>
            </a:pPr>
            <a:r>
              <a:rPr lang="en-GB"/>
              <a:t>This first level text is formatted with ‘no bullet’ (as an invisible bullet)</a:t>
            </a:r>
            <a:r>
              <a:rPr lang="en-US"/>
              <a:t> | 2nd level is formatted pink and bold (‘no bullet’) | Third is a pink bullet |  Fourth a pink star… </a:t>
            </a:r>
            <a:r>
              <a:rPr lang="en-GB"/>
              <a:t>If you want to quickly format your text to any of these styles, place your cursor at the beginning of the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8690963"/>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Lst>
  <p:transition>
    <p:fade/>
  </p:transition>
  <p:hf hdr="0"/>
  <p:txStyles>
    <p:titleStyle>
      <a:lvl1pPr algn="ctr" defTabSz="914400" rtl="0" eaLnBrk="1" latinLnBrk="0" hangingPunct="1">
        <a:lnSpc>
          <a:spcPct val="90000"/>
        </a:lnSpc>
        <a:spcBef>
          <a:spcPct val="0"/>
        </a:spcBef>
        <a:buNone/>
        <a:defRPr sz="2400" b="0" kern="1200">
          <a:solidFill>
            <a:schemeClr val="tx1"/>
          </a:solidFill>
          <a:latin typeface="+mj-lt"/>
          <a:ea typeface="+mj-ea"/>
          <a:cs typeface="Calibri" panose="020F0502020204030204" pitchFamily="34" charset="0"/>
        </a:defRPr>
      </a:lvl1pPr>
    </p:titleStyle>
    <p:bodyStyle>
      <a:lvl1pPr marL="108000" marR="0" indent="-108000" algn="l" defTabSz="914400" rtl="0" eaLnBrk="1" fontAlgn="auto" latinLnBrk="0" hangingPunct="1">
        <a:lnSpc>
          <a:spcPct val="100000"/>
        </a:lnSpc>
        <a:spcBef>
          <a:spcPts val="1200"/>
        </a:spcBef>
        <a:spcAft>
          <a:spcPts val="0"/>
        </a:spcAft>
        <a:buClr>
          <a:schemeClr val="tx2"/>
        </a:buClr>
        <a:buSzPct val="25000"/>
        <a:buFont typeface="Calibri" panose="020F0502020204030204" pitchFamily="34" charset="0"/>
        <a:buChar char=" "/>
        <a:tabLst/>
        <a:defRPr sz="1800" kern="1200" baseline="0">
          <a:solidFill>
            <a:schemeClr val="tx1"/>
          </a:solidFill>
          <a:latin typeface="+mn-lt"/>
          <a:ea typeface="+mn-ea"/>
          <a:cs typeface="Calibri" panose="020F0502020204030204" pitchFamily="34" charset="0"/>
        </a:defRPr>
      </a:lvl1pPr>
      <a:lvl2pPr marL="107950" indent="-107950" algn="l" defTabSz="914400" rtl="0" eaLnBrk="1" latinLnBrk="0" hangingPunct="1">
        <a:lnSpc>
          <a:spcPct val="100000"/>
        </a:lnSpc>
        <a:spcBef>
          <a:spcPts val="1200"/>
        </a:spcBef>
        <a:buClr>
          <a:schemeClr val="tx2"/>
        </a:buClr>
        <a:buSzPct val="25000"/>
        <a:buFont typeface="Calibri" panose="020F0502020204030204" pitchFamily="34" charset="0"/>
        <a:buChar char=" "/>
        <a:defRPr sz="1800" b="1" kern="1200">
          <a:solidFill>
            <a:schemeClr val="tx2"/>
          </a:solidFill>
          <a:latin typeface="+mn-lt"/>
          <a:ea typeface="+mn-ea"/>
          <a:cs typeface="Calibri" panose="020F0502020204030204" pitchFamily="34" charset="0"/>
        </a:defRPr>
      </a:lvl2pPr>
      <a:lvl3pPr marL="358775" indent="-216000" algn="l" defTabSz="914400" rtl="0" eaLnBrk="1" latinLnBrk="0" hangingPunct="1">
        <a:lnSpc>
          <a:spcPct val="100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3pPr>
      <a:lvl4pPr marL="360000" indent="-252000" algn="l" defTabSz="914400" rtl="0" eaLnBrk="1" latinLnBrk="0" hangingPunct="1">
        <a:lnSpc>
          <a:spcPct val="100000"/>
        </a:lnSpc>
        <a:spcBef>
          <a:spcPts val="1200"/>
        </a:spcBef>
        <a:buClr>
          <a:schemeClr val="tx2"/>
        </a:buClr>
        <a:buSzPct val="85000"/>
        <a:buFont typeface="Wingdings" panose="05000000000000000000" pitchFamily="2" charset="2"/>
        <a:buChar char="«"/>
        <a:defRPr sz="1800" kern="1200">
          <a:solidFill>
            <a:schemeClr val="tx1"/>
          </a:solidFill>
          <a:latin typeface="+mn-lt"/>
          <a:ea typeface="+mn-ea"/>
          <a:cs typeface="Calibri" panose="020F050202020403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p15:clr>
            <a:srgbClr val="5ACBF0"/>
          </p15:clr>
        </p15:guide>
        <p15:guide id="2" orient="horz" pos="164">
          <p15:clr>
            <a:srgbClr val="5ACBF0"/>
          </p15:clr>
        </p15:guide>
        <p15:guide id="3" pos="257">
          <p15:clr>
            <a:srgbClr val="5ACBF0"/>
          </p15:clr>
        </p15:guide>
        <p15:guide id="4" pos="7514">
          <p15:clr>
            <a:srgbClr val="5ACBF0"/>
          </p15:clr>
        </p15:guide>
        <p15:guide id="5" pos="7423">
          <p15:clr>
            <a:srgbClr val="5ACBF0"/>
          </p15:clr>
        </p15:guide>
        <p15:guide id="7" orient="horz" pos="3748">
          <p15:clr>
            <a:srgbClr val="5ACBF0"/>
          </p15:clr>
        </p15:guide>
        <p15:guide id="8" orient="horz" pos="3861">
          <p15:clr>
            <a:srgbClr val="5ACBF0"/>
          </p15:clr>
        </p15:guide>
        <p15:guide id="9" orient="horz" pos="368">
          <p15:clr>
            <a:srgbClr val="5ACBF0"/>
          </p15:clr>
        </p15:guide>
        <p15:guide id="10" pos="3840" userDrawn="1">
          <p15:clr>
            <a:srgbClr val="FFFFFF"/>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58.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13.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8.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chart" Target="../charts/chart15.xml"/><Relationship Id="rId11" Type="http://schemas.openxmlformats.org/officeDocument/2006/relationships/image" Target="../media/image6.svg"/><Relationship Id="rId5" Type="http://schemas.openxmlformats.org/officeDocument/2006/relationships/chart" Target="../charts/chart1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chart" Target="../charts/chart17.xml"/><Relationship Id="rId13" Type="http://schemas.openxmlformats.org/officeDocument/2006/relationships/image" Target="../media/image62.svg"/><Relationship Id="rId18" Type="http://schemas.openxmlformats.org/officeDocument/2006/relationships/image" Target="../media/image29.svg"/><Relationship Id="rId3" Type="http://schemas.openxmlformats.org/officeDocument/2006/relationships/notesSlide" Target="../notesSlides/notesSlide7.xml"/><Relationship Id="rId7" Type="http://schemas.openxmlformats.org/officeDocument/2006/relationships/chart" Target="../charts/chart16.xml"/><Relationship Id="rId12" Type="http://schemas.openxmlformats.org/officeDocument/2006/relationships/image" Target="../media/image61.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8.xml"/><Relationship Id="rId6" Type="http://schemas.openxmlformats.org/officeDocument/2006/relationships/image" Target="../media/image53.svg"/><Relationship Id="rId11" Type="http://schemas.openxmlformats.org/officeDocument/2006/relationships/chart" Target="../charts/chart1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66.jpeg"/><Relationship Id="rId9" Type="http://schemas.openxmlformats.org/officeDocument/2006/relationships/image" Target="../media/image59.png"/><Relationship Id="rId14" Type="http://schemas.openxmlformats.org/officeDocument/2006/relationships/image" Target="../media/image67.jpeg"/></Relationships>
</file>

<file path=ppt/slides/_rels/slide13.xml.rels><?xml version="1.0" encoding="UTF-8" standalone="yes"?>
<Relationships xmlns="http://schemas.openxmlformats.org/package/2006/relationships"><Relationship Id="rId8" Type="http://schemas.openxmlformats.org/officeDocument/2006/relationships/chart" Target="../charts/chart20.xml"/><Relationship Id="rId13"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chart" Target="../charts/chart1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66.jpeg"/><Relationship Id="rId9" Type="http://schemas.openxmlformats.org/officeDocument/2006/relationships/slide" Target="slide2.xml"/><Relationship Id="rId1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6.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chart" Target="../charts/chart22.xml"/><Relationship Id="rId11" Type="http://schemas.openxmlformats.org/officeDocument/2006/relationships/image" Target="../media/image6.svg"/><Relationship Id="rId5" Type="http://schemas.openxmlformats.org/officeDocument/2006/relationships/chart" Target="../charts/chart2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66.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23.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6.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chart" Target="../charts/chart25.xml"/><Relationship Id="rId11" Type="http://schemas.openxmlformats.org/officeDocument/2006/relationships/image" Target="../media/image6.svg"/><Relationship Id="rId5" Type="http://schemas.openxmlformats.org/officeDocument/2006/relationships/chart" Target="../charts/chart2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chart" Target="../charts/chart27.xml"/><Relationship Id="rId13" Type="http://schemas.openxmlformats.org/officeDocument/2006/relationships/image" Target="../media/image70.svg"/><Relationship Id="rId18" Type="http://schemas.openxmlformats.org/officeDocument/2006/relationships/image" Target="../media/image29.svg"/><Relationship Id="rId3" Type="http://schemas.openxmlformats.org/officeDocument/2006/relationships/notesSlide" Target="../notesSlides/notesSlide9.xml"/><Relationship Id="rId7" Type="http://schemas.openxmlformats.org/officeDocument/2006/relationships/chart" Target="../charts/chart26.xml"/><Relationship Id="rId12" Type="http://schemas.openxmlformats.org/officeDocument/2006/relationships/image" Target="../media/image69.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13.xml"/><Relationship Id="rId6" Type="http://schemas.openxmlformats.org/officeDocument/2006/relationships/image" Target="../media/image53.svg"/><Relationship Id="rId11" Type="http://schemas.openxmlformats.org/officeDocument/2006/relationships/chart" Target="../charts/chart2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68.jpeg"/><Relationship Id="rId9" Type="http://schemas.openxmlformats.org/officeDocument/2006/relationships/image" Target="../media/image59.png"/><Relationship Id="rId14" Type="http://schemas.openxmlformats.org/officeDocument/2006/relationships/image" Target="../media/image71.jpeg"/></Relationships>
</file>

<file path=ppt/slides/_rels/slide18.xml.rels><?xml version="1.0" encoding="UTF-8" standalone="yes"?>
<Relationships xmlns="http://schemas.openxmlformats.org/package/2006/relationships"><Relationship Id="rId8" Type="http://schemas.openxmlformats.org/officeDocument/2006/relationships/chart" Target="../charts/chart30.xml"/><Relationship Id="rId13"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chart" Target="../charts/chart2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68.jpeg"/><Relationship Id="rId9" Type="http://schemas.openxmlformats.org/officeDocument/2006/relationships/slide" Target="slide2.xml"/><Relationship Id="rId14"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8.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chart" Target="../charts/chart32.xml"/><Relationship Id="rId11" Type="http://schemas.openxmlformats.org/officeDocument/2006/relationships/image" Target="../media/image6.svg"/><Relationship Id="rId5" Type="http://schemas.openxmlformats.org/officeDocument/2006/relationships/chart" Target="../charts/chart3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slide" Target="slide17.xml"/><Relationship Id="rId3" Type="http://schemas.openxmlformats.org/officeDocument/2006/relationships/image" Target="../media/image7.jpeg"/><Relationship Id="rId21" Type="http://schemas.openxmlformats.org/officeDocument/2006/relationships/image" Target="../media/image25.png"/><Relationship Id="rId34" Type="http://schemas.openxmlformats.org/officeDocument/2006/relationships/image" Target="../media/image29.svg"/><Relationship Id="rId7" Type="http://schemas.openxmlformats.org/officeDocument/2006/relationships/image" Target="../media/image11.jpe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slide" Target="slide12.xml"/><Relationship Id="rId33"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24" Type="http://schemas.openxmlformats.org/officeDocument/2006/relationships/image" Target="../media/image27.png"/><Relationship Id="rId32" Type="http://schemas.openxmlformats.org/officeDocument/2006/relationships/image" Target="../media/image4.pn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slide" Target="slide7.xml"/><Relationship Id="rId28" Type="http://schemas.openxmlformats.org/officeDocument/2006/relationships/slide" Target="slide27.xml"/><Relationship Id="rId36" Type="http://schemas.openxmlformats.org/officeDocument/2006/relationships/image" Target="../media/image6.svg"/><Relationship Id="rId10" Type="http://schemas.openxmlformats.org/officeDocument/2006/relationships/image" Target="../media/image14.jpeg"/><Relationship Id="rId19" Type="http://schemas.openxmlformats.org/officeDocument/2006/relationships/image" Target="../media/image23.png"/><Relationship Id="rId31" Type="http://schemas.openxmlformats.org/officeDocument/2006/relationships/slide" Target="slide42.xml"/><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slide" Target="slide22.xml"/><Relationship Id="rId30" Type="http://schemas.openxmlformats.org/officeDocument/2006/relationships/slide" Target="slide37.xml"/><Relationship Id="rId35" Type="http://schemas.openxmlformats.org/officeDocument/2006/relationships/image" Target="../media/image5.png"/><Relationship Id="rId8"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68.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33.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8.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chart" Target="../charts/chart35.xml"/><Relationship Id="rId11" Type="http://schemas.openxmlformats.org/officeDocument/2006/relationships/image" Target="../media/image6.svg"/><Relationship Id="rId5" Type="http://schemas.openxmlformats.org/officeDocument/2006/relationships/chart" Target="../charts/chart3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chart" Target="../charts/chart37.xml"/><Relationship Id="rId13" Type="http://schemas.openxmlformats.org/officeDocument/2006/relationships/image" Target="../media/image70.svg"/><Relationship Id="rId18" Type="http://schemas.openxmlformats.org/officeDocument/2006/relationships/image" Target="../media/image29.svg"/><Relationship Id="rId3" Type="http://schemas.openxmlformats.org/officeDocument/2006/relationships/notesSlide" Target="../notesSlides/notesSlide11.xml"/><Relationship Id="rId7" Type="http://schemas.openxmlformats.org/officeDocument/2006/relationships/chart" Target="../charts/chart36.xml"/><Relationship Id="rId12" Type="http://schemas.openxmlformats.org/officeDocument/2006/relationships/image" Target="../media/image69.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18.xml"/><Relationship Id="rId6" Type="http://schemas.openxmlformats.org/officeDocument/2006/relationships/image" Target="../media/image53.svg"/><Relationship Id="rId11" Type="http://schemas.openxmlformats.org/officeDocument/2006/relationships/chart" Target="../charts/chart3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72.jpeg"/><Relationship Id="rId9" Type="http://schemas.openxmlformats.org/officeDocument/2006/relationships/image" Target="../media/image59.png"/><Relationship Id="rId14" Type="http://schemas.openxmlformats.org/officeDocument/2006/relationships/image" Target="../media/image73.jpeg"/></Relationships>
</file>

<file path=ppt/slides/_rels/slide23.xml.rels><?xml version="1.0" encoding="UTF-8" standalone="yes"?>
<Relationships xmlns="http://schemas.openxmlformats.org/package/2006/relationships"><Relationship Id="rId8" Type="http://schemas.openxmlformats.org/officeDocument/2006/relationships/chart" Target="../charts/chart40.xml"/><Relationship Id="rId13"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chart" Target="../charts/chart3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72.jpeg"/><Relationship Id="rId9" Type="http://schemas.openxmlformats.org/officeDocument/2006/relationships/slide" Target="slide2.xml"/><Relationship Id="rId14"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2.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chart" Target="../charts/chart42.xml"/><Relationship Id="rId11" Type="http://schemas.openxmlformats.org/officeDocument/2006/relationships/image" Target="../media/image6.svg"/><Relationship Id="rId5" Type="http://schemas.openxmlformats.org/officeDocument/2006/relationships/chart" Target="../charts/chart4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2.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43.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2.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chart" Target="../charts/chart45.xml"/><Relationship Id="rId11" Type="http://schemas.openxmlformats.org/officeDocument/2006/relationships/image" Target="../media/image6.svg"/><Relationship Id="rId5" Type="http://schemas.openxmlformats.org/officeDocument/2006/relationships/chart" Target="../charts/chart4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27.xml.rels><?xml version="1.0" encoding="UTF-8" standalone="yes"?>
<Relationships xmlns="http://schemas.openxmlformats.org/package/2006/relationships"><Relationship Id="rId8" Type="http://schemas.openxmlformats.org/officeDocument/2006/relationships/chart" Target="../charts/chart47.xml"/><Relationship Id="rId13" Type="http://schemas.openxmlformats.org/officeDocument/2006/relationships/image" Target="../media/image70.svg"/><Relationship Id="rId18" Type="http://schemas.openxmlformats.org/officeDocument/2006/relationships/image" Target="../media/image29.svg"/><Relationship Id="rId3" Type="http://schemas.openxmlformats.org/officeDocument/2006/relationships/notesSlide" Target="../notesSlides/notesSlide13.xml"/><Relationship Id="rId7" Type="http://schemas.openxmlformats.org/officeDocument/2006/relationships/chart" Target="../charts/chart46.xml"/><Relationship Id="rId12" Type="http://schemas.openxmlformats.org/officeDocument/2006/relationships/image" Target="../media/image69.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23.xml"/><Relationship Id="rId6" Type="http://schemas.openxmlformats.org/officeDocument/2006/relationships/image" Target="../media/image53.svg"/><Relationship Id="rId11" Type="http://schemas.openxmlformats.org/officeDocument/2006/relationships/chart" Target="../charts/chart4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74.jpeg"/><Relationship Id="rId9" Type="http://schemas.openxmlformats.org/officeDocument/2006/relationships/image" Target="../media/image59.png"/><Relationship Id="rId14" Type="http://schemas.openxmlformats.org/officeDocument/2006/relationships/image" Target="../media/image75.jpeg"/></Relationships>
</file>

<file path=ppt/slides/_rels/slide28.xml.rels><?xml version="1.0" encoding="UTF-8" standalone="yes"?>
<Relationships xmlns="http://schemas.openxmlformats.org/package/2006/relationships"><Relationship Id="rId8" Type="http://schemas.openxmlformats.org/officeDocument/2006/relationships/chart" Target="../charts/chart50.xml"/><Relationship Id="rId13" Type="http://schemas.openxmlformats.org/officeDocument/2006/relationships/image" Target="../media/image5.png"/><Relationship Id="rId3" Type="http://schemas.openxmlformats.org/officeDocument/2006/relationships/notesSlide" Target="../notesSlides/notesSlide14.xml"/><Relationship Id="rId7" Type="http://schemas.openxmlformats.org/officeDocument/2006/relationships/chart" Target="../charts/chart4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74.jpeg"/><Relationship Id="rId9" Type="http://schemas.openxmlformats.org/officeDocument/2006/relationships/slide" Target="slide2.xml"/><Relationship Id="rId14" Type="http://schemas.openxmlformats.org/officeDocument/2006/relationships/image" Target="../media/image6.sv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4.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chart" Target="../charts/chart52.xml"/><Relationship Id="rId11" Type="http://schemas.openxmlformats.org/officeDocument/2006/relationships/image" Target="../media/image6.svg"/><Relationship Id="rId5" Type="http://schemas.openxmlformats.org/officeDocument/2006/relationships/chart" Target="../charts/chart5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9.sv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4.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53.xm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4.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chart" Target="../charts/chart55.xml"/><Relationship Id="rId11" Type="http://schemas.openxmlformats.org/officeDocument/2006/relationships/image" Target="../media/image6.svg"/><Relationship Id="rId5" Type="http://schemas.openxmlformats.org/officeDocument/2006/relationships/chart" Target="../charts/chart5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32.xml.rels><?xml version="1.0" encoding="UTF-8" standalone="yes"?>
<Relationships xmlns="http://schemas.openxmlformats.org/package/2006/relationships"><Relationship Id="rId8" Type="http://schemas.openxmlformats.org/officeDocument/2006/relationships/chart" Target="../charts/chart57.xml"/><Relationship Id="rId13" Type="http://schemas.openxmlformats.org/officeDocument/2006/relationships/image" Target="../media/image70.svg"/><Relationship Id="rId18" Type="http://schemas.openxmlformats.org/officeDocument/2006/relationships/image" Target="../media/image29.svg"/><Relationship Id="rId3" Type="http://schemas.openxmlformats.org/officeDocument/2006/relationships/notesSlide" Target="../notesSlides/notesSlide15.xml"/><Relationship Id="rId7" Type="http://schemas.openxmlformats.org/officeDocument/2006/relationships/chart" Target="../charts/chart56.xml"/><Relationship Id="rId12" Type="http://schemas.openxmlformats.org/officeDocument/2006/relationships/image" Target="../media/image69.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28.xml"/><Relationship Id="rId6" Type="http://schemas.openxmlformats.org/officeDocument/2006/relationships/image" Target="../media/image53.svg"/><Relationship Id="rId11" Type="http://schemas.openxmlformats.org/officeDocument/2006/relationships/chart" Target="../charts/chart5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76.jpeg"/><Relationship Id="rId9" Type="http://schemas.openxmlformats.org/officeDocument/2006/relationships/image" Target="../media/image59.png"/><Relationship Id="rId14" Type="http://schemas.openxmlformats.org/officeDocument/2006/relationships/image" Target="../media/image77.jpeg"/></Relationships>
</file>

<file path=ppt/slides/_rels/slide33.xml.rels><?xml version="1.0" encoding="UTF-8" standalone="yes"?>
<Relationships xmlns="http://schemas.openxmlformats.org/package/2006/relationships"><Relationship Id="rId8" Type="http://schemas.openxmlformats.org/officeDocument/2006/relationships/chart" Target="../charts/chart60.xml"/><Relationship Id="rId13" Type="http://schemas.openxmlformats.org/officeDocument/2006/relationships/image" Target="../media/image5.png"/><Relationship Id="rId3" Type="http://schemas.openxmlformats.org/officeDocument/2006/relationships/notesSlide" Target="../notesSlides/notesSlide16.xml"/><Relationship Id="rId7" Type="http://schemas.openxmlformats.org/officeDocument/2006/relationships/chart" Target="../charts/chart5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76.jpeg"/><Relationship Id="rId9" Type="http://schemas.openxmlformats.org/officeDocument/2006/relationships/slide" Target="slide2.xml"/><Relationship Id="rId14" Type="http://schemas.openxmlformats.org/officeDocument/2006/relationships/image" Target="../media/image6.sv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6.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chart" Target="../charts/chart62.xml"/><Relationship Id="rId11" Type="http://schemas.openxmlformats.org/officeDocument/2006/relationships/image" Target="../media/image6.svg"/><Relationship Id="rId5" Type="http://schemas.openxmlformats.org/officeDocument/2006/relationships/chart" Target="../charts/chart6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3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6.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63.xml"/><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6.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chart" Target="../charts/chart65.xml"/><Relationship Id="rId11" Type="http://schemas.openxmlformats.org/officeDocument/2006/relationships/image" Target="../media/image6.svg"/><Relationship Id="rId5" Type="http://schemas.openxmlformats.org/officeDocument/2006/relationships/chart" Target="../charts/chart6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37.xml.rels><?xml version="1.0" encoding="UTF-8" standalone="yes"?>
<Relationships xmlns="http://schemas.openxmlformats.org/package/2006/relationships"><Relationship Id="rId8" Type="http://schemas.openxmlformats.org/officeDocument/2006/relationships/chart" Target="../charts/chart67.xml"/><Relationship Id="rId13" Type="http://schemas.openxmlformats.org/officeDocument/2006/relationships/image" Target="../media/image70.svg"/><Relationship Id="rId18" Type="http://schemas.openxmlformats.org/officeDocument/2006/relationships/image" Target="../media/image29.svg"/><Relationship Id="rId3" Type="http://schemas.openxmlformats.org/officeDocument/2006/relationships/notesSlide" Target="../notesSlides/notesSlide17.xml"/><Relationship Id="rId7" Type="http://schemas.openxmlformats.org/officeDocument/2006/relationships/chart" Target="../charts/chart66.xml"/><Relationship Id="rId12" Type="http://schemas.openxmlformats.org/officeDocument/2006/relationships/image" Target="../media/image69.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33.xml"/><Relationship Id="rId6" Type="http://schemas.openxmlformats.org/officeDocument/2006/relationships/image" Target="../media/image53.svg"/><Relationship Id="rId11" Type="http://schemas.openxmlformats.org/officeDocument/2006/relationships/chart" Target="../charts/chart6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78.jpeg"/><Relationship Id="rId9" Type="http://schemas.openxmlformats.org/officeDocument/2006/relationships/image" Target="../media/image59.png"/><Relationship Id="rId14" Type="http://schemas.openxmlformats.org/officeDocument/2006/relationships/image" Target="../media/image79.jpeg"/></Relationships>
</file>

<file path=ppt/slides/_rels/slide38.xml.rels><?xml version="1.0" encoding="UTF-8" standalone="yes"?>
<Relationships xmlns="http://schemas.openxmlformats.org/package/2006/relationships"><Relationship Id="rId8" Type="http://schemas.openxmlformats.org/officeDocument/2006/relationships/chart" Target="../charts/chart70.xml"/><Relationship Id="rId13" Type="http://schemas.openxmlformats.org/officeDocument/2006/relationships/image" Target="../media/image5.png"/><Relationship Id="rId3" Type="http://schemas.openxmlformats.org/officeDocument/2006/relationships/notesSlide" Target="../notesSlides/notesSlide18.xml"/><Relationship Id="rId7" Type="http://schemas.openxmlformats.org/officeDocument/2006/relationships/chart" Target="../charts/chart6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78.jpeg"/><Relationship Id="rId9" Type="http://schemas.openxmlformats.org/officeDocument/2006/relationships/slide" Target="slide2.xml"/><Relationship Id="rId14" Type="http://schemas.openxmlformats.org/officeDocument/2006/relationships/image" Target="../media/image6.svg"/></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8.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chart" Target="../charts/chart72.xml"/><Relationship Id="rId11" Type="http://schemas.openxmlformats.org/officeDocument/2006/relationships/image" Target="../media/image6.svg"/><Relationship Id="rId5" Type="http://schemas.openxmlformats.org/officeDocument/2006/relationships/chart" Target="../charts/chart7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hart" Target="../charts/chart2.xml"/><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chart" Target="../charts/chart3.xml"/><Relationship Id="rId9" Type="http://schemas.openxmlformats.org/officeDocument/2006/relationships/image" Target="../media/image53.svg"/></Relationships>
</file>

<file path=ppt/slides/_rels/slide4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8.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73.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8.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chart" Target="../charts/chart75.xml"/><Relationship Id="rId11" Type="http://schemas.openxmlformats.org/officeDocument/2006/relationships/image" Target="../media/image6.svg"/><Relationship Id="rId5" Type="http://schemas.openxmlformats.org/officeDocument/2006/relationships/chart" Target="../charts/chart7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42.xml.rels><?xml version="1.0" encoding="UTF-8" standalone="yes"?>
<Relationships xmlns="http://schemas.openxmlformats.org/package/2006/relationships"><Relationship Id="rId8" Type="http://schemas.openxmlformats.org/officeDocument/2006/relationships/chart" Target="../charts/chart77.xml"/><Relationship Id="rId13" Type="http://schemas.openxmlformats.org/officeDocument/2006/relationships/image" Target="../media/image70.svg"/><Relationship Id="rId18" Type="http://schemas.openxmlformats.org/officeDocument/2006/relationships/image" Target="../media/image29.svg"/><Relationship Id="rId3" Type="http://schemas.openxmlformats.org/officeDocument/2006/relationships/notesSlide" Target="../notesSlides/notesSlide19.xml"/><Relationship Id="rId7" Type="http://schemas.openxmlformats.org/officeDocument/2006/relationships/chart" Target="../charts/chart76.xml"/><Relationship Id="rId12" Type="http://schemas.openxmlformats.org/officeDocument/2006/relationships/image" Target="../media/image69.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38.xml"/><Relationship Id="rId6" Type="http://schemas.openxmlformats.org/officeDocument/2006/relationships/image" Target="../media/image53.svg"/><Relationship Id="rId11" Type="http://schemas.openxmlformats.org/officeDocument/2006/relationships/chart" Target="../charts/chart7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80.jpeg"/><Relationship Id="rId9" Type="http://schemas.openxmlformats.org/officeDocument/2006/relationships/image" Target="../media/image59.png"/><Relationship Id="rId14" Type="http://schemas.openxmlformats.org/officeDocument/2006/relationships/image" Target="../media/image81.jpeg"/></Relationships>
</file>

<file path=ppt/slides/_rels/slide43.xml.rels><?xml version="1.0" encoding="UTF-8" standalone="yes"?>
<Relationships xmlns="http://schemas.openxmlformats.org/package/2006/relationships"><Relationship Id="rId8" Type="http://schemas.openxmlformats.org/officeDocument/2006/relationships/chart" Target="../charts/chart80.xml"/><Relationship Id="rId13" Type="http://schemas.openxmlformats.org/officeDocument/2006/relationships/image" Target="../media/image5.png"/><Relationship Id="rId3" Type="http://schemas.openxmlformats.org/officeDocument/2006/relationships/notesSlide" Target="../notesSlides/notesSlide20.xml"/><Relationship Id="rId7" Type="http://schemas.openxmlformats.org/officeDocument/2006/relationships/chart" Target="../charts/chart7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80.jpeg"/><Relationship Id="rId9" Type="http://schemas.openxmlformats.org/officeDocument/2006/relationships/slide" Target="slide2.xml"/><Relationship Id="rId14" Type="http://schemas.openxmlformats.org/officeDocument/2006/relationships/image" Target="../media/image6.svg"/></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0.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chart" Target="../charts/chart82.xml"/><Relationship Id="rId11" Type="http://schemas.openxmlformats.org/officeDocument/2006/relationships/image" Target="../media/image6.svg"/><Relationship Id="rId5" Type="http://schemas.openxmlformats.org/officeDocument/2006/relationships/chart" Target="../charts/chart8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4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80.jpeg"/><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6.svg"/><Relationship Id="rId4" Type="http://schemas.openxmlformats.org/officeDocument/2006/relationships/chart" Target="../charts/chart83.xml"/><Relationship Id="rId9"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0.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chart" Target="../charts/chart85.xml"/><Relationship Id="rId11" Type="http://schemas.openxmlformats.org/officeDocument/2006/relationships/image" Target="../media/image6.svg"/><Relationship Id="rId5" Type="http://schemas.openxmlformats.org/officeDocument/2006/relationships/chart" Target="../charts/chart84.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_rels/slide47.xml.rels><?xml version="1.0" encoding="UTF-8" standalone="yes"?>
<Relationships xmlns="http://schemas.openxmlformats.org/package/2006/relationships"><Relationship Id="rId3" Type="http://schemas.openxmlformats.org/officeDocument/2006/relationships/hyperlink" Target="https://system1group.com/contact" TargetMode="Externa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83.sv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4.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4.png"/><Relationship Id="rId7" Type="http://schemas.openxmlformats.org/officeDocument/2006/relationships/chart" Target="../charts/chart5.xml"/><Relationship Id="rId12"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7.svg"/><Relationship Id="rId11" Type="http://schemas.openxmlformats.org/officeDocument/2006/relationships/image" Target="../media/image5.png"/><Relationship Id="rId5" Type="http://schemas.openxmlformats.org/officeDocument/2006/relationships/image" Target="../media/image56.png"/><Relationship Id="rId10" Type="http://schemas.openxmlformats.org/officeDocument/2006/relationships/image" Target="../media/image29.svg"/><Relationship Id="rId4" Type="http://schemas.openxmlformats.org/officeDocument/2006/relationships/image" Target="../media/image55.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62.svg"/><Relationship Id="rId18" Type="http://schemas.openxmlformats.org/officeDocument/2006/relationships/image" Target="../media/image29.svg"/><Relationship Id="rId3" Type="http://schemas.openxmlformats.org/officeDocument/2006/relationships/notesSlide" Target="../notesSlides/notesSlide5.xml"/><Relationship Id="rId7" Type="http://schemas.openxmlformats.org/officeDocument/2006/relationships/chart" Target="../charts/chart6.xml"/><Relationship Id="rId12" Type="http://schemas.openxmlformats.org/officeDocument/2006/relationships/image" Target="../media/image61.png"/><Relationship Id="rId17"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4.png"/><Relationship Id="rId20" Type="http://schemas.openxmlformats.org/officeDocument/2006/relationships/image" Target="../media/image6.svg"/><Relationship Id="rId1" Type="http://schemas.openxmlformats.org/officeDocument/2006/relationships/tags" Target="../tags/tag3.xml"/><Relationship Id="rId6" Type="http://schemas.openxmlformats.org/officeDocument/2006/relationships/image" Target="../media/image53.svg"/><Relationship Id="rId11" Type="http://schemas.openxmlformats.org/officeDocument/2006/relationships/chart" Target="../charts/chart8.xml"/><Relationship Id="rId5" Type="http://schemas.openxmlformats.org/officeDocument/2006/relationships/image" Target="../media/image52.png"/><Relationship Id="rId15" Type="http://schemas.openxmlformats.org/officeDocument/2006/relationships/slide" Target="slide2.xml"/><Relationship Id="rId10" Type="http://schemas.openxmlformats.org/officeDocument/2006/relationships/image" Target="../media/image60.svg"/><Relationship Id="rId19" Type="http://schemas.openxmlformats.org/officeDocument/2006/relationships/image" Target="../media/image5.png"/><Relationship Id="rId4" Type="http://schemas.openxmlformats.org/officeDocument/2006/relationships/image" Target="../media/image58.jpeg"/><Relationship Id="rId9" Type="http://schemas.openxmlformats.org/officeDocument/2006/relationships/image" Target="../media/image59.png"/><Relationship Id="rId14" Type="http://schemas.openxmlformats.org/officeDocument/2006/relationships/image" Target="../media/image63.jpeg"/></Relationships>
</file>

<file path=ppt/slides/_rels/slide8.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chart" Target="../charts/chart9.xml"/><Relationship Id="rId12" Type="http://schemas.openxmlformats.org/officeDocument/2006/relationships/image" Target="../media/image29.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3.sv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58.jpeg"/><Relationship Id="rId9" Type="http://schemas.openxmlformats.org/officeDocument/2006/relationships/slide" Target="slide2.xml"/><Relationship Id="rId1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8.jpe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chart" Target="../charts/chart12.xml"/><Relationship Id="rId11" Type="http://schemas.openxmlformats.org/officeDocument/2006/relationships/image" Target="../media/image6.svg"/><Relationship Id="rId5" Type="http://schemas.openxmlformats.org/officeDocument/2006/relationships/chart" Target="../charts/chart11.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DD882A6C-F369-2928-8423-083B0CB87F07}"/>
              </a:ext>
            </a:extLst>
          </p:cNvPr>
          <p:cNvSpPr>
            <a:spLocks noGrp="1"/>
          </p:cNvSpPr>
          <p:nvPr>
            <p:ph type="title"/>
          </p:nvPr>
        </p:nvSpPr>
        <p:spPr/>
        <p:txBody>
          <a:bodyPr/>
          <a:lstStyle/>
          <a:p>
            <a:endParaRPr lang="en-GB"/>
          </a:p>
        </p:txBody>
      </p:sp>
      <p:pic>
        <p:nvPicPr>
          <p:cNvPr id="3" name="ProjectThumbnail">
            <a:extLst>
              <a:ext uri="{FF2B5EF4-FFF2-40B4-BE49-F238E27FC236}">
                <a16:creationId xmlns:a16="http://schemas.microsoft.com/office/drawing/2014/main" id="{5F58B86D-850D-24C4-E06E-D59E8B62E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235" y="1699492"/>
            <a:ext cx="2416373" cy="1359210"/>
          </a:xfrm>
          <a:prstGeom prst="rect">
            <a:avLst/>
          </a:prstGeom>
        </p:spPr>
      </p:pic>
      <p:sp>
        <p:nvSpPr>
          <p:cNvPr id="11" name="Oval End">
            <a:hlinkClick r:id="" action="ppaction://hlinkshowjump?jump=endshow"/>
            <a:extLst>
              <a:ext uri="{FF2B5EF4-FFF2-40B4-BE49-F238E27FC236}">
                <a16:creationId xmlns:a16="http://schemas.microsoft.com/office/drawing/2014/main" id="{29CF6CF3-8C3A-4B74-81A9-63EBF8B93758}"/>
              </a:ext>
            </a:extLst>
          </p:cNvPr>
          <p:cNvSpPr>
            <a:spLocks noChangeAspect="1"/>
          </p:cNvSpPr>
          <p:nvPr/>
        </p:nvSpPr>
        <p:spPr bwMode="gray">
          <a:xfrm>
            <a:off x="11784475" y="116350"/>
            <a:ext cx="288000" cy="288000"/>
          </a:xfrm>
          <a:prstGeom prst="ellipse">
            <a:avLst/>
          </a:prstGeom>
          <a:solidFill>
            <a:srgbClr val="ED3293"/>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a:ea typeface="+mn-ea"/>
                <a:cs typeface="+mn-cs"/>
              </a:rPr>
              <a:t>×</a:t>
            </a:r>
          </a:p>
        </p:txBody>
      </p:sp>
      <p:sp>
        <p:nvSpPr>
          <p:cNvPr id="40" name="View Report">
            <a:hlinkClick r:id="" action="ppaction://hlinkshowjump?jump=nextslide" tooltip="View The Report"/>
            <a:extLst>
              <a:ext uri="{FF2B5EF4-FFF2-40B4-BE49-F238E27FC236}">
                <a16:creationId xmlns:a16="http://schemas.microsoft.com/office/drawing/2014/main" id="{B653D76E-DAE2-2EB1-AE37-1566CBC28232}"/>
              </a:ext>
            </a:extLst>
          </p:cNvPr>
          <p:cNvSpPr/>
          <p:nvPr>
            <p:custDataLst>
              <p:tags r:id="rId1"/>
            </p:custDataLst>
          </p:nvPr>
        </p:nvSpPr>
        <p:spPr bwMode="gray">
          <a:xfrm>
            <a:off x="5027596" y="5097006"/>
            <a:ext cx="2136808" cy="521982"/>
          </a:xfrm>
          <a:prstGeom prst="roundRect">
            <a:avLst>
              <a:gd name="adj" fmla="val 50000"/>
            </a:avLst>
          </a:prstGeom>
          <a:solidFill>
            <a:srgbClr val="ED3293"/>
          </a:solidFill>
          <a:ln w="19050">
            <a:solidFill>
              <a:srgbClr val="FCC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ea typeface="+mn-ea"/>
                <a:cs typeface="+mn-cs"/>
              </a:rPr>
              <a:t>View The Report</a:t>
            </a:r>
          </a:p>
        </p:txBody>
      </p:sp>
      <p:sp>
        <p:nvSpPr>
          <p:cNvPr id="41" name="PRO REPORT label">
            <a:extLst>
              <a:ext uri="{FF2B5EF4-FFF2-40B4-BE49-F238E27FC236}">
                <a16:creationId xmlns:a16="http://schemas.microsoft.com/office/drawing/2014/main" id="{DD94F17B-6DC2-5771-FF65-CB4AC0A2374F}"/>
              </a:ext>
            </a:extLst>
          </p:cNvPr>
          <p:cNvSpPr/>
          <p:nvPr>
            <p:custDataLst>
              <p:tags r:id="rId2"/>
            </p:custDataLst>
          </p:nvPr>
        </p:nvSpPr>
        <p:spPr bwMode="gray">
          <a:xfrm>
            <a:off x="5629175" y="5011285"/>
            <a:ext cx="933650" cy="191107"/>
          </a:xfrm>
          <a:prstGeom prst="roundRect">
            <a:avLst>
              <a:gd name="adj" fmla="val 50000"/>
            </a:avLst>
          </a:prstGeom>
          <a:solidFill>
            <a:srgbClr val="FCC600"/>
          </a:solidFill>
          <a:ln w="1270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ED3293"/>
                </a:solidFill>
                <a:effectLst/>
                <a:uLnTx/>
                <a:uFillTx/>
                <a:latin typeface="+mj-lt"/>
                <a:ea typeface="+mn-ea"/>
                <a:cs typeface="+mn-cs"/>
              </a:rPr>
              <a:t>PRO REPORT</a:t>
            </a:r>
          </a:p>
        </p:txBody>
      </p:sp>
      <p:sp>
        <p:nvSpPr>
          <p:cNvPr id="10" name="ProjectSample">
            <a:extLst>
              <a:ext uri="{FF2B5EF4-FFF2-40B4-BE49-F238E27FC236}">
                <a16:creationId xmlns:a16="http://schemas.microsoft.com/office/drawing/2014/main" id="{0CB6DEE2-D6D8-6ECC-AA35-D28C606CB711}"/>
              </a:ext>
            </a:extLst>
          </p:cNvPr>
          <p:cNvSpPr txBox="1"/>
          <p:nvPr/>
        </p:nvSpPr>
        <p:spPr>
          <a:xfrm>
            <a:off x="407989" y="4596004"/>
            <a:ext cx="11376024" cy="360850"/>
          </a:xfrm>
          <a:prstGeom prst="rect">
            <a:avLst/>
          </a:prstGeom>
          <a:noFill/>
          <a:ln w="3175">
            <a:noFill/>
            <a:prstDash val="solid"/>
            <a:miter lim="800000"/>
          </a:ln>
        </p:spPr>
        <p:txBody>
          <a:bodyPr vert="horz" wrap="square" lIns="72000" tIns="72000" rIns="72000" bIns="72000" rtlCol="0" anchor="ctr">
            <a:spAutoFit/>
          </a:bodyPr>
          <a:lstStyle/>
          <a:p>
            <a:pPr marL="0" marR="0" lvl="0" indent="0" algn="ctr" defTabSz="914400" rtl="0" eaLnBrk="1" fontAlgn="auto" latinLnBrk="0" hangingPunct="1">
              <a:lnSpc>
                <a:spcPct val="100000"/>
              </a:lnSpc>
              <a:spcBef>
                <a:spcPts val="0"/>
              </a:spcBef>
              <a:spcAft>
                <a:spcPts val="0"/>
              </a:spcAft>
              <a:buClr>
                <a:srgbClr val="EAEAEA"/>
              </a:buClr>
              <a:buSzTx/>
              <a:buFontTx/>
              <a:buNone/>
              <a:tabLst/>
              <a:defRPr/>
            </a:pPr>
            <a:r>
              <a:rPr kumimoji="0" lang="en-GB" sz="1400" b="1" i="0" u="none" strike="noStrike" kern="1200" cap="none" spc="0" normalizeH="0" baseline="0" noProof="0">
                <a:ln>
                  <a:noFill/>
                </a:ln>
                <a:solidFill>
                  <a:srgbClr val="FFFFFF"/>
                </a:solidFill>
                <a:effectLst/>
                <a:uLnTx/>
                <a:uFillTx/>
                <a:ea typeface="+mn-ea"/>
                <a:cs typeface="+mn-cs"/>
              </a:rPr>
              <a:t>Nat Rep</a:t>
            </a:r>
          </a:p>
        </p:txBody>
      </p:sp>
      <p:sp>
        <p:nvSpPr>
          <p:cNvPr id="42" name="ProjectNameTitle">
            <a:extLst>
              <a:ext uri="{FF2B5EF4-FFF2-40B4-BE49-F238E27FC236}">
                <a16:creationId xmlns:a16="http://schemas.microsoft.com/office/drawing/2014/main" id="{5AEB6439-BAAF-2DC5-F1DD-EBE2919DE520}"/>
              </a:ext>
            </a:extLst>
          </p:cNvPr>
          <p:cNvSpPr txBox="1">
            <a:spLocks/>
          </p:cNvSpPr>
          <p:nvPr/>
        </p:nvSpPr>
        <p:spPr>
          <a:xfrm>
            <a:off x="407988" y="3888021"/>
            <a:ext cx="11376023" cy="867958"/>
          </a:xfrm>
          <a:prstGeom prst="rect">
            <a:avLst/>
          </a:prstGeom>
          <a:noFill/>
          <a:ln w="3175">
            <a:noFill/>
            <a:prstDash val="solid"/>
            <a:miter lim="800000"/>
          </a:ln>
        </p:spPr>
        <p:txBody>
          <a:bodyPr vert="horz" lIns="144000" tIns="36000" rIns="144000" bIns="0" rtlCol="0" anchor="ctr" anchorCtr="0">
            <a:normAutofit/>
          </a:bodyPr>
          <a:lstStyle>
            <a:lvl1pPr algn="ctr" defTabSz="914400" rtl="0" eaLnBrk="1" latinLnBrk="0" hangingPunct="1">
              <a:lnSpc>
                <a:spcPct val="90000"/>
              </a:lnSpc>
              <a:spcBef>
                <a:spcPct val="0"/>
              </a:spcBef>
              <a:buNone/>
              <a:defRPr sz="2400" b="0" kern="1200">
                <a:solidFill>
                  <a:schemeClr val="tx1"/>
                </a:solidFill>
                <a:latin typeface="+mn-lt"/>
                <a:ea typeface="+mj-ea"/>
                <a:cs typeface="Arial" panose="020B0604020202020204" pitchFamily="34" charset="0"/>
              </a:defRPr>
            </a:lvl1pPr>
          </a:lstStyle>
          <a:p>
            <a:r>
              <a:rPr lang="en-US" sz="2800">
                <a:latin typeface="+mj-lt"/>
              </a:rPr>
              <a:t>Test Your Innovation for LATAM Kick-off</a:t>
            </a:r>
            <a:endParaRPr lang="en-GB" sz="2800">
              <a:latin typeface="+mj-lt"/>
            </a:endParaRPr>
          </a:p>
        </p:txBody>
      </p:sp>
      <p:sp>
        <p:nvSpPr>
          <p:cNvPr id="43" name="ClientName">
            <a:extLst>
              <a:ext uri="{FF2B5EF4-FFF2-40B4-BE49-F238E27FC236}">
                <a16:creationId xmlns:a16="http://schemas.microsoft.com/office/drawing/2014/main" id="{460CB698-EB72-6B47-0963-78A8A8E8AD12}"/>
              </a:ext>
            </a:extLst>
          </p:cNvPr>
          <p:cNvSpPr txBox="1"/>
          <p:nvPr/>
        </p:nvSpPr>
        <p:spPr>
          <a:xfrm>
            <a:off x="407987" y="3474180"/>
            <a:ext cx="11376024" cy="360850"/>
          </a:xfrm>
          <a:prstGeom prst="rect">
            <a:avLst/>
          </a:prstGeom>
          <a:noFill/>
          <a:ln w="3175">
            <a:noFill/>
            <a:prstDash val="solid"/>
            <a:miter lim="800000"/>
          </a:ln>
        </p:spPr>
        <p:txBody>
          <a:bodyPr vert="horz" wrap="square" lIns="72000" tIns="72000" rIns="72000" bIns="72000" rtlCol="0" anchor="ctr">
            <a:spAutoFit/>
          </a:bodyPr>
          <a:lstStyle/>
          <a:p>
            <a:pPr marL="0" marR="0" lvl="0" indent="0" algn="ctr" defTabSz="914400" rtl="0" eaLnBrk="1" fontAlgn="auto" latinLnBrk="0" hangingPunct="1">
              <a:lnSpc>
                <a:spcPct val="100000"/>
              </a:lnSpc>
              <a:spcBef>
                <a:spcPts val="0"/>
              </a:spcBef>
              <a:spcAft>
                <a:spcPts val="0"/>
              </a:spcAft>
              <a:buClr>
                <a:srgbClr val="EAEAEA"/>
              </a:buClr>
              <a:buSzTx/>
              <a:buFontTx/>
              <a:buNone/>
              <a:tabLst/>
              <a:defRPr/>
            </a:pPr>
            <a:r>
              <a:rPr kumimoji="0" lang="en-GB" sz="1400" b="1" i="0" u="none" strike="noStrike" kern="1200" cap="none" spc="0" normalizeH="0" baseline="0" noProof="0">
                <a:ln>
                  <a:noFill/>
                </a:ln>
                <a:solidFill>
                  <a:srgbClr val="FFFFFF"/>
                </a:solidFill>
                <a:effectLst/>
                <a:uLnTx/>
                <a:uFillTx/>
                <a:ea typeface="+mn-ea"/>
                <a:cs typeface="+mn-cs"/>
              </a:rPr>
              <a:t>System1</a:t>
            </a:r>
          </a:p>
        </p:txBody>
      </p:sp>
      <p:sp>
        <p:nvSpPr>
          <p:cNvPr id="45" name="IdeaType">
            <a:extLst>
              <a:ext uri="{FF2B5EF4-FFF2-40B4-BE49-F238E27FC236}">
                <a16:creationId xmlns:a16="http://schemas.microsoft.com/office/drawing/2014/main" id="{800B6416-9505-1C39-30E7-4FD9A18F4237}"/>
              </a:ext>
            </a:extLst>
          </p:cNvPr>
          <p:cNvSpPr>
            <a:spLocks/>
          </p:cNvSpPr>
          <p:nvPr/>
        </p:nvSpPr>
        <p:spPr bwMode="gray">
          <a:xfrm>
            <a:off x="5926280" y="3210703"/>
            <a:ext cx="339437" cy="173117"/>
          </a:xfrm>
          <a:prstGeom prst="roundRect">
            <a:avLst>
              <a:gd name="adj" fmla="val 50000"/>
            </a:avLst>
          </a:prstGeom>
          <a:solidFill>
            <a:srgbClr val="FFFFFF"/>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800" b="1" i="0" u="none" strike="noStrike" kern="1200" cap="all" spc="0" normalizeH="0" baseline="0" noProof="0">
                <a:ln>
                  <a:noFill/>
                </a:ln>
                <a:solidFill>
                  <a:srgbClr val="ED3293"/>
                </a:solidFill>
                <a:effectLst/>
                <a:uLnTx/>
                <a:uFillTx/>
                <a:ea typeface="+mn-ea"/>
                <a:cs typeface="+mn-cs"/>
              </a:rPr>
              <a:t>NPD</a:t>
            </a:r>
          </a:p>
        </p:txBody>
      </p:sp>
      <p:pic>
        <p:nvPicPr>
          <p:cNvPr id="4" name="TYILogoNew">
            <a:extLst>
              <a:ext uri="{FF2B5EF4-FFF2-40B4-BE49-F238E27FC236}">
                <a16:creationId xmlns:a16="http://schemas.microsoft.com/office/drawing/2014/main" id="{DAA5D708-BA5E-EE35-0066-631298DE7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black">
          <a:xfrm>
            <a:off x="4502998" y="471425"/>
            <a:ext cx="3186002" cy="504000"/>
          </a:xfrm>
          <a:prstGeom prst="rect">
            <a:avLst/>
          </a:prstGeom>
        </p:spPr>
      </p:pic>
      <p:pic>
        <p:nvPicPr>
          <p:cNvPr id="8" name="MktFlag">
            <a:extLst>
              <a:ext uri="{FF2B5EF4-FFF2-40B4-BE49-F238E27FC236}">
                <a16:creationId xmlns:a16="http://schemas.microsoft.com/office/drawing/2014/main" id="{BD90FCDE-280A-6DF7-0C19-831EF2128283}"/>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7010588" y="2780967"/>
            <a:ext cx="180000" cy="180000"/>
          </a:xfrm>
          <a:prstGeom prst="rect">
            <a:avLst/>
          </a:prstGeom>
        </p:spPr>
      </p:pic>
      <p:pic>
        <p:nvPicPr>
          <p:cNvPr id="34" name="PROLabel">
            <a:extLst>
              <a:ext uri="{FF2B5EF4-FFF2-40B4-BE49-F238E27FC236}">
                <a16:creationId xmlns:a16="http://schemas.microsoft.com/office/drawing/2014/main" id="{39537158-0DD0-F431-BDC4-874CE98DE076}"/>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65753" y="1582830"/>
            <a:ext cx="432000" cy="490154"/>
          </a:xfrm>
          <a:prstGeom prst="rect">
            <a:avLst/>
          </a:prstGeom>
        </p:spPr>
      </p:pic>
    </p:spTree>
    <p:extLst>
      <p:ext uri="{BB962C8B-B14F-4D97-AF65-F5344CB8AC3E}">
        <p14:creationId xmlns:p14="http://schemas.microsoft.com/office/powerpoint/2010/main" val="158608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1000"/>
                                        <p:tgtEl>
                                          <p:spTgt spid="11"/>
                                        </p:tgtEl>
                                        <p:attrNameLst>
                                          <p:attrName>fillcolor</p:attrName>
                                        </p:attrNameLst>
                                      </p:cBhvr>
                                      <p:to>
                                        <p:clrVal>
                                          <a:schemeClr val="hlink"/>
                                        </p:clrVal>
                                      </p:to>
                                    </p:set>
                                    <p:set>
                                      <p:cBhvr>
                                        <p:cTn id="7" dur="1000"/>
                                        <p:tgtEl>
                                          <p:spTgt spid="11"/>
                                        </p:tgtEl>
                                        <p:attrNameLst>
                                          <p:attrName>fill.type</p:attrName>
                                        </p:attrNameLst>
                                      </p:cBhvr>
                                      <p:to>
                                        <p:strVal val="solid"/>
                                      </p:to>
                                    </p:set>
                                    <p:set>
                                      <p:cBhvr>
                                        <p:cTn id="8" dur="1000"/>
                                        <p:tgtEl>
                                          <p:spTgt spid="11"/>
                                        </p:tgtEl>
                                        <p:attrNameLst>
                                          <p:attrName>fill.on</p:attrName>
                                        </p:attrNameLst>
                                      </p:cBhvr>
                                      <p:to>
                                        <p:strVal val="true"/>
                                      </p:to>
                                    </p:set>
                                  </p:childTnLst>
                                </p:cTn>
                              </p:par>
                              <p:par>
                                <p:cTn id="9" presetID="7" presetClass="emph" presetSubtype="1" nodeType="withEffect">
                                  <p:stCondLst>
                                    <p:cond delay="0"/>
                                  </p:stCondLst>
                                  <p:childTnLst>
                                    <p:set>
                                      <p:cBhvr>
                                        <p:cTn id="10" dur="1000"/>
                                        <p:tgtEl>
                                          <p:spTgt spid="11"/>
                                        </p:tgtEl>
                                        <p:attrNameLst>
                                          <p:attrName>stroke.color</p:attrName>
                                        </p:attrNameLst>
                                      </p:cBhvr>
                                      <p:to>
                                        <p:clrVal>
                                          <a:schemeClr val="hlink"/>
                                        </p:clrVal>
                                      </p:to>
                                    </p:set>
                                    <p:set>
                                      <p:cBhvr>
                                        <p:cTn id="11" dur="1000"/>
                                        <p:tgtEl>
                                          <p:spTgt spid="11"/>
                                        </p:tgtEl>
                                        <p:attrNameLst>
                                          <p:attrName>stroke.on</p:attrName>
                                        </p:attrNameLst>
                                      </p:cBhvr>
                                      <p:to>
                                        <p:strVal val="true"/>
                                      </p:to>
                                    </p:set>
                                  </p:childTnLst>
                                </p:cTn>
                              </p:par>
                              <p:par>
                                <p:cTn id="12" presetID="3" presetClass="emph" presetSubtype="1" grpId="0" nodeType="withEffect">
                                  <p:stCondLst>
                                    <p:cond delay="0"/>
                                  </p:stCondLst>
                                  <p:childTnLst>
                                    <p:set>
                                      <p:cBhvr override="childStyle">
                                        <p:cTn id="13" dur="1000"/>
                                        <p:tgtEl>
                                          <p:spTgt spid="11"/>
                                        </p:tgtEl>
                                        <p:attrNameLst>
                                          <p:attrName>style.color</p:attrName>
                                        </p:attrNameLst>
                                      </p:cBhvr>
                                      <p:to>
                                        <p:clrVal>
                                          <a:schemeClr val="bg1"/>
                                        </p:clrVal>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40"/>
                    </p:tgtEl>
                  </p:cond>
                </p:stCondLst>
                <p:endSync evt="end" delay="0">
                  <p:rtn val="all"/>
                </p:endSync>
                <p:childTnLst>
                  <p:par>
                    <p:cTn id="15" fill="hold">
                      <p:stCondLst>
                        <p:cond delay="0"/>
                      </p:stCondLst>
                      <p:childTnLst>
                        <p:par>
                          <p:cTn id="16" fill="hold">
                            <p:stCondLst>
                              <p:cond delay="0"/>
                            </p:stCondLst>
                            <p:childTnLst>
                              <p:par>
                                <p:cTn id="17" presetID="1" presetClass="emph" presetSubtype="1" nodeType="clickEffect">
                                  <p:stCondLst>
                                    <p:cond delay="0"/>
                                  </p:stCondLst>
                                  <p:childTnLst>
                                    <p:set>
                                      <p:cBhvr>
                                        <p:cTn id="18" dur="2000"/>
                                        <p:tgtEl>
                                          <p:spTgt spid="40"/>
                                        </p:tgtEl>
                                        <p:attrNameLst>
                                          <p:attrName>fillcolor</p:attrName>
                                        </p:attrNameLst>
                                      </p:cBhvr>
                                      <p:to>
                                        <p:clrVal>
                                          <a:schemeClr val="accent2"/>
                                        </p:clrVal>
                                      </p:to>
                                    </p:set>
                                    <p:set>
                                      <p:cBhvr>
                                        <p:cTn id="19" dur="2000"/>
                                        <p:tgtEl>
                                          <p:spTgt spid="40"/>
                                        </p:tgtEl>
                                        <p:attrNameLst>
                                          <p:attrName>fill.type</p:attrName>
                                        </p:attrNameLst>
                                      </p:cBhvr>
                                      <p:to>
                                        <p:strVal val="solid"/>
                                      </p:to>
                                    </p:set>
                                    <p:set>
                                      <p:cBhvr>
                                        <p:cTn id="20" dur="2000"/>
                                        <p:tgtEl>
                                          <p:spTgt spid="40"/>
                                        </p:tgtEl>
                                        <p:attrNameLst>
                                          <p:attrName>fill.on</p:attrName>
                                        </p:attrNameLst>
                                      </p:cBhvr>
                                      <p:to>
                                        <p:strVal val="true"/>
                                      </p:to>
                                    </p:set>
                                  </p:childTnLst>
                                </p:cTn>
                              </p:par>
                              <p:par>
                                <p:cTn id="21" presetID="3" presetClass="emph" presetSubtype="1" grpId="0" nodeType="withEffect">
                                  <p:stCondLst>
                                    <p:cond delay="0"/>
                                  </p:stCondLst>
                                  <p:childTnLst>
                                    <p:set>
                                      <p:cBhvr override="childStyle">
                                        <p:cTn id="22" dur="2000"/>
                                        <p:tgtEl>
                                          <p:spTgt spid="40"/>
                                        </p:tgtEl>
                                        <p:attrNameLst>
                                          <p:attrName>style.color</p:attrName>
                                        </p:attrNameLst>
                                      </p:cBhvr>
                                      <p:to>
                                        <p:clrVal>
                                          <a:schemeClr val="hlink"/>
                                        </p:clrVal>
                                      </p:to>
                                    </p:set>
                                  </p:childTnLst>
                                </p:cTn>
                              </p:par>
                            </p:childTnLst>
                          </p:cTn>
                        </p:par>
                      </p:childTnLst>
                    </p:cTn>
                  </p:par>
                </p:childTnLst>
              </p:cTn>
              <p:nextCondLst>
                <p:cond evt="onClick" delay="0">
                  <p:tgtEl>
                    <p:spTgt spid="40"/>
                  </p:tgtEl>
                </p:cond>
              </p:nextCondLst>
            </p:seq>
          </p:childTnLst>
        </p:cTn>
      </p:par>
    </p:tnLst>
    <p:bldLst>
      <p:bldP spid="11" grpId="0" animBg="1"/>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42FF18E7-F4BE-7B81-D2CD-397A5892E04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880601256"/>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55279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Cheetos Mac 'N Cheese</a:t>
            </a: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AD0ED984-7B53-6B85-00F4-B3D4CC34022F}"/>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2.3</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1770354652"/>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274543849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654D047B-CE07-85B4-98FD-F6EC56CCB4E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3891083987"/>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3075571490"/>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55279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Cheetos Mac 'N Cheese</a:t>
            </a: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4E33CC55-AA14-304B-09F9-670500B0CEB5}"/>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2.3</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2065583267"/>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92267560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1897A837-1994-8239-2334-985AF114A7A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708255012"/>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2196225352"/>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2260456847"/>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06.50</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98010200"/>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66</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th</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8" name="Chart2ndQ">
            <a:extLst>
              <a:ext uri="{FF2B5EF4-FFF2-40B4-BE49-F238E27FC236}">
                <a16:creationId xmlns:a16="http://schemas.microsoft.com/office/drawing/2014/main" id="{6A6B8544-0745-55C9-0BAD-484779230D40}"/>
              </a:ext>
            </a:extLst>
          </p:cNvPr>
          <p:cNvGraphicFramePr/>
          <p:nvPr>
            <p:extLst>
              <p:ext uri="{D42A27DB-BD31-4B8C-83A1-F6EECF244321}">
                <p14:modId xmlns:p14="http://schemas.microsoft.com/office/powerpoint/2010/main" val="3773931994"/>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5" name="2 Star">
            <a:extLst>
              <a:ext uri="{FF2B5EF4-FFF2-40B4-BE49-F238E27FC236}">
                <a16:creationId xmlns:a16="http://schemas.microsoft.com/office/drawing/2014/main" id="{7888BF38-F613-E991-8A73-551D62657D15}"/>
              </a:ext>
            </a:extLst>
          </p:cNvPr>
          <p:cNvSpPr>
            <a:spLocks noGrp="1" noRot="1" noMove="1" noResize="1" noEditPoints="1" noAdjustHandles="1" noChangeArrowheads="1" noChangeShapeType="1"/>
          </p:cNvSpPr>
          <p:nvPr/>
        </p:nvSpPr>
        <p:spPr bwMode="gray">
          <a:xfrm>
            <a:off x="5916612" y="1481876"/>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2.2</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685483AE-C276-938E-9845-CCEC3D6399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en-GB"/>
              <a:t>Quest S'mores Protein Bar</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745153"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Quest S'mores Protein Bar</a:t>
            </a: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2099926B-40E0-BA14-7351-D80D09FD582A}"/>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2.2</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177854799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52874721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9293D9D5-02F0-76DA-88A0-4E8D1E327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2054801013"/>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3901250168"/>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499" y="4719359"/>
            <a:ext cx="4441754" cy="851297"/>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It looks really tasty, and it's easier and more attractive to promote.</a:t>
            </a:r>
          </a:p>
          <a:p>
            <a:r>
              <a:rPr lang="en-US" sz="1000">
                <a:solidFill>
                  <a:srgbClr val="FFFFFF"/>
                </a:solidFill>
              </a:rPr>
              <a:t>Looks pretty satisfactory</a:t>
            </a:r>
          </a:p>
          <a:p>
            <a:r>
              <a:rPr lang="en-US" sz="1000">
                <a:solidFill>
                  <a:srgbClr val="FFFFFF"/>
                </a:solidFill>
              </a:rPr>
              <a:t>I thought the idea was great for selling or buying, an idea worth investing in.</a:t>
            </a:r>
          </a:p>
          <a:p>
            <a:r>
              <a:rPr lang="en-US" sz="1000">
                <a:solidFill>
                  <a:srgbClr val="FFFFFF"/>
                </a:solidFill>
              </a:rPr>
              <a:t>very good at first sight</a:t>
            </a:r>
          </a:p>
          <a:p>
            <a:r>
              <a:rPr lang="en-US" sz="1000">
                <a:solidFill>
                  <a:srgbClr val="FFFFFF"/>
                </a:solidFill>
              </a:rPr>
              <a:t>I seem to love this packaging and the product looks very tasty and satisfying.</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3161859"/>
            <a:ext cx="4859329" cy="851297"/>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It involves chocolate that brings joy and pleasure to consume</a:t>
            </a:r>
          </a:p>
          <a:p>
            <a:r>
              <a:rPr lang="en-US" sz="1000">
                <a:solidFill>
                  <a:srgbClr val="292929"/>
                </a:solidFill>
              </a:rPr>
              <a:t>Nowadays, this type of product is viewed by people who are looking for a fit lifestyle.</a:t>
            </a:r>
          </a:p>
          <a:p>
            <a:r>
              <a:rPr lang="en-US" sz="1000">
                <a:solidFill>
                  <a:srgbClr val="292929"/>
                </a:solidFill>
              </a:rPr>
              <a:t>Fit the taste seems like it would be good</a:t>
            </a:r>
          </a:p>
          <a:p>
            <a:r>
              <a:rPr lang="en-US" sz="1000">
                <a:solidFill>
                  <a:srgbClr val="292929"/>
                </a:solidFill>
              </a:rPr>
              <a:t>I've always thought S'mores were delicious and I think the idea would sell well.</a:t>
            </a:r>
          </a:p>
          <a:p>
            <a:r>
              <a:rPr lang="en-US" sz="1000">
                <a:solidFill>
                  <a:srgbClr val="292929"/>
                </a:solidFill>
              </a:rPr>
              <a:t>It's a great brand</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499" y="1774618"/>
            <a:ext cx="4195741" cy="681038"/>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don't have much to say without knowing the product well.</a:t>
            </a:r>
          </a:p>
          <a:p>
            <a:r>
              <a:rPr lang="en-US" sz="1000">
                <a:solidFill>
                  <a:srgbClr val="292929"/>
                </a:solidFill>
              </a:rPr>
              <a:t>Normal</a:t>
            </a:r>
          </a:p>
          <a:p>
            <a:r>
              <a:rPr lang="en-US" sz="1000">
                <a:solidFill>
                  <a:srgbClr val="292929"/>
                </a:solidFill>
              </a:rPr>
              <a:t>This idea does not show much confidence about the product in question.</a:t>
            </a:r>
          </a:p>
          <a:p>
            <a:r>
              <a:rPr lang="en-US" sz="1000">
                <a:solidFill>
                  <a:srgbClr val="292929"/>
                </a:solidFill>
              </a:rPr>
              <a:t>Why I don't like this product</a:t>
            </a:r>
            <a:endParaRPr lang="en-GB" sz="1000">
              <a:solidFill>
                <a:srgbClr val="292929"/>
              </a:solidFill>
            </a:endParaRPr>
          </a:p>
        </p:txBody>
      </p:sp>
      <p:sp>
        <p:nvSpPr>
          <p:cNvPr id="24" name="Speech Bubble: Contempt">
            <a:extLst>
              <a:ext uri="{FF2B5EF4-FFF2-40B4-BE49-F238E27FC236}">
                <a16:creationId xmlns:a16="http://schemas.microsoft.com/office/drawing/2014/main" id="{39373CD8-9928-4255-8D66-C99A93F5EAB4}"/>
              </a:ext>
            </a:extLst>
          </p:cNvPr>
          <p:cNvSpPr>
            <a:spLocks/>
          </p:cNvSpPr>
          <p:nvPr/>
        </p:nvSpPr>
        <p:spPr bwMode="gray">
          <a:xfrm>
            <a:off x="6026499" y="898156"/>
            <a:ext cx="4888124" cy="170259"/>
          </a:xfrm>
          <a:prstGeom prst="wedgeRoundRectCallout">
            <a:avLst>
              <a:gd name="adj1" fmla="val -51933"/>
              <a:gd name="adj2" fmla="val -39515"/>
              <a:gd name="adj3" fmla="val 16667"/>
            </a:avLst>
          </a:prstGeom>
          <a:solidFill>
            <a:srgbClr val="99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These proteins have a lot of carbohydrates and in my case it would not be necessary.</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745153"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Quest S'mores Protein Bar</a:t>
            </a: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8F01DD3B-7D8C-371B-AFB9-77B2B46128C1}"/>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2.2</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47206832"/>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0219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DE6B5615-91F7-B099-4CEC-DC29A7F30A7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1102568599"/>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4236819012"/>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745153"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Quest S'mores Protein Bar</a:t>
            </a: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7C0D222A-372D-C8B5-5BB3-A840AB5CF778}"/>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2.2</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230081218"/>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223262356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C897BE76-4AF3-1ED1-8C51-E3E32D163EC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2692322109"/>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745153"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Quest S'mores Protein Bar</a:t>
            </a: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ABB1AD42-CEAB-0BB8-7DFB-F18FF7E9445E}"/>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2.2</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212022116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428687129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FB17F351-4FF0-099E-C863-EC7A610A81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4190594209"/>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3050599935"/>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745153"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Quest S'mores Protein Bar</a:t>
            </a: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B11266A8-1493-30A1-9BD1-54D42CE464F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2.2</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3955073197"/>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23689705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1D862AE4-F6AC-2DCF-17FD-1A44B078D81C}"/>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861133263"/>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3259533754"/>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2999803716"/>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06.24</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3385716102"/>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62</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nd</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9" name="ChartBottom">
            <a:extLst>
              <a:ext uri="{FF2B5EF4-FFF2-40B4-BE49-F238E27FC236}">
                <a16:creationId xmlns:a16="http://schemas.microsoft.com/office/drawing/2014/main" id="{A8767E47-CD87-0E2E-5E9E-61706D8F11F0}"/>
              </a:ext>
            </a:extLst>
          </p:cNvPr>
          <p:cNvGraphicFramePr/>
          <p:nvPr>
            <p:extLst>
              <p:ext uri="{D42A27DB-BD31-4B8C-83A1-F6EECF244321}">
                <p14:modId xmlns:p14="http://schemas.microsoft.com/office/powerpoint/2010/main" val="2072054174"/>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4" name="1 Star">
            <a:extLst>
              <a:ext uri="{FF2B5EF4-FFF2-40B4-BE49-F238E27FC236}">
                <a16:creationId xmlns:a16="http://schemas.microsoft.com/office/drawing/2014/main" id="{A2E7FCE3-80CF-AD8D-B08E-3D01962ED7AD}"/>
              </a:ext>
            </a:extLst>
          </p:cNvPr>
          <p:cNvSpPr>
            <a:spLocks noGrp="1" noRot="1" noMove="1" noResize="1" noEditPoints="1" noAdjustHandles="1" noChangeArrowheads="1" noChangeShapeType="1"/>
          </p:cNvSpPr>
          <p:nvPr/>
        </p:nvSpPr>
        <p:spPr bwMode="gray">
          <a:xfrm>
            <a:off x="5916612" y="1471243"/>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1.6</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4074E84B-F5F5-7ECD-3E69-14F738D5F28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en-GB"/>
              <a:t>Principe Lime Cookies</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479054"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Principe Lime Cookies</a:t>
            </a: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60E04B6B-343D-BBBD-287D-1D30C3EBAD47}"/>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1.6</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1693215277"/>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238340340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E89F257C-23A0-C397-5DEB-34DFC4E6BD54}"/>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1461531128"/>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2081849593"/>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499" y="4719359"/>
            <a:ext cx="3265329" cy="851297"/>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Different</a:t>
            </a:r>
          </a:p>
          <a:p>
            <a:r>
              <a:rPr lang="en-US" sz="1000">
                <a:solidFill>
                  <a:srgbClr val="FFFFFF"/>
                </a:solidFill>
              </a:rPr>
              <a:t>It's an innovative flavor...I've never tried it before.</a:t>
            </a:r>
          </a:p>
          <a:p>
            <a:r>
              <a:rPr lang="en-US" sz="1000">
                <a:solidFill>
                  <a:srgbClr val="FFFFFF"/>
                </a:solidFill>
              </a:rPr>
              <a:t>Lemon flavored cookies have everything to be delicious</a:t>
            </a:r>
          </a:p>
          <a:p>
            <a:r>
              <a:rPr lang="en-US" sz="1000">
                <a:solidFill>
                  <a:srgbClr val="FFFFFF"/>
                </a:solidFill>
              </a:rPr>
              <a:t>It's a novelty in the market</a:t>
            </a:r>
          </a:p>
          <a:p>
            <a:r>
              <a:rPr lang="en-US" sz="1000">
                <a:solidFill>
                  <a:srgbClr val="FFFFFF"/>
                </a:solidFill>
              </a:rPr>
              <a:t>Unique taste</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3466104"/>
            <a:ext cx="3833964" cy="851297"/>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love the taste of lemon</a:t>
            </a:r>
          </a:p>
          <a:p>
            <a:r>
              <a:rPr lang="en-US" sz="1000">
                <a:solidFill>
                  <a:srgbClr val="292929"/>
                </a:solidFill>
              </a:rPr>
              <a:t>Everyone would like it</a:t>
            </a:r>
          </a:p>
          <a:p>
            <a:r>
              <a:rPr lang="en-US" sz="1000">
                <a:solidFill>
                  <a:srgbClr val="292929"/>
                </a:solidFill>
              </a:rPr>
              <a:t>Very good lemon</a:t>
            </a:r>
          </a:p>
          <a:p>
            <a:r>
              <a:rPr lang="en-US" sz="1000">
                <a:solidFill>
                  <a:srgbClr val="292929"/>
                </a:solidFill>
              </a:rPr>
              <a:t>Lemon has a unique and refreshing flavor and most people like it.</a:t>
            </a:r>
          </a:p>
          <a:p>
            <a:r>
              <a:rPr lang="en-US" sz="1000">
                <a:solidFill>
                  <a:srgbClr val="292929"/>
                </a:solidFill>
              </a:rPr>
              <a:t>Biscuits with lemon filling are wonderful</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499" y="2383109"/>
            <a:ext cx="4283141" cy="681038"/>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It's not an attractive idea.</a:t>
            </a:r>
          </a:p>
          <a:p>
            <a:r>
              <a:rPr lang="en-US" sz="1000">
                <a:solidFill>
                  <a:srgbClr val="292929"/>
                </a:solidFill>
              </a:rPr>
              <a:t>Because it is a very unnoticeable idea.</a:t>
            </a:r>
          </a:p>
          <a:p>
            <a:r>
              <a:rPr lang="en-US" sz="1000">
                <a:solidFill>
                  <a:srgbClr val="292929"/>
                </a:solidFill>
              </a:rPr>
              <a:t>I've tried other lemon-flavored cookies, but I always found them sickening.</a:t>
            </a:r>
          </a:p>
          <a:p>
            <a:r>
              <a:rPr lang="en-US" sz="1000">
                <a:solidFill>
                  <a:srgbClr val="292929"/>
                </a:solidFill>
              </a:rPr>
              <a:t>I don’t like it</a:t>
            </a:r>
            <a:endParaRPr lang="en-GB" sz="1000">
              <a:solidFill>
                <a:srgbClr val="292929"/>
              </a:solidFill>
            </a:endParaRPr>
          </a:p>
        </p:txBody>
      </p:sp>
      <p:sp>
        <p:nvSpPr>
          <p:cNvPr id="5" name="Speech Bubble: Disgust">
            <a:extLst>
              <a:ext uri="{FF2B5EF4-FFF2-40B4-BE49-F238E27FC236}">
                <a16:creationId xmlns:a16="http://schemas.microsoft.com/office/drawing/2014/main" id="{EFCD3669-A02B-4E18-B192-B110A396C0A1}"/>
              </a:ext>
            </a:extLst>
          </p:cNvPr>
          <p:cNvSpPr>
            <a:spLocks/>
          </p:cNvSpPr>
          <p:nvPr/>
        </p:nvSpPr>
        <p:spPr bwMode="gray">
          <a:xfrm>
            <a:off x="6026499" y="1640633"/>
            <a:ext cx="3927926" cy="340519"/>
          </a:xfrm>
          <a:prstGeom prst="wedgeRoundRectCallout">
            <a:avLst>
              <a:gd name="adj1" fmla="val -51933"/>
              <a:gd name="adj2" fmla="val -39515"/>
              <a:gd name="adj3" fmla="val 16667"/>
            </a:avLst>
          </a:prstGeom>
          <a:solidFill>
            <a:srgbClr val="FF3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Not at all healthy.</a:t>
            </a:r>
          </a:p>
          <a:p>
            <a:r>
              <a:rPr lang="en-US" sz="1000">
                <a:solidFill>
                  <a:srgbClr val="FFFFFF"/>
                </a:solidFill>
              </a:rPr>
              <a:t>I didn't find it attractive and it gives the impression of something bad.</a:t>
            </a:r>
            <a:endParaRPr lang="en-GB" sz="1000">
              <a:solidFill>
                <a:srgbClr val="FFFFFF"/>
              </a:solidFill>
            </a:endParaRPr>
          </a:p>
        </p:txBody>
      </p:sp>
      <p:sp>
        <p:nvSpPr>
          <p:cNvPr id="24" name="Speech Bubble: Contempt">
            <a:extLst>
              <a:ext uri="{FF2B5EF4-FFF2-40B4-BE49-F238E27FC236}">
                <a16:creationId xmlns:a16="http://schemas.microsoft.com/office/drawing/2014/main" id="{39373CD8-9928-4255-8D66-C99A93F5EAB4}"/>
              </a:ext>
            </a:extLst>
          </p:cNvPr>
          <p:cNvSpPr>
            <a:spLocks/>
          </p:cNvSpPr>
          <p:nvPr/>
        </p:nvSpPr>
        <p:spPr bwMode="gray">
          <a:xfrm>
            <a:off x="6026499" y="898156"/>
            <a:ext cx="2203360" cy="340519"/>
          </a:xfrm>
          <a:prstGeom prst="wedgeRoundRectCallout">
            <a:avLst>
              <a:gd name="adj1" fmla="val -51933"/>
              <a:gd name="adj2" fmla="val -39515"/>
              <a:gd name="adj3" fmla="val 16667"/>
            </a:avLst>
          </a:prstGeom>
          <a:solidFill>
            <a:srgbClr val="99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There are already a lot of these types</a:t>
            </a:r>
          </a:p>
          <a:p>
            <a:r>
              <a:rPr lang="en-US" sz="1000">
                <a:solidFill>
                  <a:srgbClr val="FFFFFF"/>
                </a:solidFill>
              </a:rPr>
              <a:t>Not very pleasant taste</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479054"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Principe Lime Cookies</a:t>
            </a: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34B1C25B-45AF-95B4-4C7D-002357FC6C40}"/>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1.6</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3983465516"/>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16950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42A9FBEE-CD63-64DA-FF13-067E81F645A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1093089588"/>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2689367593"/>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479054"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Principe Lime Cookies</a:t>
            </a: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36A472F9-8C73-D0AA-F6BD-975BD5B85E58}"/>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1.6</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2202616913"/>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84542527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118 Stim">
            <a:extLst>
              <a:ext uri="{FF2B5EF4-FFF2-40B4-BE49-F238E27FC236}">
                <a16:creationId xmlns:a16="http://schemas.microsoft.com/office/drawing/2014/main" id="{8D2225D3-BC92-90EA-302C-BC7B28E9A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8950" y="4252747"/>
            <a:ext cx="432000" cy="243000"/>
          </a:xfrm>
          <a:prstGeom prst="rect">
            <a:avLst/>
          </a:prstGeom>
        </p:spPr>
      </p:pic>
      <p:pic>
        <p:nvPicPr>
          <p:cNvPr id="38" name="117 Stim">
            <a:extLst>
              <a:ext uri="{FF2B5EF4-FFF2-40B4-BE49-F238E27FC236}">
                <a16:creationId xmlns:a16="http://schemas.microsoft.com/office/drawing/2014/main" id="{11F7A894-4B95-CB77-5FB7-F0899D20A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950" y="3820747"/>
            <a:ext cx="432000" cy="243000"/>
          </a:xfrm>
          <a:prstGeom prst="rect">
            <a:avLst/>
          </a:prstGeom>
        </p:spPr>
      </p:pic>
      <p:pic>
        <p:nvPicPr>
          <p:cNvPr id="36" name="116 Stim">
            <a:extLst>
              <a:ext uri="{FF2B5EF4-FFF2-40B4-BE49-F238E27FC236}">
                <a16:creationId xmlns:a16="http://schemas.microsoft.com/office/drawing/2014/main" id="{2B905047-4185-BB45-9BE3-1002071EF0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8950" y="3388747"/>
            <a:ext cx="432000" cy="243000"/>
          </a:xfrm>
          <a:prstGeom prst="rect">
            <a:avLst/>
          </a:prstGeom>
        </p:spPr>
      </p:pic>
      <p:pic>
        <p:nvPicPr>
          <p:cNvPr id="34" name="115 Stim">
            <a:extLst>
              <a:ext uri="{FF2B5EF4-FFF2-40B4-BE49-F238E27FC236}">
                <a16:creationId xmlns:a16="http://schemas.microsoft.com/office/drawing/2014/main" id="{AF808123-1500-6B7A-FF1D-CD62B75997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8950" y="2956747"/>
            <a:ext cx="432000" cy="243000"/>
          </a:xfrm>
          <a:prstGeom prst="rect">
            <a:avLst/>
          </a:prstGeom>
        </p:spPr>
      </p:pic>
      <p:pic>
        <p:nvPicPr>
          <p:cNvPr id="32" name="114 Stim">
            <a:extLst>
              <a:ext uri="{FF2B5EF4-FFF2-40B4-BE49-F238E27FC236}">
                <a16:creationId xmlns:a16="http://schemas.microsoft.com/office/drawing/2014/main" id="{17712677-B2E3-42DD-A4DB-C7079E87E1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8950" y="2524747"/>
            <a:ext cx="432000" cy="243000"/>
          </a:xfrm>
          <a:prstGeom prst="rect">
            <a:avLst/>
          </a:prstGeom>
        </p:spPr>
      </p:pic>
      <p:pic>
        <p:nvPicPr>
          <p:cNvPr id="30" name="113 Stim">
            <a:extLst>
              <a:ext uri="{FF2B5EF4-FFF2-40B4-BE49-F238E27FC236}">
                <a16:creationId xmlns:a16="http://schemas.microsoft.com/office/drawing/2014/main" id="{4C250DC4-541A-D77C-E7F4-D291E7C5E1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8950" y="2092747"/>
            <a:ext cx="432000" cy="243000"/>
          </a:xfrm>
          <a:prstGeom prst="rect">
            <a:avLst/>
          </a:prstGeom>
        </p:spPr>
      </p:pic>
      <p:pic>
        <p:nvPicPr>
          <p:cNvPr id="28" name="112 Stim">
            <a:extLst>
              <a:ext uri="{FF2B5EF4-FFF2-40B4-BE49-F238E27FC236}">
                <a16:creationId xmlns:a16="http://schemas.microsoft.com/office/drawing/2014/main" id="{D7F51022-6F32-54BF-6B8E-073333B738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8950" y="1660747"/>
            <a:ext cx="432000" cy="243000"/>
          </a:xfrm>
          <a:prstGeom prst="rect">
            <a:avLst/>
          </a:prstGeom>
        </p:spPr>
      </p:pic>
      <p:pic>
        <p:nvPicPr>
          <p:cNvPr id="26" name="111 Stim">
            <a:extLst>
              <a:ext uri="{FF2B5EF4-FFF2-40B4-BE49-F238E27FC236}">
                <a16:creationId xmlns:a16="http://schemas.microsoft.com/office/drawing/2014/main" id="{ED586A79-6C1C-75F8-6A0C-EDCE0803D0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8950" y="1228747"/>
            <a:ext cx="432000" cy="243000"/>
          </a:xfrm>
          <a:prstGeom prst="rect">
            <a:avLst/>
          </a:prstGeom>
        </p:spPr>
      </p:pic>
      <p:sp>
        <p:nvSpPr>
          <p:cNvPr id="152" name="TYIicon">
            <a:extLst>
              <a:ext uri="{FF2B5EF4-FFF2-40B4-BE49-F238E27FC236}">
                <a16:creationId xmlns:a16="http://schemas.microsoft.com/office/drawing/2014/main" id="{8BEFC6D3-CC78-4F9C-99D7-3446E36C14EE}"/>
              </a:ext>
            </a:extLst>
          </p:cNvPr>
          <p:cNvSpPr>
            <a:spLocks noGrp="1" noRot="1" noMove="1" noResize="1" noEditPoints="1" noAdjustHandles="1" noChangeArrowheads="1" noChangeShapeType="1"/>
          </p:cNvSpPr>
          <p:nvPr/>
        </p:nvSpPr>
        <p:spPr bwMode="black">
          <a:xfrm>
            <a:off x="263528" y="6293166"/>
            <a:ext cx="422043" cy="422043"/>
          </a:xfrm>
          <a:custGeom>
            <a:avLst/>
            <a:gdLst>
              <a:gd name="connsiteX0" fmla="*/ 791629 w 1229146"/>
              <a:gd name="connsiteY0" fmla="*/ 699442 h 1229145"/>
              <a:gd name="connsiteX1" fmla="*/ 882352 w 1229146"/>
              <a:gd name="connsiteY1" fmla="*/ 977463 h 1229145"/>
              <a:gd name="connsiteX2" fmla="*/ 652618 w 1229146"/>
              <a:gd name="connsiteY2" fmla="*/ 810651 h 1229145"/>
              <a:gd name="connsiteX3" fmla="*/ 389230 w 1229146"/>
              <a:gd name="connsiteY3" fmla="*/ 967220 h 1229145"/>
              <a:gd name="connsiteX4" fmla="*/ 147790 w 1229146"/>
              <a:gd name="connsiteY4" fmla="*/ 923322 h 1229145"/>
              <a:gd name="connsiteX5" fmla="*/ 250219 w 1229146"/>
              <a:gd name="connsiteY5" fmla="*/ 617499 h 1229145"/>
              <a:gd name="connsiteX6" fmla="*/ 212174 w 1229146"/>
              <a:gd name="connsiteY6" fmla="*/ 873571 h 1229145"/>
              <a:gd name="connsiteX7" fmla="*/ 683347 w 1229146"/>
              <a:gd name="connsiteY7" fmla="*/ 697979 h 1229145"/>
              <a:gd name="connsiteX8" fmla="*/ 1155983 w 1229146"/>
              <a:gd name="connsiteY8" fmla="*/ 324846 h 1229145"/>
              <a:gd name="connsiteX9" fmla="*/ 614573 w 1229146"/>
              <a:gd name="connsiteY9" fmla="*/ 0 h 1229145"/>
              <a:gd name="connsiteX10" fmla="*/ 0 w 1229146"/>
              <a:gd name="connsiteY10" fmla="*/ 614573 h 1229145"/>
              <a:gd name="connsiteX11" fmla="*/ 614573 w 1229146"/>
              <a:gd name="connsiteY11" fmla="*/ 1229146 h 1229145"/>
              <a:gd name="connsiteX12" fmla="*/ 1229147 w 1229146"/>
              <a:gd name="connsiteY12" fmla="*/ 614573 h 1229145"/>
              <a:gd name="connsiteX13" fmla="*/ 1164763 w 1229146"/>
              <a:gd name="connsiteY13" fmla="*/ 340942 h 1229145"/>
              <a:gd name="connsiteX14" fmla="*/ 791629 w 1229146"/>
              <a:gd name="connsiteY14" fmla="*/ 699442 h 1229145"/>
              <a:gd name="connsiteX15" fmla="*/ 516534 w 1229146"/>
              <a:gd name="connsiteY15" fmla="*/ 453613 h 1229145"/>
              <a:gd name="connsiteX16" fmla="*/ 617500 w 1229146"/>
              <a:gd name="connsiteY16" fmla="*/ 143400 h 1229145"/>
              <a:gd name="connsiteX17" fmla="*/ 718465 w 1229146"/>
              <a:gd name="connsiteY17" fmla="*/ 453613 h 1229145"/>
              <a:gd name="connsiteX18" fmla="*/ 932103 w 1229146"/>
              <a:gd name="connsiteY18" fmla="*/ 453613 h 1229145"/>
              <a:gd name="connsiteX19" fmla="*/ 617500 w 1229146"/>
              <a:gd name="connsiteY19" fmla="*/ 676030 h 1229145"/>
              <a:gd name="connsiteX20" fmla="*/ 406789 w 1229146"/>
              <a:gd name="connsiteY20" fmla="*/ 790165 h 1229145"/>
              <a:gd name="connsiteX21" fmla="*/ 453614 w 1229146"/>
              <a:gd name="connsiteY21" fmla="*/ 645301 h 1229145"/>
              <a:gd name="connsiteX22" fmla="*/ 190225 w 1229146"/>
              <a:gd name="connsiteY22" fmla="*/ 453613 h 1229145"/>
              <a:gd name="connsiteX23" fmla="*/ 516534 w 1229146"/>
              <a:gd name="connsiteY23" fmla="*/ 453613 h 12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9146" h="1229145">
                <a:moveTo>
                  <a:pt x="791629" y="699442"/>
                </a:moveTo>
                <a:lnTo>
                  <a:pt x="882352" y="977463"/>
                </a:lnTo>
                <a:lnTo>
                  <a:pt x="652618" y="810651"/>
                </a:lnTo>
                <a:cubicBezTo>
                  <a:pt x="558969" y="880888"/>
                  <a:pt x="468246" y="937955"/>
                  <a:pt x="389230" y="967220"/>
                </a:cubicBezTo>
                <a:cubicBezTo>
                  <a:pt x="299970" y="1000876"/>
                  <a:pt x="193152" y="1000876"/>
                  <a:pt x="147790" y="923322"/>
                </a:cubicBezTo>
                <a:cubicBezTo>
                  <a:pt x="79017" y="803334"/>
                  <a:pt x="250219" y="617499"/>
                  <a:pt x="250219" y="617499"/>
                </a:cubicBezTo>
                <a:cubicBezTo>
                  <a:pt x="250219" y="617499"/>
                  <a:pt x="124378" y="815041"/>
                  <a:pt x="212174" y="873571"/>
                </a:cubicBezTo>
                <a:cubicBezTo>
                  <a:pt x="294117" y="929175"/>
                  <a:pt x="484342" y="832600"/>
                  <a:pt x="683347" y="697979"/>
                </a:cubicBezTo>
                <a:cubicBezTo>
                  <a:pt x="858939" y="577991"/>
                  <a:pt x="1041848" y="425811"/>
                  <a:pt x="1155983" y="324846"/>
                </a:cubicBezTo>
                <a:cubicBezTo>
                  <a:pt x="1053554" y="131694"/>
                  <a:pt x="850160" y="0"/>
                  <a:pt x="614573" y="0"/>
                </a:cubicBezTo>
                <a:cubicBezTo>
                  <a:pt x="275095" y="0"/>
                  <a:pt x="0" y="275094"/>
                  <a:pt x="0" y="614573"/>
                </a:cubicBezTo>
                <a:cubicBezTo>
                  <a:pt x="0" y="954051"/>
                  <a:pt x="275095" y="1229146"/>
                  <a:pt x="614573" y="1229146"/>
                </a:cubicBezTo>
                <a:cubicBezTo>
                  <a:pt x="954052" y="1229146"/>
                  <a:pt x="1229147" y="954051"/>
                  <a:pt x="1229147" y="614573"/>
                </a:cubicBezTo>
                <a:cubicBezTo>
                  <a:pt x="1229147" y="516534"/>
                  <a:pt x="1205734" y="422885"/>
                  <a:pt x="1164763" y="340942"/>
                </a:cubicBezTo>
                <a:cubicBezTo>
                  <a:pt x="1072577" y="437517"/>
                  <a:pt x="936493" y="576528"/>
                  <a:pt x="791629" y="699442"/>
                </a:cubicBezTo>
                <a:close/>
                <a:moveTo>
                  <a:pt x="516534" y="453613"/>
                </a:moveTo>
                <a:lnTo>
                  <a:pt x="617500" y="143400"/>
                </a:lnTo>
                <a:lnTo>
                  <a:pt x="718465" y="453613"/>
                </a:lnTo>
                <a:lnTo>
                  <a:pt x="932103" y="453613"/>
                </a:lnTo>
                <a:cubicBezTo>
                  <a:pt x="832600" y="531166"/>
                  <a:pt x="721392" y="610183"/>
                  <a:pt x="617500" y="676030"/>
                </a:cubicBezTo>
                <a:cubicBezTo>
                  <a:pt x="542873" y="724318"/>
                  <a:pt x="469710" y="763826"/>
                  <a:pt x="406789" y="790165"/>
                </a:cubicBezTo>
                <a:lnTo>
                  <a:pt x="453614" y="645301"/>
                </a:lnTo>
                <a:lnTo>
                  <a:pt x="190225" y="453613"/>
                </a:lnTo>
                <a:lnTo>
                  <a:pt x="516534" y="453613"/>
                </a:lnTo>
                <a:close/>
              </a:path>
            </a:pathLst>
          </a:custGeom>
          <a:solidFill>
            <a:srgbClr val="ED3293"/>
          </a:solidFill>
          <a:ln w="14605"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038903A8-F71B-5445-2C02-EEA7B45C1D1F}"/>
              </a:ext>
            </a:extLst>
          </p:cNvPr>
          <p:cNvGrpSpPr>
            <a:grpSpLocks noGrp="1" noUngrp="1" noRot="1" noMove="1" noResize="1"/>
          </p:cNvGrpSpPr>
          <p:nvPr/>
        </p:nvGrpSpPr>
        <p:grpSpPr>
          <a:xfrm>
            <a:off x="2928789" y="5768211"/>
            <a:ext cx="6853140" cy="315926"/>
            <a:chOff x="2928789" y="5727310"/>
            <a:chExt cx="6853140" cy="315926"/>
          </a:xfrm>
        </p:grpSpPr>
        <p:graphicFrame>
          <p:nvGraphicFramePr>
            <p:cNvPr id="9" name="Table 9">
              <a:extLst>
                <a:ext uri="{FF2B5EF4-FFF2-40B4-BE49-F238E27FC236}">
                  <a16:creationId xmlns:a16="http://schemas.microsoft.com/office/drawing/2014/main" id="{33541C5C-4163-DE62-DEC1-067DFE6E7FAC}"/>
                </a:ext>
              </a:extLst>
            </p:cNvPr>
            <p:cNvGraphicFramePr>
              <a:graphicFrameLocks noGrp="1" noDrilldown="1" noMove="1" noResize="1"/>
            </p:cNvGraphicFramePr>
            <p:nvPr>
              <p:extLst>
                <p:ext uri="{D42A27DB-BD31-4B8C-83A1-F6EECF244321}">
                  <p14:modId xmlns:p14="http://schemas.microsoft.com/office/powerpoint/2010/main" val="2632934523"/>
                </p:ext>
              </p:extLst>
            </p:nvPr>
          </p:nvGraphicFramePr>
          <p:xfrm>
            <a:off x="3193929" y="5729886"/>
            <a:ext cx="6588000" cy="313350"/>
          </p:xfrm>
          <a:graphic>
            <a:graphicData uri="http://schemas.openxmlformats.org/drawingml/2006/table">
              <a:tbl>
                <a:tblPr firstRow="1" bandRow="1">
                  <a:tableStyleId>{2D5ABB26-0587-4C30-8999-92F81FD0307C}</a:tableStyleId>
                </a:tblPr>
                <a:tblGrid>
                  <a:gridCol w="1260000">
                    <a:extLst>
                      <a:ext uri="{9D8B030D-6E8A-4147-A177-3AD203B41FA5}">
                        <a16:colId xmlns:a16="http://schemas.microsoft.com/office/drawing/2014/main" val="3258262926"/>
                      </a:ext>
                    </a:extLst>
                  </a:gridCol>
                  <a:gridCol w="1332000">
                    <a:extLst>
                      <a:ext uri="{9D8B030D-6E8A-4147-A177-3AD203B41FA5}">
                        <a16:colId xmlns:a16="http://schemas.microsoft.com/office/drawing/2014/main" val="3900238660"/>
                      </a:ext>
                    </a:extLst>
                  </a:gridCol>
                  <a:gridCol w="1332000">
                    <a:extLst>
                      <a:ext uri="{9D8B030D-6E8A-4147-A177-3AD203B41FA5}">
                        <a16:colId xmlns:a16="http://schemas.microsoft.com/office/drawing/2014/main" val="334964348"/>
                      </a:ext>
                    </a:extLst>
                  </a:gridCol>
                  <a:gridCol w="1332000">
                    <a:extLst>
                      <a:ext uri="{9D8B030D-6E8A-4147-A177-3AD203B41FA5}">
                        <a16:colId xmlns:a16="http://schemas.microsoft.com/office/drawing/2014/main" val="4098654944"/>
                      </a:ext>
                    </a:extLst>
                  </a:gridCol>
                  <a:gridCol w="1332000">
                    <a:extLst>
                      <a:ext uri="{9D8B030D-6E8A-4147-A177-3AD203B41FA5}">
                        <a16:colId xmlns:a16="http://schemas.microsoft.com/office/drawing/2014/main" val="2950421534"/>
                      </a:ext>
                    </a:extLst>
                  </a:gridCol>
                </a:tblGrid>
                <a:tr h="156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u="none" strike="noStrike" kern="0" cap="none" spc="0" normalizeH="0" baseline="0" noProof="0">
                            <a:ln>
                              <a:noFill/>
                            </a:ln>
                            <a:solidFill>
                              <a:schemeClr val="tx1"/>
                            </a:solidFill>
                            <a:effectLst/>
                            <a:uLnTx/>
                            <a:uFillTx/>
                            <a:latin typeface="+mj-lt"/>
                            <a:sym typeface="Wingdings"/>
                          </a:rPr>
                          <a:t>Low</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u="none" strike="noStrike" kern="0" cap="none" spc="0" normalizeH="0" baseline="0" noProof="0">
                            <a:ln>
                              <a:noFill/>
                            </a:ln>
                            <a:solidFill>
                              <a:schemeClr val="tx1"/>
                            </a:solidFill>
                            <a:effectLst/>
                            <a:uLnTx/>
                            <a:uFillTx/>
                            <a:latin typeface="+mj-lt"/>
                            <a:sym typeface="Wingdings"/>
                          </a:rPr>
                          <a:t>Moderate</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u="none" strike="noStrike" kern="0" cap="none" spc="0" normalizeH="0" baseline="0" noProof="0">
                            <a:ln>
                              <a:noFill/>
                            </a:ln>
                            <a:solidFill>
                              <a:schemeClr val="tx1"/>
                            </a:solidFill>
                            <a:effectLst/>
                            <a:uLnTx/>
                            <a:uFillTx/>
                            <a:latin typeface="+mj-lt"/>
                            <a:sym typeface="Wingdings"/>
                          </a:rPr>
                          <a:t>Good</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u="none" strike="noStrike" kern="0" cap="none" spc="0" normalizeH="0" baseline="0" noProof="0">
                            <a:ln>
                              <a:noFill/>
                            </a:ln>
                            <a:solidFill>
                              <a:schemeClr val="tx1"/>
                            </a:solidFill>
                            <a:effectLst/>
                            <a:uLnTx/>
                            <a:uFillTx/>
                            <a:latin typeface="+mj-lt"/>
                            <a:sym typeface="Wingdings"/>
                          </a:rPr>
                          <a:t>Strong</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u="none" strike="noStrike" kern="0" cap="none" spc="0" normalizeH="0" baseline="0" noProof="0">
                            <a:ln>
                              <a:noFill/>
                            </a:ln>
                            <a:solidFill>
                              <a:schemeClr val="tx1"/>
                            </a:solidFill>
                            <a:effectLst/>
                            <a:uLnTx/>
                            <a:uFillTx/>
                            <a:latin typeface="+mj-lt"/>
                            <a:sym typeface="Wingdings"/>
                          </a:rPr>
                          <a:t>Exceptional</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260300"/>
                    </a:ext>
                  </a:extLst>
                </a:tr>
                <a:tr h="156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0" cap="none" spc="0" normalizeH="0" baseline="0" noProof="0">
                            <a:ln>
                              <a:noFill/>
                            </a:ln>
                            <a:solidFill>
                              <a:schemeClr val="tx1"/>
                            </a:solidFill>
                            <a:effectLst/>
                            <a:uLnTx/>
                            <a:uFillTx/>
                            <a:latin typeface="+mn-lt"/>
                            <a:sym typeface="Wingdings"/>
                          </a:rPr>
                          <a:t>50% of Ideas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0" cap="none" spc="0" normalizeH="0" baseline="0" noProof="0">
                            <a:ln>
                              <a:noFill/>
                            </a:ln>
                            <a:solidFill>
                              <a:schemeClr val="tx1"/>
                            </a:solidFill>
                            <a:effectLst/>
                            <a:uLnTx/>
                            <a:uFillTx/>
                            <a:latin typeface="+mn-lt"/>
                            <a:sym typeface="Wingdings"/>
                          </a:rPr>
                          <a:t>25% of Ideas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0" cap="none" spc="0" normalizeH="0" baseline="0" noProof="0">
                            <a:ln>
                              <a:noFill/>
                            </a:ln>
                            <a:solidFill>
                              <a:schemeClr val="tx1"/>
                            </a:solidFill>
                            <a:effectLst/>
                            <a:uLnTx/>
                            <a:uFillTx/>
                            <a:latin typeface="+mn-lt"/>
                            <a:sym typeface="Wingdings"/>
                          </a:rPr>
                          <a:t>10% of Ideas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0" cap="none" spc="0" normalizeH="0" baseline="0" noProof="0">
                            <a:ln>
                              <a:noFill/>
                            </a:ln>
                            <a:solidFill>
                              <a:schemeClr val="tx1"/>
                            </a:solidFill>
                            <a:effectLst/>
                            <a:uLnTx/>
                            <a:uFillTx/>
                            <a:latin typeface="+mn-lt"/>
                            <a:sym typeface="Wingdings"/>
                          </a:rPr>
                          <a:t>10% of Ideas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u="none" strike="noStrike" kern="0" cap="none" spc="0" normalizeH="0" baseline="0" noProof="0">
                            <a:ln>
                              <a:noFill/>
                            </a:ln>
                            <a:solidFill>
                              <a:schemeClr val="tx1"/>
                            </a:solidFill>
                            <a:effectLst/>
                            <a:uLnTx/>
                            <a:uFillTx/>
                            <a:latin typeface="+mn-lt"/>
                            <a:sym typeface="Wingdings"/>
                          </a:rPr>
                          <a:t>5% of Ideas</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2907713"/>
                    </a:ext>
                  </a:extLst>
                </a:tr>
              </a:tbl>
            </a:graphicData>
          </a:graphic>
        </p:graphicFrame>
        <p:pic>
          <p:nvPicPr>
            <p:cNvPr id="10" name="Graphic 9">
              <a:extLst>
                <a:ext uri="{FF2B5EF4-FFF2-40B4-BE49-F238E27FC236}">
                  <a16:creationId xmlns:a16="http://schemas.microsoft.com/office/drawing/2014/main" id="{E409B534-D0D2-726E-2C97-B0E979687B2C}"/>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2928789" y="5727310"/>
              <a:ext cx="288000" cy="288000"/>
            </a:xfrm>
            <a:prstGeom prst="rect">
              <a:avLst/>
            </a:prstGeom>
          </p:spPr>
        </p:pic>
        <p:pic>
          <p:nvPicPr>
            <p:cNvPr id="11" name="Graphic 10">
              <a:extLst>
                <a:ext uri="{FF2B5EF4-FFF2-40B4-BE49-F238E27FC236}">
                  <a16:creationId xmlns:a16="http://schemas.microsoft.com/office/drawing/2014/main" id="{F7EA4CF0-76A9-21C2-2276-BA6DAC294A52}"/>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4179356" y="5727310"/>
              <a:ext cx="288000" cy="288000"/>
            </a:xfrm>
            <a:prstGeom prst="rect">
              <a:avLst/>
            </a:prstGeom>
          </p:spPr>
        </p:pic>
        <p:pic>
          <p:nvPicPr>
            <p:cNvPr id="12" name="Graphic 11">
              <a:extLst>
                <a:ext uri="{FF2B5EF4-FFF2-40B4-BE49-F238E27FC236}">
                  <a16:creationId xmlns:a16="http://schemas.microsoft.com/office/drawing/2014/main" id="{3B492668-67CF-AD3F-88B8-8410A229FD3A}"/>
                </a:ext>
              </a:extLst>
            </p:cNvPr>
            <p:cNvPicPr>
              <a:picLocks noGrp="1" noRot="1" noChangeAspect="1" noMove="1" noResize="1" noEditPoints="1" noAdjustHandles="1" noChangeArrowheads="1" noChangeShapeType="1" noCrop="1"/>
            </p:cNvPicPr>
            <p:nvPr/>
          </p:nvPicPr>
          <p:blipFill>
            <a:blip r:embed="rId15">
              <a:extLst>
                <a:ext uri="{96DAC541-7B7A-43D3-8B79-37D633B846F1}">
                  <asvg:svgBlip xmlns:asvg="http://schemas.microsoft.com/office/drawing/2016/SVG/main" r:embed="rId16"/>
                </a:ext>
              </a:extLst>
            </a:blip>
            <a:stretch>
              <a:fillRect/>
            </a:stretch>
          </p:blipFill>
          <p:spPr>
            <a:xfrm>
              <a:off x="5521618" y="5727310"/>
              <a:ext cx="288000" cy="288000"/>
            </a:xfrm>
            <a:prstGeom prst="rect">
              <a:avLst/>
            </a:prstGeom>
          </p:spPr>
        </p:pic>
        <p:pic>
          <p:nvPicPr>
            <p:cNvPr id="14" name="Graphic 13">
              <a:extLst>
                <a:ext uri="{FF2B5EF4-FFF2-40B4-BE49-F238E27FC236}">
                  <a16:creationId xmlns:a16="http://schemas.microsoft.com/office/drawing/2014/main" id="{1DAAC9EA-EEC7-AA44-1FC1-2CB932DD3279}"/>
                </a:ext>
              </a:extLst>
            </p:cNvPr>
            <p:cNvPicPr>
              <a:picLocks noGrp="1" noRot="1" noChangeAspect="1" noMove="1" noResize="1" noEditPoints="1" noAdjustHandles="1" noChangeArrowheads="1" noChangeShapeType="1" noCrop="1"/>
            </p:cNvPicPr>
            <p:nvPr/>
          </p:nvPicPr>
          <p:blipFill>
            <a:blip r:embed="rId17">
              <a:extLst>
                <a:ext uri="{96DAC541-7B7A-43D3-8B79-37D633B846F1}">
                  <asvg:svgBlip xmlns:asvg="http://schemas.microsoft.com/office/drawing/2016/SVG/main" r:embed="rId18"/>
                </a:ext>
              </a:extLst>
            </a:blip>
            <a:stretch>
              <a:fillRect/>
            </a:stretch>
          </p:blipFill>
          <p:spPr>
            <a:xfrm>
              <a:off x="6849216" y="5727310"/>
              <a:ext cx="288000" cy="288000"/>
            </a:xfrm>
            <a:prstGeom prst="rect">
              <a:avLst/>
            </a:prstGeom>
          </p:spPr>
        </p:pic>
        <p:pic>
          <p:nvPicPr>
            <p:cNvPr id="15" name="Graphic 14">
              <a:extLst>
                <a:ext uri="{FF2B5EF4-FFF2-40B4-BE49-F238E27FC236}">
                  <a16:creationId xmlns:a16="http://schemas.microsoft.com/office/drawing/2014/main" id="{E1D6E779-1E9D-96FD-E20E-8EADF2512D8F}"/>
                </a:ext>
              </a:extLst>
            </p:cNvPr>
            <p:cNvPicPr>
              <a:picLocks noGrp="1" noRot="1" noChangeAspect="1" noMove="1" noResize="1" noEditPoints="1" noAdjustHandles="1" noChangeArrowheads="1" noChangeShapeType="1" noCrop="1"/>
            </p:cNvPicPr>
            <p:nvPr/>
          </p:nvPicPr>
          <p:blipFill>
            <a:blip r:embed="rId19">
              <a:extLst>
                <a:ext uri="{96DAC541-7B7A-43D3-8B79-37D633B846F1}">
                  <asvg:svgBlip xmlns:asvg="http://schemas.microsoft.com/office/drawing/2016/SVG/main" r:embed="rId20"/>
                </a:ext>
              </a:extLst>
            </a:blip>
            <a:stretch>
              <a:fillRect/>
            </a:stretch>
          </p:blipFill>
          <p:spPr>
            <a:xfrm>
              <a:off x="8180825" y="5727310"/>
              <a:ext cx="288000" cy="288000"/>
            </a:xfrm>
            <a:prstGeom prst="rect">
              <a:avLst/>
            </a:prstGeom>
          </p:spPr>
        </p:pic>
      </p:grpSp>
      <p:graphicFrame>
        <p:nvGraphicFramePr>
          <p:cNvPr id="13" name="Summary Table Left">
            <a:extLst>
              <a:ext uri="{FF2B5EF4-FFF2-40B4-BE49-F238E27FC236}">
                <a16:creationId xmlns:a16="http://schemas.microsoft.com/office/drawing/2014/main" id="{FF1DC870-AA8B-CEED-3D6C-97F75E9F623E}"/>
              </a:ext>
            </a:extLst>
          </p:cNvPr>
          <p:cNvGraphicFramePr>
            <a:graphicFrameLocks noGrp="1"/>
          </p:cNvGraphicFramePr>
          <p:nvPr>
            <p:extLst>
              <p:ext uri="{D42A27DB-BD31-4B8C-83A1-F6EECF244321}">
                <p14:modId xmlns:p14="http://schemas.microsoft.com/office/powerpoint/2010/main" val="2114021003"/>
              </p:ext>
            </p:extLst>
          </p:nvPr>
        </p:nvGraphicFramePr>
        <p:xfrm>
          <a:off x="3828000" y="1177947"/>
          <a:ext cx="4536000" cy="4320000"/>
        </p:xfrm>
        <a:graphic>
          <a:graphicData uri="http://schemas.openxmlformats.org/drawingml/2006/table">
            <a:tbl>
              <a:tblPr firstRow="1" bandRow="1">
                <a:tableStyleId>{3B4B98B0-60AC-42C2-AFA5-B58CD77FA1E5}</a:tableStyleId>
              </a:tblPr>
              <a:tblGrid>
                <a:gridCol w="432000">
                  <a:extLst>
                    <a:ext uri="{9D8B030D-6E8A-4147-A177-3AD203B41FA5}">
                      <a16:colId xmlns:a16="http://schemas.microsoft.com/office/drawing/2014/main" val="2249799348"/>
                    </a:ext>
                  </a:extLst>
                </a:gridCol>
                <a:gridCol w="4104000">
                  <a:extLst>
                    <a:ext uri="{9D8B030D-6E8A-4147-A177-3AD203B41FA5}">
                      <a16:colId xmlns:a16="http://schemas.microsoft.com/office/drawing/2014/main" val="20000"/>
                    </a:ext>
                  </a:extLst>
                </a:gridCol>
              </a:tblGrid>
              <a:tr h="432000">
                <a:tc>
                  <a:txBody>
                    <a:bodyPr/>
                    <a:lstStyle/>
                    <a:p>
                      <a:pPr algn="ctr" fontAlgn="ctr"/>
                      <a:r>
                        <a:rPr lang="en-US" sz="1000" b="0" i="0" u="none" strike="noStrike">
                          <a:solidFill>
                            <a:schemeClr val="bg1"/>
                          </a:solidFill>
                          <a:effectLst/>
                          <a:latin typeface="Arial Black" panose="020B0A04020102020204" pitchFamily="34" charset="0"/>
                        </a:rPr>
                        <a:t>1</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tabLst>
                          <a:tab pos="1166813" algn="l"/>
                        </a:tabLst>
                      </a:pPr>
                      <a:r>
                        <a:rPr lang="en-GB" sz="1200" b="1" i="0" u="sng" strike="noStrike" baseline="0">
                          <a:solidFill>
                            <a:schemeClr val="tx1"/>
                          </a:solidFill>
                          <a:effectLst/>
                          <a:uFill>
                            <a:solidFill>
                              <a:schemeClr val="bg1"/>
                            </a:solidFill>
                          </a:uFill>
                          <a:latin typeface="+mn-lt"/>
                          <a:hlinkClick r:id="rId23" action="ppaction://hlinksldjump"/>
                        </a:rPr>
                        <a:t>Cheetos Mac 'N Cheese</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1"/>
                  </a:ext>
                </a:extLst>
              </a:tr>
              <a:tr h="432000">
                <a:tc>
                  <a:txBody>
                    <a:bodyPr/>
                    <a:lstStyle/>
                    <a:p>
                      <a:pPr algn="ctr" fontAlgn="ctr"/>
                      <a:r>
                        <a:rPr lang="en-US" sz="1000" b="0" i="0" u="none" strike="noStrike">
                          <a:solidFill>
                            <a:schemeClr val="bg1"/>
                          </a:solidFill>
                          <a:effectLst/>
                          <a:latin typeface="Arial Black" panose="020B0A04020102020204" pitchFamily="34" charset="0"/>
                        </a:rPr>
                        <a:t>2</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pPr>
                      <a:r>
                        <a:rPr lang="en-GB" sz="1200" b="1" i="0" u="sng" strike="noStrike" baseline="0">
                          <a:solidFill>
                            <a:schemeClr val="tx1"/>
                          </a:solidFill>
                          <a:effectLst/>
                          <a:uFill>
                            <a:solidFill>
                              <a:schemeClr val="bg1"/>
                            </a:solidFill>
                          </a:uFill>
                          <a:latin typeface="+mn-lt"/>
                          <a:hlinkClick r:id="rId25" action="ppaction://hlinksldjump"/>
                        </a:rPr>
                        <a:t>Quest S'mores Protein Bar</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2"/>
                  </a:ext>
                </a:extLst>
              </a:tr>
              <a:tr h="432000">
                <a:tc>
                  <a:txBody>
                    <a:bodyPr/>
                    <a:lstStyle/>
                    <a:p>
                      <a:pPr algn="ctr" fontAlgn="ctr"/>
                      <a:r>
                        <a:rPr lang="en-US" sz="1000" b="0" i="0" u="none" strike="noStrike">
                          <a:solidFill>
                            <a:schemeClr val="bg1"/>
                          </a:solidFill>
                          <a:effectLst/>
                          <a:latin typeface="Arial Black" panose="020B0A04020102020204" pitchFamily="34" charset="0"/>
                        </a:rPr>
                        <a:t>3</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pPr>
                      <a:r>
                        <a:rPr lang="en-GB" sz="1200" b="1" i="0" u="sng" strike="noStrike" baseline="0">
                          <a:solidFill>
                            <a:schemeClr val="tx1"/>
                          </a:solidFill>
                          <a:effectLst/>
                          <a:uFill>
                            <a:solidFill>
                              <a:schemeClr val="bg1"/>
                            </a:solidFill>
                          </a:uFill>
                          <a:latin typeface="+mn-lt"/>
                          <a:hlinkClick r:id="rId26" action="ppaction://hlinksldjump"/>
                        </a:rPr>
                        <a:t>Principe Lime Cookies</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3"/>
                  </a:ext>
                </a:extLst>
              </a:tr>
              <a:tr h="432000">
                <a:tc>
                  <a:txBody>
                    <a:bodyPr/>
                    <a:lstStyle/>
                    <a:p>
                      <a:pPr algn="ctr" fontAlgn="ctr"/>
                      <a:r>
                        <a:rPr lang="en-US" sz="1000" b="0" i="0" u="none" strike="noStrike">
                          <a:solidFill>
                            <a:schemeClr val="bg1"/>
                          </a:solidFill>
                          <a:effectLst/>
                          <a:latin typeface="Arial Black" panose="020B0A04020102020204" pitchFamily="34" charset="0"/>
                        </a:rPr>
                        <a:t>4</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pPr>
                      <a:r>
                        <a:rPr lang="en-GB" sz="1200" b="1" i="0" u="sng" strike="noStrike" baseline="0">
                          <a:solidFill>
                            <a:schemeClr val="tx1"/>
                          </a:solidFill>
                          <a:effectLst/>
                          <a:uFill>
                            <a:solidFill>
                              <a:schemeClr val="bg1"/>
                            </a:solidFill>
                          </a:uFill>
                          <a:latin typeface="+mn-lt"/>
                          <a:hlinkClick r:id="rId27" action="ppaction://hlinksldjump"/>
                        </a:rPr>
                        <a:t>Sour Punch Grape Straws</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4"/>
                  </a:ext>
                </a:extLst>
              </a:tr>
              <a:tr h="432000">
                <a:tc>
                  <a:txBody>
                    <a:bodyPr/>
                    <a:lstStyle/>
                    <a:p>
                      <a:pPr algn="ctr" fontAlgn="ctr"/>
                      <a:r>
                        <a:rPr lang="en-US" sz="1000" b="0" i="0" u="none" strike="noStrike">
                          <a:solidFill>
                            <a:schemeClr val="bg1"/>
                          </a:solidFill>
                          <a:effectLst/>
                          <a:latin typeface="Arial Black" panose="020B0A04020102020204" pitchFamily="34" charset="0"/>
                        </a:rPr>
                        <a:t>5</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pPr>
                      <a:r>
                        <a:rPr lang="en-GB" sz="1200" b="1" i="0" u="sng" strike="noStrike" baseline="0">
                          <a:solidFill>
                            <a:schemeClr val="tx1"/>
                          </a:solidFill>
                          <a:effectLst/>
                          <a:uFill>
                            <a:solidFill>
                              <a:schemeClr val="bg1"/>
                            </a:solidFill>
                          </a:uFill>
                          <a:latin typeface="+mn-lt"/>
                          <a:hlinkClick r:id="rId28" action="ppaction://hlinksldjump"/>
                        </a:rPr>
                        <a:t>Takis Blue Heat</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5"/>
                  </a:ext>
                </a:extLst>
              </a:tr>
              <a:tr h="432000">
                <a:tc>
                  <a:txBody>
                    <a:bodyPr/>
                    <a:lstStyle/>
                    <a:p>
                      <a:pPr algn="ctr" fontAlgn="ctr"/>
                      <a:r>
                        <a:rPr lang="en-US" sz="1000" b="0" i="0" u="none" strike="noStrike">
                          <a:solidFill>
                            <a:schemeClr val="bg1"/>
                          </a:solidFill>
                          <a:effectLst/>
                          <a:latin typeface="Arial Black" panose="020B0A04020102020204" pitchFamily="34" charset="0"/>
                        </a:rPr>
                        <a:t>6</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pPr>
                      <a:r>
                        <a:rPr lang="en-GB" sz="1200" b="1" i="0" u="sng" strike="noStrike" baseline="0">
                          <a:solidFill>
                            <a:schemeClr val="tx1"/>
                          </a:solidFill>
                          <a:effectLst/>
                          <a:uFill>
                            <a:solidFill>
                              <a:schemeClr val="bg1"/>
                            </a:solidFill>
                          </a:uFill>
                          <a:latin typeface="+mn-lt"/>
                          <a:hlinkClick r:id="rId29" action="ppaction://hlinksldjump"/>
                        </a:rPr>
                        <a:t>Duke's Smoked Sausages</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6"/>
                  </a:ext>
                </a:extLst>
              </a:tr>
              <a:tr h="432000">
                <a:tc>
                  <a:txBody>
                    <a:bodyPr/>
                    <a:lstStyle/>
                    <a:p>
                      <a:pPr algn="ctr" fontAlgn="ctr"/>
                      <a:r>
                        <a:rPr lang="en-US" sz="1000" b="0" i="0" u="none" strike="noStrike">
                          <a:solidFill>
                            <a:schemeClr val="bg1"/>
                          </a:solidFill>
                          <a:effectLst/>
                          <a:latin typeface="Arial Black" panose="020B0A04020102020204" pitchFamily="34" charset="0"/>
                        </a:rPr>
                        <a:t>7</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pPr>
                      <a:r>
                        <a:rPr lang="pt-BR" sz="1200" b="1" i="0" u="sng" strike="noStrike" baseline="0">
                          <a:solidFill>
                            <a:schemeClr val="tx1"/>
                          </a:solidFill>
                          <a:effectLst/>
                          <a:uFill>
                            <a:solidFill>
                              <a:schemeClr val="bg1"/>
                            </a:solidFill>
                          </a:uFill>
                          <a:latin typeface="+mn-lt"/>
                          <a:hlinkClick r:id="rId30" action="ppaction://hlinksldjump"/>
                        </a:rPr>
                        <a:t>Fritz Salsa Sabor a Maiz</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7"/>
                  </a:ext>
                </a:extLst>
              </a:tr>
              <a:tr h="432000">
                <a:tc>
                  <a:txBody>
                    <a:bodyPr/>
                    <a:lstStyle/>
                    <a:p>
                      <a:pPr algn="ctr" fontAlgn="ctr"/>
                      <a:r>
                        <a:rPr lang="en-US" sz="1000" b="0" i="0" u="none" strike="noStrike">
                          <a:solidFill>
                            <a:schemeClr val="bg1"/>
                          </a:solidFill>
                          <a:effectLst/>
                          <a:latin typeface="Arial Black" panose="020B0A04020102020204" pitchFamily="34" charset="0"/>
                        </a:rPr>
                        <a:t>8</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1">
                        <a:extLst>
                          <a:ext uri="{96DAC541-7B7A-43D3-8B79-37D633B846F1}">
                            <asvg:svgBlip xmlns:asvg="http://schemas.microsoft.com/office/drawing/2016/SVG/main" r:embed="rId22"/>
                          </a:ext>
                        </a:extLst>
                      </a:blip>
                      <a:stretch>
                        <a:fillRect/>
                      </a:stretch>
                    </a:blipFill>
                  </a:tcPr>
                </a:tc>
                <a:tc>
                  <a:txBody>
                    <a:bodyPr/>
                    <a:lstStyle/>
                    <a:p>
                      <a:pPr marL="72000" algn="l" fontAlgn="b">
                        <a:lnSpc>
                          <a:spcPct val="80000"/>
                        </a:lnSpc>
                      </a:pPr>
                      <a:r>
                        <a:rPr lang="en-GB" sz="1200" b="1" i="0" u="sng" strike="noStrike" baseline="0">
                          <a:solidFill>
                            <a:schemeClr val="tx1"/>
                          </a:solidFill>
                          <a:effectLst/>
                          <a:uFill>
                            <a:solidFill>
                              <a:schemeClr val="bg1"/>
                            </a:solidFill>
                          </a:uFill>
                          <a:latin typeface="+mn-lt"/>
                          <a:hlinkClick r:id="rId31" action="ppaction://hlinksldjump"/>
                        </a:rPr>
                        <a:t>Vigo Cilantro Lime Rice</a:t>
                      </a: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4"/>
                      <a:srcRect/>
                      <a:stretch>
                        <a:fillRect/>
                      </a:stretch>
                    </a:blipFill>
                  </a:tcPr>
                </a:tc>
                <a:extLst>
                  <a:ext uri="{0D108BD9-81ED-4DB2-BD59-A6C34878D82A}">
                    <a16:rowId xmlns:a16="http://schemas.microsoft.com/office/drawing/2014/main" val="10008"/>
                  </a:ext>
                </a:extLst>
              </a:tr>
              <a:tr h="432000">
                <a:tc>
                  <a:txBody>
                    <a:bodyPr/>
                    <a:lstStyle/>
                    <a:p>
                      <a:pPr algn="ctr" fontAlgn="ctr"/>
                      <a:r>
                        <a:rPr lang="en-US" sz="1000" b="0" i="0" u="none" strike="noStrike">
                          <a:solidFill>
                            <a:schemeClr val="bg1"/>
                          </a:solidFill>
                          <a:effectLst/>
                          <a:latin typeface="Arial Black" panose="020B0A04020102020204" pitchFamily="34" charset="0"/>
                        </a:rPr>
                        <a:t>9</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b">
                        <a:lnSpc>
                          <a:spcPct val="80000"/>
                        </a:lnSpc>
                      </a:pP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32000">
                <a:tc>
                  <a:txBody>
                    <a:bodyPr/>
                    <a:lstStyle/>
                    <a:p>
                      <a:pPr algn="ctr" fontAlgn="ctr"/>
                      <a:r>
                        <a:rPr lang="en-US" sz="1000" b="0" i="0" u="none" strike="noStrike">
                          <a:solidFill>
                            <a:schemeClr val="bg1"/>
                          </a:solidFill>
                          <a:effectLst/>
                          <a:latin typeface="Arial Black" panose="020B0A04020102020204" pitchFamily="34" charset="0"/>
                        </a:rPr>
                        <a:t>10</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b">
                        <a:lnSpc>
                          <a:spcPct val="80000"/>
                        </a:lnSpc>
                      </a:pPr>
                      <a:endParaRPr lang="en-GB" sz="1200" b="1" i="0" u="sng" strike="noStrike" baseline="0">
                        <a:solidFill>
                          <a:schemeClr val="tx1"/>
                        </a:solidFill>
                        <a:effectLst/>
                        <a:uFill>
                          <a:solidFill>
                            <a:schemeClr val="bg1"/>
                          </a:solidFill>
                        </a:uFill>
                        <a:latin typeface="+mn-lt"/>
                      </a:endParaRPr>
                    </a:p>
                  </a:txBody>
                  <a:tcPr marL="432000" marR="540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7" name="RankDetail">
            <a:extLst>
              <a:ext uri="{FF2B5EF4-FFF2-40B4-BE49-F238E27FC236}">
                <a16:creationId xmlns:a16="http://schemas.microsoft.com/office/drawing/2014/main" id="{AA47CFA5-1564-8193-5463-8CDDEB78AB51}"/>
              </a:ext>
            </a:extLst>
          </p:cNvPr>
          <p:cNvSpPr txBox="1"/>
          <p:nvPr/>
        </p:nvSpPr>
        <p:spPr>
          <a:xfrm>
            <a:off x="1532192" y="588799"/>
            <a:ext cx="9127615" cy="369332"/>
          </a:xfrm>
          <a:prstGeom prst="rect">
            <a:avLst/>
          </a:prstGeom>
          <a:noFill/>
          <a:ln w="3175">
            <a:noFill/>
            <a:prstDash val="solid"/>
            <a:miter lim="800000"/>
          </a:ln>
        </p:spPr>
        <p:txBody>
          <a:bodyPr wrap="square">
            <a:spAutoFit/>
          </a:bodyPr>
          <a:lstStyle/>
          <a:p>
            <a:pPr algn="ctr"/>
            <a:r>
              <a:rPr lang="en-GB"/>
              <a:t>8 NPD tested</a:t>
            </a:r>
          </a:p>
        </p:txBody>
      </p:sp>
      <p:sp>
        <p:nvSpPr>
          <p:cNvPr id="2" name="Title 1">
            <a:extLst>
              <a:ext uri="{FF2B5EF4-FFF2-40B4-BE49-F238E27FC236}">
                <a16:creationId xmlns:a16="http://schemas.microsoft.com/office/drawing/2014/main" id="{98A3661D-51C9-47BC-A8D2-749F51367110}"/>
              </a:ext>
            </a:extLst>
          </p:cNvPr>
          <p:cNvSpPr>
            <a:spLocks noGrp="1"/>
          </p:cNvSpPr>
          <p:nvPr>
            <p:ph type="title"/>
          </p:nvPr>
        </p:nvSpPr>
        <p:spPr/>
        <p:txBody>
          <a:bodyPr/>
          <a:lstStyle/>
          <a:p>
            <a:r>
              <a:rPr lang="en-GB">
                <a:solidFill>
                  <a:schemeClr val="tx1"/>
                </a:solidFill>
              </a:rPr>
              <a:t>Idea Ranking</a:t>
            </a:r>
            <a:endParaRPr lang="en-US"/>
          </a:p>
        </p:txBody>
      </p:sp>
      <p:sp>
        <p:nvSpPr>
          <p:cNvPr id="149" name="ProjectDate">
            <a:extLst>
              <a:ext uri="{FF2B5EF4-FFF2-40B4-BE49-F238E27FC236}">
                <a16:creationId xmlns:a16="http://schemas.microsoft.com/office/drawing/2014/main" id="{A66FD7C2-1FFD-4208-BCDC-10BB2A831F01}"/>
              </a:ext>
            </a:extLst>
          </p:cNvPr>
          <p:cNvSpPr txBox="1">
            <a:spLocks noGrp="1" noRot="1" noMove="1" noResize="1" noEditPoints="1" noAdjustHandles="1" noChangeArrowheads="1" noChangeShapeType="1"/>
          </p:cNvSpPr>
          <p:nvPr/>
        </p:nvSpPr>
        <p:spPr>
          <a:xfrm>
            <a:off x="1020163" y="6585009"/>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150" name="ProjectName">
            <a:extLst>
              <a:ext uri="{FF2B5EF4-FFF2-40B4-BE49-F238E27FC236}">
                <a16:creationId xmlns:a16="http://schemas.microsoft.com/office/drawing/2014/main" id="{940A6F0A-9B4C-466E-A528-D297BA442305}"/>
              </a:ext>
            </a:extLst>
          </p:cNvPr>
          <p:cNvSpPr txBox="1">
            <a:spLocks noGrp="1" noRot="1" noMove="1" noResize="1" noEditPoints="1" noAdjustHandles="1" noChangeArrowheads="1" noChangeShapeType="1"/>
          </p:cNvSpPr>
          <p:nvPr/>
        </p:nvSpPr>
        <p:spPr>
          <a:xfrm>
            <a:off x="1020164" y="6400439"/>
            <a:ext cx="263482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US" sz="1050" b="1">
                <a:solidFill>
                  <a:schemeClr val="tx1"/>
                </a:solidFill>
              </a:rPr>
              <a:t>Test Your Innovation for LATAM Kick-off</a:t>
            </a:r>
            <a:endParaRPr lang="en-GB" sz="1050" b="1">
              <a:solidFill>
                <a:schemeClr val="tx1"/>
              </a:solidFill>
            </a:endParaRPr>
          </a:p>
        </p:txBody>
      </p:sp>
      <p:sp>
        <p:nvSpPr>
          <p:cNvPr id="154" name="IdeaType">
            <a:extLst>
              <a:ext uri="{FF2B5EF4-FFF2-40B4-BE49-F238E27FC236}">
                <a16:creationId xmlns:a16="http://schemas.microsoft.com/office/drawing/2014/main" id="{CA3F091D-E4EE-241B-F4B2-D428D8B44A03}"/>
              </a:ext>
            </a:extLst>
          </p:cNvPr>
          <p:cNvSpPr>
            <a:spLocks noGrp="1" noRot="1" noMove="1" noResize="1" noEditPoints="1" noAdjustHandles="1" noChangeArrowheads="1" noChangeShapeType="1"/>
          </p:cNvSpPr>
          <p:nvPr userDrawn="1"/>
        </p:nvSpPr>
        <p:spPr bwMode="gray">
          <a:xfrm>
            <a:off x="1057950" y="6249207"/>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4" name="MktFlag">
            <a:extLst>
              <a:ext uri="{FF2B5EF4-FFF2-40B4-BE49-F238E27FC236}">
                <a16:creationId xmlns:a16="http://schemas.microsoft.com/office/drawing/2014/main" id="{09C60A30-A051-4B42-0E38-C20A39909859}"/>
              </a:ext>
            </a:extLst>
          </p:cNvPr>
          <p:cNvPicPr>
            <a:picLocks noGrp="1" noRot="1" noChangeAspect="1" noMove="1" noResize="1" noEditPoints="1" noAdjustHandles="1" noChangeArrowheads="1" noChangeShapeType="1" noCrop="1"/>
          </p:cNvPicPr>
          <p:nvPr/>
        </p:nvPicPr>
        <p:blipFill>
          <a:blip r:embed="rId32" cstate="print">
            <a:extLst>
              <a:ext uri="{28A0092B-C50C-407E-A947-70E740481C1C}">
                <a14:useLocalDpi xmlns:a14="http://schemas.microsoft.com/office/drawing/2010/main" val="0"/>
              </a:ext>
            </a:extLst>
          </a:blip>
          <a:stretch>
            <a:fillRect/>
          </a:stretch>
        </p:blipFill>
        <p:spPr>
          <a:xfrm>
            <a:off x="814198" y="6252017"/>
            <a:ext cx="144000" cy="144000"/>
          </a:xfrm>
          <a:prstGeom prst="rect">
            <a:avLst/>
          </a:prstGeom>
        </p:spPr>
      </p:pic>
      <p:sp>
        <p:nvSpPr>
          <p:cNvPr id="172" name="Star18">
            <a:extLst>
              <a:ext uri="{FF2B5EF4-FFF2-40B4-BE49-F238E27FC236}">
                <a16:creationId xmlns:a16="http://schemas.microsoft.com/office/drawing/2014/main" id="{8E42A14F-345E-81B3-12D3-747EF2AB2F14}"/>
              </a:ext>
            </a:extLst>
          </p:cNvPr>
          <p:cNvSpPr>
            <a:spLocks noChangeAspect="1"/>
          </p:cNvSpPr>
          <p:nvPr/>
        </p:nvSpPr>
        <p:spPr bwMode="gray">
          <a:xfrm>
            <a:off x="7864438" y="4239166"/>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1.0</a:t>
            </a:r>
          </a:p>
        </p:txBody>
      </p:sp>
      <p:sp>
        <p:nvSpPr>
          <p:cNvPr id="171" name="Star17">
            <a:extLst>
              <a:ext uri="{FF2B5EF4-FFF2-40B4-BE49-F238E27FC236}">
                <a16:creationId xmlns:a16="http://schemas.microsoft.com/office/drawing/2014/main" id="{751C0AC5-A013-5DBC-BC07-9A23DB7A30BC}"/>
              </a:ext>
            </a:extLst>
          </p:cNvPr>
          <p:cNvSpPr>
            <a:spLocks noChangeAspect="1"/>
          </p:cNvSpPr>
          <p:nvPr/>
        </p:nvSpPr>
        <p:spPr bwMode="gray">
          <a:xfrm>
            <a:off x="7864438" y="3808428"/>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1.0</a:t>
            </a:r>
          </a:p>
        </p:txBody>
      </p:sp>
      <p:sp>
        <p:nvSpPr>
          <p:cNvPr id="170" name="Star16">
            <a:extLst>
              <a:ext uri="{FF2B5EF4-FFF2-40B4-BE49-F238E27FC236}">
                <a16:creationId xmlns:a16="http://schemas.microsoft.com/office/drawing/2014/main" id="{233F6FC5-42E6-6AC3-AD5A-59F40A295CC5}"/>
              </a:ext>
            </a:extLst>
          </p:cNvPr>
          <p:cNvSpPr>
            <a:spLocks noChangeAspect="1"/>
          </p:cNvSpPr>
          <p:nvPr/>
        </p:nvSpPr>
        <p:spPr bwMode="gray">
          <a:xfrm>
            <a:off x="7864438" y="3377690"/>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1.1</a:t>
            </a:r>
          </a:p>
        </p:txBody>
      </p:sp>
      <p:sp>
        <p:nvSpPr>
          <p:cNvPr id="169" name="Star15">
            <a:extLst>
              <a:ext uri="{FF2B5EF4-FFF2-40B4-BE49-F238E27FC236}">
                <a16:creationId xmlns:a16="http://schemas.microsoft.com/office/drawing/2014/main" id="{FEE3AE42-B6C5-59E2-9F8A-8CDEE2A06CBA}"/>
              </a:ext>
            </a:extLst>
          </p:cNvPr>
          <p:cNvSpPr>
            <a:spLocks noChangeAspect="1"/>
          </p:cNvSpPr>
          <p:nvPr/>
        </p:nvSpPr>
        <p:spPr bwMode="gray">
          <a:xfrm>
            <a:off x="7864438" y="2946952"/>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1.1</a:t>
            </a:r>
          </a:p>
        </p:txBody>
      </p:sp>
      <p:sp>
        <p:nvSpPr>
          <p:cNvPr id="168" name="Star14">
            <a:extLst>
              <a:ext uri="{FF2B5EF4-FFF2-40B4-BE49-F238E27FC236}">
                <a16:creationId xmlns:a16="http://schemas.microsoft.com/office/drawing/2014/main" id="{CAA122EB-D2C0-52AA-D11C-0C4D227C5C31}"/>
              </a:ext>
            </a:extLst>
          </p:cNvPr>
          <p:cNvSpPr>
            <a:spLocks noChangeAspect="1"/>
          </p:cNvSpPr>
          <p:nvPr/>
        </p:nvSpPr>
        <p:spPr bwMode="gray">
          <a:xfrm>
            <a:off x="7864438" y="2516214"/>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1.4</a:t>
            </a:r>
          </a:p>
        </p:txBody>
      </p:sp>
      <p:sp>
        <p:nvSpPr>
          <p:cNvPr id="167" name="Star13">
            <a:extLst>
              <a:ext uri="{FF2B5EF4-FFF2-40B4-BE49-F238E27FC236}">
                <a16:creationId xmlns:a16="http://schemas.microsoft.com/office/drawing/2014/main" id="{8536CC5D-6C50-3CA0-29EA-F06BAF81ED70}"/>
              </a:ext>
            </a:extLst>
          </p:cNvPr>
          <p:cNvSpPr>
            <a:spLocks noChangeAspect="1"/>
          </p:cNvSpPr>
          <p:nvPr/>
        </p:nvSpPr>
        <p:spPr bwMode="gray">
          <a:xfrm>
            <a:off x="7864438" y="2085476"/>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1.6</a:t>
            </a:r>
          </a:p>
        </p:txBody>
      </p:sp>
      <p:sp>
        <p:nvSpPr>
          <p:cNvPr id="166" name="Star12">
            <a:extLst>
              <a:ext uri="{FF2B5EF4-FFF2-40B4-BE49-F238E27FC236}">
                <a16:creationId xmlns:a16="http://schemas.microsoft.com/office/drawing/2014/main" id="{A6078B63-AC26-A383-90DB-94D124A4F59E}"/>
              </a:ext>
            </a:extLst>
          </p:cNvPr>
          <p:cNvSpPr>
            <a:spLocks noChangeAspect="1"/>
          </p:cNvSpPr>
          <p:nvPr/>
        </p:nvSpPr>
        <p:spPr bwMode="gray">
          <a:xfrm>
            <a:off x="7864438" y="1654738"/>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2.2</a:t>
            </a:r>
          </a:p>
        </p:txBody>
      </p:sp>
      <p:sp>
        <p:nvSpPr>
          <p:cNvPr id="165" name="Star11">
            <a:extLst>
              <a:ext uri="{FF2B5EF4-FFF2-40B4-BE49-F238E27FC236}">
                <a16:creationId xmlns:a16="http://schemas.microsoft.com/office/drawing/2014/main" id="{28A88A00-ED24-B351-E481-A26C5FEECAB3}"/>
              </a:ext>
            </a:extLst>
          </p:cNvPr>
          <p:cNvSpPr>
            <a:spLocks noChangeAspect="1"/>
          </p:cNvSpPr>
          <p:nvPr/>
        </p:nvSpPr>
        <p:spPr bwMode="gray">
          <a:xfrm>
            <a:off x="7864438" y="1224000"/>
            <a:ext cx="360000" cy="360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7200" bIns="0" numCol="1" spcCol="0" rtlCol="0" fromWordArt="0" anchor="ctr" anchorCtr="0" forceAA="0" compatLnSpc="1">
            <a:prstTxWarp prst="textNoShape">
              <a:avLst/>
            </a:prstTxWarp>
            <a:noAutofit/>
          </a:bodyPr>
          <a:lstStyle/>
          <a:p>
            <a:pPr algn="ctr">
              <a:spcAft>
                <a:spcPts val="600"/>
              </a:spcAft>
            </a:pPr>
            <a:r>
              <a:rPr lang="en-GB" sz="900" kern="900" spc="-100">
                <a:solidFill>
                  <a:schemeClr val="bg1"/>
                </a:solidFill>
                <a:latin typeface="Arial Black" panose="020B0A04020102020204" pitchFamily="34" charset="0"/>
              </a:rPr>
              <a:t>2.3</a:t>
            </a:r>
          </a:p>
        </p:txBody>
      </p:sp>
      <p:graphicFrame>
        <p:nvGraphicFramePr>
          <p:cNvPr id="17" name="NatRepTable">
            <a:extLst>
              <a:ext uri="{FF2B5EF4-FFF2-40B4-BE49-F238E27FC236}">
                <a16:creationId xmlns:a16="http://schemas.microsoft.com/office/drawing/2014/main" id="{EBCE08AF-7751-DAE5-0DE2-9D86B6E91B9F}"/>
              </a:ext>
            </a:extLst>
          </p:cNvPr>
          <p:cNvGraphicFramePr>
            <a:graphicFrameLocks/>
          </p:cNvGraphicFramePr>
          <p:nvPr>
            <p:extLst>
              <p:ext uri="{D42A27DB-BD31-4B8C-83A1-F6EECF244321}">
                <p14:modId xmlns:p14="http://schemas.microsoft.com/office/powerpoint/2010/main" val="1307903597"/>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33">
                        <a:extLst>
                          <a:ext uri="{96DAC541-7B7A-43D3-8B79-37D633B846F1}">
                            <asvg:svgBlip xmlns:asvg="http://schemas.microsoft.com/office/drawing/2016/SVG/main" r:embed="rId34"/>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20" name="1stCrown">
            <a:extLst>
              <a:ext uri="{FF2B5EF4-FFF2-40B4-BE49-F238E27FC236}">
                <a16:creationId xmlns:a16="http://schemas.microsoft.com/office/drawing/2014/main" id="{0FB6A824-8091-9376-BBCB-6DD39C9C2E37}"/>
              </a:ext>
            </a:extLst>
          </p:cNvPr>
          <p:cNvSpPr/>
          <p:nvPr/>
        </p:nvSpPr>
        <p:spPr>
          <a:xfrm>
            <a:off x="4005731" y="1219476"/>
            <a:ext cx="144000" cy="108000"/>
          </a:xfrm>
          <a:custGeom>
            <a:avLst/>
            <a:gdLst>
              <a:gd name="connsiteX0" fmla="*/ 171773 w 213041"/>
              <a:gd name="connsiteY0" fmla="*/ 148101 h 173589"/>
              <a:gd name="connsiteX1" fmla="*/ 40138 w 213041"/>
              <a:gd name="connsiteY1" fmla="*/ 148101 h 173589"/>
              <a:gd name="connsiteX2" fmla="*/ 17200 w 213041"/>
              <a:gd name="connsiteY2" fmla="*/ 84354 h 173589"/>
              <a:gd name="connsiteX3" fmla="*/ 51421 w 213041"/>
              <a:gd name="connsiteY3" fmla="*/ 95046 h 173589"/>
              <a:gd name="connsiteX4" fmla="*/ 105952 w 213041"/>
              <a:gd name="connsiteY4" fmla="*/ 46496 h 173589"/>
              <a:gd name="connsiteX5" fmla="*/ 160474 w 213041"/>
              <a:gd name="connsiteY5" fmla="*/ 95046 h 173589"/>
              <a:gd name="connsiteX6" fmla="*/ 194735 w 213041"/>
              <a:gd name="connsiteY6" fmla="*/ 84228 h 173589"/>
              <a:gd name="connsiteX7" fmla="*/ 171766 w 213041"/>
              <a:gd name="connsiteY7" fmla="*/ 148101 h 173589"/>
              <a:gd name="connsiteX8" fmla="*/ 175103 w 213041"/>
              <a:gd name="connsiteY8" fmla="*/ 173050 h 173589"/>
              <a:gd name="connsiteX9" fmla="*/ 36571 w 213041"/>
              <a:gd name="connsiteY9" fmla="*/ 173050 h 173589"/>
              <a:gd name="connsiteX10" fmla="*/ 30732 w 213041"/>
              <a:gd name="connsiteY10" fmla="*/ 166864 h 173589"/>
              <a:gd name="connsiteX11" fmla="*/ 30740 w 213041"/>
              <a:gd name="connsiteY11" fmla="*/ 166770 h 173589"/>
              <a:gd name="connsiteX12" fmla="*/ 36571 w 213041"/>
              <a:gd name="connsiteY12" fmla="*/ 160757 h 173589"/>
              <a:gd name="connsiteX13" fmla="*/ 175095 w 213041"/>
              <a:gd name="connsiteY13" fmla="*/ 160757 h 173589"/>
              <a:gd name="connsiteX14" fmla="*/ 180832 w 213041"/>
              <a:gd name="connsiteY14" fmla="*/ 167164 h 173589"/>
              <a:gd name="connsiteX15" fmla="*/ 175095 w 213041"/>
              <a:gd name="connsiteY15" fmla="*/ 173066 h 173589"/>
              <a:gd name="connsiteX16" fmla="*/ 105968 w 213041"/>
              <a:gd name="connsiteY16" fmla="*/ 36049 h 173589"/>
              <a:gd name="connsiteX17" fmla="*/ 123721 w 213041"/>
              <a:gd name="connsiteY17" fmla="*/ 17767 h 173589"/>
              <a:gd name="connsiteX18" fmla="*/ 105968 w 213041"/>
              <a:gd name="connsiteY18" fmla="*/ -523 h 173589"/>
              <a:gd name="connsiteX19" fmla="*/ 88214 w 213041"/>
              <a:gd name="connsiteY19" fmla="*/ 17767 h 173589"/>
              <a:gd name="connsiteX20" fmla="*/ 105968 w 213041"/>
              <a:gd name="connsiteY20" fmla="*/ 36049 h 173589"/>
              <a:gd name="connsiteX21" fmla="*/ 10856 w 213041"/>
              <a:gd name="connsiteY21" fmla="*/ 77852 h 173589"/>
              <a:gd name="connsiteX22" fmla="*/ 22266 w 213041"/>
              <a:gd name="connsiteY22" fmla="*/ 66096 h 173589"/>
              <a:gd name="connsiteX23" fmla="*/ 10856 w 213041"/>
              <a:gd name="connsiteY23" fmla="*/ 54347 h 173589"/>
              <a:gd name="connsiteX24" fmla="*/ -553 w 213041"/>
              <a:gd name="connsiteY24" fmla="*/ 66096 h 173589"/>
              <a:gd name="connsiteX25" fmla="*/ 10856 w 213041"/>
              <a:gd name="connsiteY25" fmla="*/ 77852 h 173589"/>
              <a:gd name="connsiteX26" fmla="*/ 201078 w 213041"/>
              <a:gd name="connsiteY26" fmla="*/ 77852 h 173589"/>
              <a:gd name="connsiteX27" fmla="*/ 212488 w 213041"/>
              <a:gd name="connsiteY27" fmla="*/ 66096 h 173589"/>
              <a:gd name="connsiteX28" fmla="*/ 201078 w 213041"/>
              <a:gd name="connsiteY28" fmla="*/ 54347 h 173589"/>
              <a:gd name="connsiteX29" fmla="*/ 189669 w 213041"/>
              <a:gd name="connsiteY29" fmla="*/ 66096 h 173589"/>
              <a:gd name="connsiteX30" fmla="*/ 201078 w 213041"/>
              <a:gd name="connsiteY30" fmla="*/ 77852 h 17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3041" h="173589">
                <a:moveTo>
                  <a:pt x="171773" y="148101"/>
                </a:moveTo>
                <a:lnTo>
                  <a:pt x="40138" y="148101"/>
                </a:lnTo>
                <a:lnTo>
                  <a:pt x="17200" y="84354"/>
                </a:lnTo>
                <a:cubicBezTo>
                  <a:pt x="27316" y="91345"/>
                  <a:pt x="39230" y="95069"/>
                  <a:pt x="51421" y="95046"/>
                </a:cubicBezTo>
                <a:cubicBezTo>
                  <a:pt x="76339" y="95046"/>
                  <a:pt x="96168" y="70783"/>
                  <a:pt x="105952" y="46496"/>
                </a:cubicBezTo>
                <a:cubicBezTo>
                  <a:pt x="115736" y="70783"/>
                  <a:pt x="135564" y="95046"/>
                  <a:pt x="160474" y="95046"/>
                </a:cubicBezTo>
                <a:cubicBezTo>
                  <a:pt x="172689" y="95046"/>
                  <a:pt x="184619" y="91274"/>
                  <a:pt x="194735" y="84228"/>
                </a:cubicBezTo>
                <a:lnTo>
                  <a:pt x="171766" y="148101"/>
                </a:lnTo>
                <a:close/>
                <a:moveTo>
                  <a:pt x="175103" y="173050"/>
                </a:moveTo>
                <a:lnTo>
                  <a:pt x="36571" y="173050"/>
                </a:lnTo>
                <a:cubicBezTo>
                  <a:pt x="33304" y="173003"/>
                  <a:pt x="30693" y="170233"/>
                  <a:pt x="30732" y="166864"/>
                </a:cubicBezTo>
                <a:cubicBezTo>
                  <a:pt x="30732" y="166833"/>
                  <a:pt x="30740" y="166801"/>
                  <a:pt x="30740" y="166770"/>
                </a:cubicBezTo>
                <a:cubicBezTo>
                  <a:pt x="30740" y="163448"/>
                  <a:pt x="33352" y="160757"/>
                  <a:pt x="36571" y="160757"/>
                </a:cubicBezTo>
                <a:lnTo>
                  <a:pt x="175095" y="160757"/>
                </a:lnTo>
                <a:cubicBezTo>
                  <a:pt x="178393" y="160891"/>
                  <a:pt x="180966" y="163763"/>
                  <a:pt x="180832" y="167164"/>
                </a:cubicBezTo>
                <a:cubicBezTo>
                  <a:pt x="180706" y="170368"/>
                  <a:pt x="178204" y="172940"/>
                  <a:pt x="175095" y="173066"/>
                </a:cubicBezTo>
                <a:close/>
                <a:moveTo>
                  <a:pt x="105968" y="36049"/>
                </a:moveTo>
                <a:cubicBezTo>
                  <a:pt x="115775" y="36049"/>
                  <a:pt x="123721" y="27867"/>
                  <a:pt x="123721" y="17767"/>
                </a:cubicBezTo>
                <a:cubicBezTo>
                  <a:pt x="123721" y="7667"/>
                  <a:pt x="115775" y="-523"/>
                  <a:pt x="105968" y="-523"/>
                </a:cubicBezTo>
                <a:cubicBezTo>
                  <a:pt x="96168" y="-523"/>
                  <a:pt x="88214" y="7667"/>
                  <a:pt x="88214" y="17767"/>
                </a:cubicBezTo>
                <a:cubicBezTo>
                  <a:pt x="88214" y="27867"/>
                  <a:pt x="96168" y="36049"/>
                  <a:pt x="105968" y="36049"/>
                </a:cubicBezTo>
                <a:close/>
                <a:moveTo>
                  <a:pt x="10856" y="77852"/>
                </a:moveTo>
                <a:cubicBezTo>
                  <a:pt x="17153" y="77852"/>
                  <a:pt x="22266" y="72589"/>
                  <a:pt x="22266" y="66096"/>
                </a:cubicBezTo>
                <a:cubicBezTo>
                  <a:pt x="22266" y="59610"/>
                  <a:pt x="17153" y="54347"/>
                  <a:pt x="10856" y="54347"/>
                </a:cubicBezTo>
                <a:cubicBezTo>
                  <a:pt x="4552" y="54347"/>
                  <a:pt x="-553" y="59610"/>
                  <a:pt x="-553" y="66096"/>
                </a:cubicBezTo>
                <a:cubicBezTo>
                  <a:pt x="-553" y="72589"/>
                  <a:pt x="4552" y="77852"/>
                  <a:pt x="10856" y="77852"/>
                </a:cubicBezTo>
                <a:close/>
                <a:moveTo>
                  <a:pt x="201078" y="77852"/>
                </a:moveTo>
                <a:cubicBezTo>
                  <a:pt x="207375" y="77852"/>
                  <a:pt x="212488" y="72589"/>
                  <a:pt x="212488" y="66096"/>
                </a:cubicBezTo>
                <a:cubicBezTo>
                  <a:pt x="212488" y="59610"/>
                  <a:pt x="207375" y="54347"/>
                  <a:pt x="201078" y="54347"/>
                </a:cubicBezTo>
                <a:cubicBezTo>
                  <a:pt x="194774" y="54347"/>
                  <a:pt x="189669" y="59610"/>
                  <a:pt x="189669" y="66096"/>
                </a:cubicBezTo>
                <a:cubicBezTo>
                  <a:pt x="189669" y="72589"/>
                  <a:pt x="194774" y="77852"/>
                  <a:pt x="201078" y="77852"/>
                </a:cubicBezTo>
                <a:close/>
              </a:path>
            </a:pathLst>
          </a:custGeom>
          <a:solidFill>
            <a:srgbClr val="FCC600"/>
          </a:solidFill>
          <a:ln w="781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Arial"/>
              <a:ea typeface="+mn-ea"/>
              <a:cs typeface="+mn-cs"/>
            </a:endParaRPr>
          </a:p>
        </p:txBody>
      </p:sp>
      <p:pic>
        <p:nvPicPr>
          <p:cNvPr id="158" name="PROLabel">
            <a:extLst>
              <a:ext uri="{FF2B5EF4-FFF2-40B4-BE49-F238E27FC236}">
                <a16:creationId xmlns:a16="http://schemas.microsoft.com/office/drawing/2014/main" id="{3959D79C-8AF4-96C4-AB04-C0A81F947CA3}"/>
              </a:ext>
            </a:extLst>
          </p:cNvPr>
          <p:cNvPicPr>
            <a:picLocks noGrp="1" noRot="1" noChangeAspect="1" noMove="1" noResize="1" noEditPoints="1" noAdjustHandles="1" noChangeArrowheads="1" noChangeShapeType="1" noCrop="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43402" y="6406883"/>
            <a:ext cx="288000" cy="326770"/>
          </a:xfrm>
          <a:prstGeom prst="rect">
            <a:avLst/>
          </a:prstGeom>
        </p:spPr>
      </p:pic>
    </p:spTree>
    <p:extLst>
      <p:ext uri="{BB962C8B-B14F-4D97-AF65-F5344CB8AC3E}">
        <p14:creationId xmlns:p14="http://schemas.microsoft.com/office/powerpoint/2010/main" val="31508507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55E422A6-AD8F-9DB9-2708-57365C3370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3614904148"/>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479054"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Principe Lime Cookies</a:t>
            </a: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4755435D-F458-887D-31DF-3F2A64E1EAFF}"/>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1.6</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1072806663"/>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27170762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86ABFA0A-B759-6E09-3A48-867556DFC9C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3074355475"/>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3402706618"/>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479054"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Principe Lime Cookies</a:t>
            </a: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9124B462-C780-73D8-4C00-F08463C33A90}"/>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1.6</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2696178026"/>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91912694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759A8C0B-F591-ED31-D919-ED3B5514D23E}"/>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2783225765"/>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3542072073"/>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3402615355"/>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06.53</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3121502656"/>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67</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th</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9" name="ChartBottom">
            <a:extLst>
              <a:ext uri="{FF2B5EF4-FFF2-40B4-BE49-F238E27FC236}">
                <a16:creationId xmlns:a16="http://schemas.microsoft.com/office/drawing/2014/main" id="{A8767E47-CD87-0E2E-5E9E-61706D8F11F0}"/>
              </a:ext>
            </a:extLst>
          </p:cNvPr>
          <p:cNvGraphicFramePr/>
          <p:nvPr>
            <p:extLst>
              <p:ext uri="{D42A27DB-BD31-4B8C-83A1-F6EECF244321}">
                <p14:modId xmlns:p14="http://schemas.microsoft.com/office/powerpoint/2010/main" val="4262234718"/>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4" name="1 Star">
            <a:extLst>
              <a:ext uri="{FF2B5EF4-FFF2-40B4-BE49-F238E27FC236}">
                <a16:creationId xmlns:a16="http://schemas.microsoft.com/office/drawing/2014/main" id="{A2E7FCE3-80CF-AD8D-B08E-3D01962ED7AD}"/>
              </a:ext>
            </a:extLst>
          </p:cNvPr>
          <p:cNvSpPr>
            <a:spLocks noGrp="1" noRot="1" noMove="1" noResize="1" noEditPoints="1" noAdjustHandles="1" noChangeArrowheads="1" noChangeShapeType="1"/>
          </p:cNvSpPr>
          <p:nvPr/>
        </p:nvSpPr>
        <p:spPr bwMode="gray">
          <a:xfrm>
            <a:off x="5916612" y="1471243"/>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1.4</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8DA92C96-9667-61E7-8015-3DA801E8DF8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en-GB"/>
              <a:t>Sour Punch Grape Straws</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69546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Sour Punch Grape Straws</a:t>
            </a: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5D690123-64A8-D7F6-879D-0DE82E88BB30}"/>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1.4</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3218357826"/>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75734099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60101E71-165E-DCEA-8AE7-12FEAD611BC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3453913801"/>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3089993043"/>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499" y="5059878"/>
            <a:ext cx="3269956" cy="510778"/>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It would be very different, I think a little sour...but I like it.</a:t>
            </a:r>
          </a:p>
          <a:p>
            <a:r>
              <a:rPr lang="en-US" sz="1000">
                <a:solidFill>
                  <a:srgbClr val="FFFFFF"/>
                </a:solidFill>
              </a:rPr>
              <a:t>It's a good idea, I think it would be a sales success.</a:t>
            </a:r>
          </a:p>
          <a:p>
            <a:r>
              <a:rPr lang="en-US" sz="1000">
                <a:solidFill>
                  <a:srgbClr val="FFFFFF"/>
                </a:solidFill>
              </a:rPr>
              <a:t>different flavor</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3887014"/>
            <a:ext cx="3998998" cy="851297"/>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Tasty</a:t>
            </a:r>
          </a:p>
          <a:p>
            <a:r>
              <a:rPr lang="en-US" sz="1000">
                <a:solidFill>
                  <a:srgbClr val="292929"/>
                </a:solidFill>
              </a:rPr>
              <a:t>Because it is a well-known product and is loved by many consumers</a:t>
            </a:r>
          </a:p>
          <a:p>
            <a:r>
              <a:rPr lang="en-US" sz="1000">
                <a:solidFill>
                  <a:srgbClr val="292929"/>
                </a:solidFill>
              </a:rPr>
              <a:t>Why does it look tasty and sweet?</a:t>
            </a:r>
          </a:p>
          <a:p>
            <a:r>
              <a:rPr lang="en-US" sz="1000">
                <a:solidFill>
                  <a:srgbClr val="292929"/>
                </a:solidFill>
              </a:rPr>
              <a:t>Because it is an excellent product, with varied flavors</a:t>
            </a:r>
          </a:p>
          <a:p>
            <a:r>
              <a:rPr lang="en-US" sz="1000">
                <a:solidFill>
                  <a:srgbClr val="292929"/>
                </a:solidFill>
              </a:rPr>
              <a:t>I love it.</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499" y="2714151"/>
            <a:ext cx="2011928" cy="851297"/>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don't find the product attractive</a:t>
            </a:r>
          </a:p>
          <a:p>
            <a:r>
              <a:rPr lang="en-US" sz="1000">
                <a:solidFill>
                  <a:srgbClr val="292929"/>
                </a:solidFill>
              </a:rPr>
              <a:t>Because I didn't find it interesting</a:t>
            </a:r>
          </a:p>
          <a:p>
            <a:r>
              <a:rPr lang="en-US" sz="1000">
                <a:solidFill>
                  <a:srgbClr val="292929"/>
                </a:solidFill>
              </a:rPr>
              <a:t>I don't like this flavor</a:t>
            </a:r>
          </a:p>
          <a:p>
            <a:r>
              <a:rPr lang="en-US" sz="1000">
                <a:solidFill>
                  <a:srgbClr val="292929"/>
                </a:solidFill>
              </a:rPr>
              <a:t>I don't really like bitter things.</a:t>
            </a:r>
          </a:p>
          <a:p>
            <a:r>
              <a:rPr lang="en-US" sz="1000">
                <a:solidFill>
                  <a:srgbClr val="292929"/>
                </a:solidFill>
              </a:rPr>
              <a:t>I just wait lying</a:t>
            </a:r>
            <a:endParaRPr lang="en-GB" sz="1000">
              <a:solidFill>
                <a:srgbClr val="292929"/>
              </a:solidFill>
            </a:endParaRPr>
          </a:p>
        </p:txBody>
      </p:sp>
      <p:sp>
        <p:nvSpPr>
          <p:cNvPr id="25" name="Speech Bubble: Fear">
            <a:extLst>
              <a:ext uri="{FF2B5EF4-FFF2-40B4-BE49-F238E27FC236}">
                <a16:creationId xmlns:a16="http://schemas.microsoft.com/office/drawing/2014/main" id="{C5EE1054-7615-437D-BDE3-84E06A5354AE}"/>
              </a:ext>
            </a:extLst>
          </p:cNvPr>
          <p:cNvSpPr>
            <a:spLocks/>
          </p:cNvSpPr>
          <p:nvPr/>
        </p:nvSpPr>
        <p:spPr bwMode="gray">
          <a:xfrm>
            <a:off x="6026499" y="2222326"/>
            <a:ext cx="1973865" cy="170259"/>
          </a:xfrm>
          <a:prstGeom prst="wedgeRoundRectCallout">
            <a:avLst>
              <a:gd name="adj1" fmla="val -51933"/>
              <a:gd name="adj2" fmla="val -39515"/>
              <a:gd name="adj3" fmla="val 16667"/>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think it's very bad for your health</a:t>
            </a:r>
            <a:endParaRPr lang="en-GB" sz="1000">
              <a:solidFill>
                <a:srgbClr val="292929"/>
              </a:solidFill>
            </a:endParaRPr>
          </a:p>
        </p:txBody>
      </p:sp>
      <p:sp>
        <p:nvSpPr>
          <p:cNvPr id="5" name="Speech Bubble: Disgust">
            <a:extLst>
              <a:ext uri="{FF2B5EF4-FFF2-40B4-BE49-F238E27FC236}">
                <a16:creationId xmlns:a16="http://schemas.microsoft.com/office/drawing/2014/main" id="{EFCD3669-A02B-4E18-B192-B110A396C0A1}"/>
              </a:ext>
            </a:extLst>
          </p:cNvPr>
          <p:cNvSpPr>
            <a:spLocks/>
          </p:cNvSpPr>
          <p:nvPr/>
        </p:nvSpPr>
        <p:spPr bwMode="gray">
          <a:xfrm>
            <a:off x="6026499" y="1560241"/>
            <a:ext cx="4750266" cy="340519"/>
          </a:xfrm>
          <a:prstGeom prst="wedgeRoundRectCallout">
            <a:avLst>
              <a:gd name="adj1" fmla="val -51933"/>
              <a:gd name="adj2" fmla="val -39515"/>
              <a:gd name="adj3" fmla="val 16667"/>
            </a:avLst>
          </a:prstGeom>
          <a:solidFill>
            <a:srgbClr val="FF3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Ugly packaging and a weird taste</a:t>
            </a:r>
          </a:p>
          <a:p>
            <a:r>
              <a:rPr lang="en-US" sz="1000">
                <a:solidFill>
                  <a:srgbClr val="FFFFFF"/>
                </a:solidFill>
              </a:rPr>
              <a:t>I don't think the idea is very good, and the packaging is also ugly and could be bad.</a:t>
            </a:r>
            <a:endParaRPr lang="en-GB" sz="1000">
              <a:solidFill>
                <a:srgbClr val="FFFFFF"/>
              </a:solidFill>
            </a:endParaRPr>
          </a:p>
        </p:txBody>
      </p:sp>
      <p:sp>
        <p:nvSpPr>
          <p:cNvPr id="24" name="Speech Bubble: Contempt">
            <a:extLst>
              <a:ext uri="{FF2B5EF4-FFF2-40B4-BE49-F238E27FC236}">
                <a16:creationId xmlns:a16="http://schemas.microsoft.com/office/drawing/2014/main" id="{39373CD8-9928-4255-8D66-C99A93F5EAB4}"/>
              </a:ext>
            </a:extLst>
          </p:cNvPr>
          <p:cNvSpPr>
            <a:spLocks/>
          </p:cNvSpPr>
          <p:nvPr/>
        </p:nvSpPr>
        <p:spPr bwMode="gray">
          <a:xfrm>
            <a:off x="6026499" y="898156"/>
            <a:ext cx="4110668" cy="340519"/>
          </a:xfrm>
          <a:prstGeom prst="wedgeRoundRectCallout">
            <a:avLst>
              <a:gd name="adj1" fmla="val -51933"/>
              <a:gd name="adj2" fmla="val -39515"/>
              <a:gd name="adj3" fmla="val 16667"/>
            </a:avLst>
          </a:prstGeom>
          <a:solidFill>
            <a:srgbClr val="99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Does not match my sales</a:t>
            </a:r>
          </a:p>
          <a:p>
            <a:r>
              <a:rPr lang="en-US" sz="1000">
                <a:solidFill>
                  <a:srgbClr val="FFFFFF"/>
                </a:solidFill>
              </a:rPr>
              <a:t>I believe it would not be well accepted by the public, especially children.</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69546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Sour Punch Grape Straws</a:t>
            </a: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40BCE1F9-37F1-910C-09CE-E20B38119F00}"/>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1.4</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2731326583"/>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223579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4E0D86EB-9A3E-4E59-2670-F4DB45D3497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1099067064"/>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4277361879"/>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69546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Sour Punch Grape Straws</a:t>
            </a: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86584449-FD7F-31B4-77E1-E0F17E894B4E}"/>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1.4</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3477276805"/>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99701119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F71EE861-16E6-EB71-6818-78C7A2556D2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2687679619"/>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69546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Sour Punch Grape Straws</a:t>
            </a: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B136BB36-EF11-857D-C5CB-D1695544E299}"/>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1.4</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1940890146"/>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49504611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98E709AA-4930-26B9-73E7-CAE427BAC24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2258135801"/>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3638183470"/>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69546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Sour Punch Grape Straws</a:t>
            </a: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62238806-409A-D1A7-9E4D-12B3BD9B2E15}"/>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1.4</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3174117435"/>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03552892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EC5481CC-842F-8294-FC33-F093D56094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1905600324"/>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2151996716"/>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2239690809"/>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07.20</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3364040074"/>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76</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th</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9" name="ChartBottom">
            <a:extLst>
              <a:ext uri="{FF2B5EF4-FFF2-40B4-BE49-F238E27FC236}">
                <a16:creationId xmlns:a16="http://schemas.microsoft.com/office/drawing/2014/main" id="{A8767E47-CD87-0E2E-5E9E-61706D8F11F0}"/>
              </a:ext>
            </a:extLst>
          </p:cNvPr>
          <p:cNvGraphicFramePr/>
          <p:nvPr>
            <p:extLst>
              <p:ext uri="{D42A27DB-BD31-4B8C-83A1-F6EECF244321}">
                <p14:modId xmlns:p14="http://schemas.microsoft.com/office/powerpoint/2010/main" val="4257145254"/>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4" name="1 Star">
            <a:extLst>
              <a:ext uri="{FF2B5EF4-FFF2-40B4-BE49-F238E27FC236}">
                <a16:creationId xmlns:a16="http://schemas.microsoft.com/office/drawing/2014/main" id="{A2E7FCE3-80CF-AD8D-B08E-3D01962ED7AD}"/>
              </a:ext>
            </a:extLst>
          </p:cNvPr>
          <p:cNvSpPr>
            <a:spLocks noGrp="1" noRot="1" noMove="1" noResize="1" noEditPoints="1" noAdjustHandles="1" noChangeArrowheads="1" noChangeShapeType="1"/>
          </p:cNvSpPr>
          <p:nvPr/>
        </p:nvSpPr>
        <p:spPr bwMode="gray">
          <a:xfrm>
            <a:off x="5916612" y="1471243"/>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1.1</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68927749-01BF-AA95-9AF8-0C63DFC5321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en-GB"/>
              <a:t>Takis Blue Heat</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039831"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Takis Blue Heat</a:t>
            </a: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B18BF7E3-0162-6934-E189-58131EFEB8D3}"/>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328219553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97747740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C9E3D9A7-9DFE-F1F8-AB48-28A7E9A02CF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443571977"/>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1798528116"/>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499" y="4889618"/>
            <a:ext cx="4792969" cy="681038"/>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Because it's a snack unlike anything I've ever seen or eaten</a:t>
            </a:r>
          </a:p>
          <a:p>
            <a:r>
              <a:rPr lang="en-US" sz="1000">
                <a:solidFill>
                  <a:srgbClr val="FFFFFF"/>
                </a:solidFill>
              </a:rPr>
              <a:t>Because it is an innovative idea that could be very successful and sell a lot, I like it.</a:t>
            </a:r>
          </a:p>
          <a:p>
            <a:r>
              <a:rPr lang="en-US" sz="1000">
                <a:solidFill>
                  <a:srgbClr val="FFFFFF"/>
                </a:solidFill>
              </a:rPr>
              <a:t>New product on the market</a:t>
            </a:r>
          </a:p>
          <a:p>
            <a:r>
              <a:rPr lang="en-US" sz="1000">
                <a:solidFill>
                  <a:srgbClr val="FFFFFF"/>
                </a:solidFill>
              </a:rPr>
              <a:t>Because it is spicy</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4023221"/>
            <a:ext cx="3647687" cy="851297"/>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Beautiful packaging and the taste is eye-catching</a:t>
            </a:r>
          </a:p>
          <a:p>
            <a:r>
              <a:rPr lang="en-US" sz="1000">
                <a:solidFill>
                  <a:srgbClr val="292929"/>
                </a:solidFill>
              </a:rPr>
              <a:t>Because it looks delicious and would make me happy to eat it.</a:t>
            </a:r>
          </a:p>
          <a:p>
            <a:r>
              <a:rPr lang="en-US" sz="1000">
                <a:solidFill>
                  <a:srgbClr val="292929"/>
                </a:solidFill>
              </a:rPr>
              <a:t>Delicious</a:t>
            </a:r>
          </a:p>
          <a:p>
            <a:r>
              <a:rPr lang="en-US" sz="1000">
                <a:solidFill>
                  <a:srgbClr val="292929"/>
                </a:solidFill>
              </a:rPr>
              <a:t>Good idea</a:t>
            </a:r>
          </a:p>
          <a:p>
            <a:r>
              <a:rPr lang="en-US" sz="1000">
                <a:solidFill>
                  <a:srgbClr val="292929"/>
                </a:solidFill>
              </a:rPr>
              <a:t>Because it seems to be good and makes you happy to eat it.</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499" y="3156825"/>
            <a:ext cx="2869085" cy="851297"/>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Because it's an idea that I neither like nor dislike</a:t>
            </a:r>
          </a:p>
          <a:p>
            <a:r>
              <a:rPr lang="en-US" sz="1000">
                <a:solidFill>
                  <a:srgbClr val="292929"/>
                </a:solidFill>
              </a:rPr>
              <a:t>I'm not familiar with it.</a:t>
            </a:r>
          </a:p>
          <a:p>
            <a:r>
              <a:rPr lang="en-US" sz="1000">
                <a:solidFill>
                  <a:srgbClr val="292929"/>
                </a:solidFill>
              </a:rPr>
              <a:t>Nothing to say</a:t>
            </a:r>
          </a:p>
          <a:p>
            <a:r>
              <a:rPr lang="en-US" sz="1000">
                <a:solidFill>
                  <a:srgbClr val="292929"/>
                </a:solidFill>
              </a:rPr>
              <a:t>I don't like pepper</a:t>
            </a:r>
          </a:p>
          <a:p>
            <a:r>
              <a:rPr lang="en-US" sz="1000">
                <a:solidFill>
                  <a:srgbClr val="292929"/>
                </a:solidFill>
              </a:rPr>
              <a:t>I'm not familiar with the product.</a:t>
            </a:r>
            <a:endParaRPr lang="en-GB" sz="1000">
              <a:solidFill>
                <a:srgbClr val="292929"/>
              </a:solidFill>
            </a:endParaRPr>
          </a:p>
        </p:txBody>
      </p:sp>
      <p:sp>
        <p:nvSpPr>
          <p:cNvPr id="25" name="Speech Bubble: Fear">
            <a:extLst>
              <a:ext uri="{FF2B5EF4-FFF2-40B4-BE49-F238E27FC236}">
                <a16:creationId xmlns:a16="http://schemas.microsoft.com/office/drawing/2014/main" id="{C5EE1054-7615-437D-BDE3-84E06A5354AE}"/>
              </a:ext>
            </a:extLst>
          </p:cNvPr>
          <p:cNvSpPr>
            <a:spLocks/>
          </p:cNvSpPr>
          <p:nvPr/>
        </p:nvSpPr>
        <p:spPr bwMode="gray">
          <a:xfrm>
            <a:off x="6026499" y="2801207"/>
            <a:ext cx="2598275" cy="340519"/>
          </a:xfrm>
          <a:prstGeom prst="wedgeRoundRectCallout">
            <a:avLst>
              <a:gd name="adj1" fmla="val -51933"/>
              <a:gd name="adj2" fmla="val -39515"/>
              <a:gd name="adj3" fmla="val 16667"/>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Strange product</a:t>
            </a:r>
          </a:p>
          <a:p>
            <a:r>
              <a:rPr lang="en-US" sz="1000">
                <a:solidFill>
                  <a:srgbClr val="292929"/>
                </a:solidFill>
              </a:rPr>
              <a:t>I don't think this combination would be good.</a:t>
            </a:r>
            <a:endParaRPr lang="en-GB" sz="1000">
              <a:solidFill>
                <a:srgbClr val="292929"/>
              </a:solidFill>
            </a:endParaRPr>
          </a:p>
        </p:txBody>
      </p:sp>
      <p:sp>
        <p:nvSpPr>
          <p:cNvPr id="5" name="Speech Bubble: Disgust">
            <a:extLst>
              <a:ext uri="{FF2B5EF4-FFF2-40B4-BE49-F238E27FC236}">
                <a16:creationId xmlns:a16="http://schemas.microsoft.com/office/drawing/2014/main" id="{EFCD3669-A02B-4E18-B192-B110A396C0A1}"/>
              </a:ext>
            </a:extLst>
          </p:cNvPr>
          <p:cNvSpPr>
            <a:spLocks/>
          </p:cNvSpPr>
          <p:nvPr/>
        </p:nvSpPr>
        <p:spPr bwMode="gray">
          <a:xfrm>
            <a:off x="6026500" y="1764552"/>
            <a:ext cx="4976495" cy="1021556"/>
          </a:xfrm>
          <a:prstGeom prst="wedgeRoundRectCallout">
            <a:avLst>
              <a:gd name="adj1" fmla="val -51933"/>
              <a:gd name="adj2" fmla="val -39515"/>
              <a:gd name="adj3" fmla="val 16667"/>
            </a:avLst>
          </a:prstGeom>
          <a:solidFill>
            <a:srgbClr val="FF3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FFFFFF"/>
                </a:solidFill>
              </a:rPr>
              <a:t>I didn't like the taste</a:t>
            </a:r>
          </a:p>
          <a:p>
            <a:r>
              <a:rPr lang="en-US" sz="1000">
                <a:solidFill>
                  <a:srgbClr val="FFFFFF"/>
                </a:solidFill>
              </a:rPr>
              <a:t>Because of the color</a:t>
            </a:r>
          </a:p>
          <a:p>
            <a:r>
              <a:rPr lang="en-US" sz="1000">
                <a:solidFill>
                  <a:srgbClr val="FFFFFF"/>
                </a:solidFill>
              </a:rPr>
              <a:t>No, I didn't like the color, it doesn't make me want to eat it.</a:t>
            </a:r>
          </a:p>
          <a:p>
            <a:r>
              <a:rPr lang="en-US" sz="1000">
                <a:solidFill>
                  <a:srgbClr val="FFFFFF"/>
                </a:solidFill>
              </a:rPr>
              <a:t>I don't like anything that has pepper in it.</a:t>
            </a:r>
          </a:p>
          <a:p>
            <a:r>
              <a:rPr lang="en-US" sz="1000">
                <a:solidFill>
                  <a:srgbClr val="FFFFFF"/>
                </a:solidFill>
              </a:rPr>
              <a:t>I found it very strange, it didn't match the brand and it made me feel a bit insecure about buying it.</a:t>
            </a:r>
            <a:endParaRPr lang="en-GB" sz="1000">
              <a:solidFill>
                <a:srgbClr val="FFFFFF"/>
              </a:solidFill>
            </a:endParaRPr>
          </a:p>
        </p:txBody>
      </p:sp>
      <p:sp>
        <p:nvSpPr>
          <p:cNvPr id="24" name="Speech Bubble: Contempt">
            <a:extLst>
              <a:ext uri="{FF2B5EF4-FFF2-40B4-BE49-F238E27FC236}">
                <a16:creationId xmlns:a16="http://schemas.microsoft.com/office/drawing/2014/main" id="{39373CD8-9928-4255-8D66-C99A93F5EAB4}"/>
              </a:ext>
            </a:extLst>
          </p:cNvPr>
          <p:cNvSpPr>
            <a:spLocks/>
          </p:cNvSpPr>
          <p:nvPr/>
        </p:nvSpPr>
        <p:spPr bwMode="gray">
          <a:xfrm>
            <a:off x="6026499" y="898156"/>
            <a:ext cx="4268610" cy="851297"/>
          </a:xfrm>
          <a:prstGeom prst="wedgeRoundRectCallout">
            <a:avLst>
              <a:gd name="adj1" fmla="val -51933"/>
              <a:gd name="adj2" fmla="val -39515"/>
              <a:gd name="adj3" fmla="val 16667"/>
            </a:avLst>
          </a:prstGeom>
          <a:solidFill>
            <a:srgbClr val="99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 don't think it makes sense</a:t>
            </a:r>
          </a:p>
          <a:p>
            <a:r>
              <a:rPr lang="en-US" sz="1000">
                <a:solidFill>
                  <a:srgbClr val="FFFFFF"/>
                </a:solidFill>
              </a:rPr>
              <a:t>It disgusts me a little</a:t>
            </a:r>
          </a:p>
          <a:p>
            <a:r>
              <a:rPr lang="en-US" sz="1000">
                <a:solidFill>
                  <a:srgbClr val="FFFFFF"/>
                </a:solidFill>
              </a:rPr>
              <a:t>It doesn't catch my attention because it's salty</a:t>
            </a:r>
          </a:p>
          <a:p>
            <a:r>
              <a:rPr lang="en-US" sz="1000">
                <a:solidFill>
                  <a:srgbClr val="FFFFFF"/>
                </a:solidFill>
              </a:rPr>
              <a:t>I don't think it makes sense, corn tortilla in blue color doesn't make sense</a:t>
            </a:r>
          </a:p>
          <a:p>
            <a:r>
              <a:rPr lang="en-US" sz="1000">
                <a:solidFill>
                  <a:srgbClr val="FFFFFF"/>
                </a:solidFill>
              </a:rPr>
              <a:t>I don't like pepper in snacks</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039831"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Takis Blue Heat</a:t>
            </a: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2363EC3F-1BC8-7DCB-3A5A-5E7BEA1CDC92}"/>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127561633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99201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BF1B9F75-428D-AD0F-6ACB-D593DFB4143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1486113240"/>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2091625309"/>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039831"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Takis Blue Heat</a:t>
            </a: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91CC09DE-402E-A016-2C7D-978F54A67C0F}"/>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2516061820"/>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81562604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CDD4-76F0-786D-FD9A-9E1B693DA788}"/>
            </a:ext>
          </a:extLst>
        </p:cNvPr>
        <p:cNvGrpSpPr/>
        <p:nvPr/>
      </p:nvGrpSpPr>
      <p:grpSpPr>
        <a:xfrm>
          <a:off x="0" y="0"/>
          <a:ext cx="0" cy="0"/>
          <a:chOff x="0" y="0"/>
          <a:chExt cx="0" cy="0"/>
        </a:xfrm>
      </p:grpSpPr>
      <p:sp>
        <p:nvSpPr>
          <p:cNvPr id="16" name="TYIicon">
            <a:extLst>
              <a:ext uri="{FF2B5EF4-FFF2-40B4-BE49-F238E27FC236}">
                <a16:creationId xmlns:a16="http://schemas.microsoft.com/office/drawing/2014/main" id="{F825109C-542D-1700-5BDE-DD34139965A7}"/>
              </a:ext>
            </a:extLst>
          </p:cNvPr>
          <p:cNvSpPr>
            <a:spLocks noGrp="1" noRot="1" noMove="1" noResize="1" noEditPoints="1" noAdjustHandles="1" noChangeArrowheads="1" noChangeShapeType="1"/>
          </p:cNvSpPr>
          <p:nvPr/>
        </p:nvSpPr>
        <p:spPr bwMode="black">
          <a:xfrm>
            <a:off x="263528" y="6293166"/>
            <a:ext cx="422043" cy="422043"/>
          </a:xfrm>
          <a:custGeom>
            <a:avLst/>
            <a:gdLst>
              <a:gd name="connsiteX0" fmla="*/ 791629 w 1229146"/>
              <a:gd name="connsiteY0" fmla="*/ 699442 h 1229145"/>
              <a:gd name="connsiteX1" fmla="*/ 882352 w 1229146"/>
              <a:gd name="connsiteY1" fmla="*/ 977463 h 1229145"/>
              <a:gd name="connsiteX2" fmla="*/ 652618 w 1229146"/>
              <a:gd name="connsiteY2" fmla="*/ 810651 h 1229145"/>
              <a:gd name="connsiteX3" fmla="*/ 389230 w 1229146"/>
              <a:gd name="connsiteY3" fmla="*/ 967220 h 1229145"/>
              <a:gd name="connsiteX4" fmla="*/ 147790 w 1229146"/>
              <a:gd name="connsiteY4" fmla="*/ 923322 h 1229145"/>
              <a:gd name="connsiteX5" fmla="*/ 250219 w 1229146"/>
              <a:gd name="connsiteY5" fmla="*/ 617499 h 1229145"/>
              <a:gd name="connsiteX6" fmla="*/ 212174 w 1229146"/>
              <a:gd name="connsiteY6" fmla="*/ 873571 h 1229145"/>
              <a:gd name="connsiteX7" fmla="*/ 683347 w 1229146"/>
              <a:gd name="connsiteY7" fmla="*/ 697979 h 1229145"/>
              <a:gd name="connsiteX8" fmla="*/ 1155983 w 1229146"/>
              <a:gd name="connsiteY8" fmla="*/ 324846 h 1229145"/>
              <a:gd name="connsiteX9" fmla="*/ 614573 w 1229146"/>
              <a:gd name="connsiteY9" fmla="*/ 0 h 1229145"/>
              <a:gd name="connsiteX10" fmla="*/ 0 w 1229146"/>
              <a:gd name="connsiteY10" fmla="*/ 614573 h 1229145"/>
              <a:gd name="connsiteX11" fmla="*/ 614573 w 1229146"/>
              <a:gd name="connsiteY11" fmla="*/ 1229146 h 1229145"/>
              <a:gd name="connsiteX12" fmla="*/ 1229147 w 1229146"/>
              <a:gd name="connsiteY12" fmla="*/ 614573 h 1229145"/>
              <a:gd name="connsiteX13" fmla="*/ 1164763 w 1229146"/>
              <a:gd name="connsiteY13" fmla="*/ 340942 h 1229145"/>
              <a:gd name="connsiteX14" fmla="*/ 791629 w 1229146"/>
              <a:gd name="connsiteY14" fmla="*/ 699442 h 1229145"/>
              <a:gd name="connsiteX15" fmla="*/ 516534 w 1229146"/>
              <a:gd name="connsiteY15" fmla="*/ 453613 h 1229145"/>
              <a:gd name="connsiteX16" fmla="*/ 617500 w 1229146"/>
              <a:gd name="connsiteY16" fmla="*/ 143400 h 1229145"/>
              <a:gd name="connsiteX17" fmla="*/ 718465 w 1229146"/>
              <a:gd name="connsiteY17" fmla="*/ 453613 h 1229145"/>
              <a:gd name="connsiteX18" fmla="*/ 932103 w 1229146"/>
              <a:gd name="connsiteY18" fmla="*/ 453613 h 1229145"/>
              <a:gd name="connsiteX19" fmla="*/ 617500 w 1229146"/>
              <a:gd name="connsiteY19" fmla="*/ 676030 h 1229145"/>
              <a:gd name="connsiteX20" fmla="*/ 406789 w 1229146"/>
              <a:gd name="connsiteY20" fmla="*/ 790165 h 1229145"/>
              <a:gd name="connsiteX21" fmla="*/ 453614 w 1229146"/>
              <a:gd name="connsiteY21" fmla="*/ 645301 h 1229145"/>
              <a:gd name="connsiteX22" fmla="*/ 190225 w 1229146"/>
              <a:gd name="connsiteY22" fmla="*/ 453613 h 1229145"/>
              <a:gd name="connsiteX23" fmla="*/ 516534 w 1229146"/>
              <a:gd name="connsiteY23" fmla="*/ 453613 h 12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9146" h="1229145">
                <a:moveTo>
                  <a:pt x="791629" y="699442"/>
                </a:moveTo>
                <a:lnTo>
                  <a:pt x="882352" y="977463"/>
                </a:lnTo>
                <a:lnTo>
                  <a:pt x="652618" y="810651"/>
                </a:lnTo>
                <a:cubicBezTo>
                  <a:pt x="558969" y="880888"/>
                  <a:pt x="468246" y="937955"/>
                  <a:pt x="389230" y="967220"/>
                </a:cubicBezTo>
                <a:cubicBezTo>
                  <a:pt x="299970" y="1000876"/>
                  <a:pt x="193152" y="1000876"/>
                  <a:pt x="147790" y="923322"/>
                </a:cubicBezTo>
                <a:cubicBezTo>
                  <a:pt x="79017" y="803334"/>
                  <a:pt x="250219" y="617499"/>
                  <a:pt x="250219" y="617499"/>
                </a:cubicBezTo>
                <a:cubicBezTo>
                  <a:pt x="250219" y="617499"/>
                  <a:pt x="124378" y="815041"/>
                  <a:pt x="212174" y="873571"/>
                </a:cubicBezTo>
                <a:cubicBezTo>
                  <a:pt x="294117" y="929175"/>
                  <a:pt x="484342" y="832600"/>
                  <a:pt x="683347" y="697979"/>
                </a:cubicBezTo>
                <a:cubicBezTo>
                  <a:pt x="858939" y="577991"/>
                  <a:pt x="1041848" y="425811"/>
                  <a:pt x="1155983" y="324846"/>
                </a:cubicBezTo>
                <a:cubicBezTo>
                  <a:pt x="1053554" y="131694"/>
                  <a:pt x="850160" y="0"/>
                  <a:pt x="614573" y="0"/>
                </a:cubicBezTo>
                <a:cubicBezTo>
                  <a:pt x="275095" y="0"/>
                  <a:pt x="0" y="275094"/>
                  <a:pt x="0" y="614573"/>
                </a:cubicBezTo>
                <a:cubicBezTo>
                  <a:pt x="0" y="954051"/>
                  <a:pt x="275095" y="1229146"/>
                  <a:pt x="614573" y="1229146"/>
                </a:cubicBezTo>
                <a:cubicBezTo>
                  <a:pt x="954052" y="1229146"/>
                  <a:pt x="1229147" y="954051"/>
                  <a:pt x="1229147" y="614573"/>
                </a:cubicBezTo>
                <a:cubicBezTo>
                  <a:pt x="1229147" y="516534"/>
                  <a:pt x="1205734" y="422885"/>
                  <a:pt x="1164763" y="340942"/>
                </a:cubicBezTo>
                <a:cubicBezTo>
                  <a:pt x="1072577" y="437517"/>
                  <a:pt x="936493" y="576528"/>
                  <a:pt x="791629" y="699442"/>
                </a:cubicBezTo>
                <a:close/>
                <a:moveTo>
                  <a:pt x="516534" y="453613"/>
                </a:moveTo>
                <a:lnTo>
                  <a:pt x="617500" y="143400"/>
                </a:lnTo>
                <a:lnTo>
                  <a:pt x="718465" y="453613"/>
                </a:lnTo>
                <a:lnTo>
                  <a:pt x="932103" y="453613"/>
                </a:lnTo>
                <a:cubicBezTo>
                  <a:pt x="832600" y="531166"/>
                  <a:pt x="721392" y="610183"/>
                  <a:pt x="617500" y="676030"/>
                </a:cubicBezTo>
                <a:cubicBezTo>
                  <a:pt x="542873" y="724318"/>
                  <a:pt x="469710" y="763826"/>
                  <a:pt x="406789" y="790165"/>
                </a:cubicBezTo>
                <a:lnTo>
                  <a:pt x="453614" y="645301"/>
                </a:lnTo>
                <a:lnTo>
                  <a:pt x="190225" y="453613"/>
                </a:lnTo>
                <a:lnTo>
                  <a:pt x="516534" y="453613"/>
                </a:lnTo>
                <a:close/>
              </a:path>
            </a:pathLst>
          </a:custGeom>
          <a:solidFill>
            <a:srgbClr val="ED3293"/>
          </a:solidFill>
          <a:ln w="146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Arial"/>
              <a:ea typeface="+mn-ea"/>
              <a:cs typeface="+mn-cs"/>
            </a:endParaRPr>
          </a:p>
        </p:txBody>
      </p:sp>
      <p:sp>
        <p:nvSpPr>
          <p:cNvPr id="23" name="Rectangle 22" hidden="1">
            <a:extLst>
              <a:ext uri="{FF2B5EF4-FFF2-40B4-BE49-F238E27FC236}">
                <a16:creationId xmlns:a16="http://schemas.microsoft.com/office/drawing/2014/main" id="{646EAB40-785D-F2B9-1C94-2985A1E48C12}"/>
              </a:ext>
            </a:extLst>
          </p:cNvPr>
          <p:cNvSpPr/>
          <p:nvPr/>
        </p:nvSpPr>
        <p:spPr bwMode="gray">
          <a:xfrm>
            <a:off x="554989" y="773137"/>
            <a:ext cx="9720000" cy="4861050"/>
          </a:xfrm>
          <a:prstGeom prst="rect">
            <a:avLst/>
          </a:prstGeom>
          <a:solidFill>
            <a:srgbClr val="FFFF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hidden="1">
            <a:extLst>
              <a:ext uri="{FF2B5EF4-FFF2-40B4-BE49-F238E27FC236}">
                <a16:creationId xmlns:a16="http://schemas.microsoft.com/office/drawing/2014/main" id="{351D086E-ED21-8397-D95D-3E0CBF258158}"/>
              </a:ext>
            </a:extLst>
          </p:cNvPr>
          <p:cNvGrpSpPr/>
          <p:nvPr/>
        </p:nvGrpSpPr>
        <p:grpSpPr>
          <a:xfrm>
            <a:off x="3771888" y="823097"/>
            <a:ext cx="1373321" cy="4622121"/>
            <a:chOff x="5409339" y="3338787"/>
            <a:chExt cx="1373321" cy="4622121"/>
          </a:xfrm>
        </p:grpSpPr>
        <p:cxnSp>
          <p:nvCxnSpPr>
            <p:cNvPr id="19" name="Straight Connector 18">
              <a:extLst>
                <a:ext uri="{FF2B5EF4-FFF2-40B4-BE49-F238E27FC236}">
                  <a16:creationId xmlns:a16="http://schemas.microsoft.com/office/drawing/2014/main" id="{8880959F-64E6-F3CA-EBCD-CB65F44C56F6}"/>
                </a:ext>
              </a:extLst>
            </p:cNvPr>
            <p:cNvCxnSpPr/>
            <p:nvPr/>
          </p:nvCxnSpPr>
          <p:spPr bwMode="gray">
            <a:xfrm>
              <a:off x="6068894" y="3532908"/>
              <a:ext cx="0" cy="4428000"/>
            </a:xfrm>
            <a:prstGeom prst="line">
              <a:avLst/>
            </a:prstGeom>
            <a:ln w="6350" cap="rnd">
              <a:solidFill>
                <a:srgbClr val="C0C0C0"/>
              </a:solidFill>
              <a:round/>
              <a:headEnd type="oval" w="sm" len="sm"/>
              <a:tailEnd type="none" w="med" len="med"/>
            </a:ln>
          </p:spPr>
          <p:style>
            <a:lnRef idx="1">
              <a:schemeClr val="accent1"/>
            </a:lnRef>
            <a:fillRef idx="0">
              <a:schemeClr val="accent1"/>
            </a:fillRef>
            <a:effectRef idx="0">
              <a:schemeClr val="accent1"/>
            </a:effectRef>
            <a:fontRef idx="minor">
              <a:schemeClr val="tx1"/>
            </a:fontRef>
          </p:style>
        </p:cxnSp>
        <p:sp>
          <p:nvSpPr>
            <p:cNvPr id="20" name="TextBox 2">
              <a:extLst>
                <a:ext uri="{FF2B5EF4-FFF2-40B4-BE49-F238E27FC236}">
                  <a16:creationId xmlns:a16="http://schemas.microsoft.com/office/drawing/2014/main" id="{BF30D7E7-90C6-45B1-51FA-E325373586D4}"/>
                </a:ext>
              </a:extLst>
            </p:cNvPr>
            <p:cNvSpPr txBox="1"/>
            <p:nvPr/>
          </p:nvSpPr>
          <p:spPr>
            <a:xfrm>
              <a:off x="5409339" y="3338787"/>
              <a:ext cx="1373321" cy="180425"/>
            </a:xfrm>
            <a:prstGeom prst="rect">
              <a:avLst/>
            </a:prstGeom>
            <a:noFill/>
            <a:ln w="3175">
              <a:noFill/>
              <a:prstDash val="solid"/>
              <a:miter lim="800000"/>
            </a:ln>
          </p:spPr>
          <p:txBody>
            <a:bodyPr vert="horz" wrap="square" lIns="36000" tIns="36000" rIns="36000" bIns="360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ED3293"/>
                </a:buClr>
                <a:buSzTx/>
                <a:buFontTx/>
                <a:buNone/>
                <a:tabLst/>
                <a:defRPr/>
              </a:pPr>
              <a:r>
                <a:rPr kumimoji="0" lang="en-GB" sz="700" b="0" i="0" u="none" strike="noStrike" kern="1200" cap="none" spc="0" normalizeH="0" baseline="0" noProof="0">
                  <a:ln>
                    <a:noFill/>
                  </a:ln>
                  <a:solidFill>
                    <a:srgbClr val="7F7F7F"/>
                  </a:solidFill>
                  <a:effectLst/>
                  <a:uLnTx/>
                  <a:uFillTx/>
                  <a:latin typeface="Arial"/>
                  <a:ea typeface="+mn-ea"/>
                  <a:cs typeface="+mn-cs"/>
                </a:rPr>
                <a:t>Category Average Star</a:t>
              </a:r>
            </a:p>
          </p:txBody>
        </p:sp>
      </p:grpSp>
      <p:graphicFrame>
        <p:nvGraphicFramePr>
          <p:cNvPr id="22" name="STAR chart">
            <a:extLst>
              <a:ext uri="{FF2B5EF4-FFF2-40B4-BE49-F238E27FC236}">
                <a16:creationId xmlns:a16="http://schemas.microsoft.com/office/drawing/2014/main" id="{206844EB-754C-FC86-0147-5E1D70749CDC}"/>
              </a:ext>
            </a:extLst>
          </p:cNvPr>
          <p:cNvGraphicFramePr>
            <a:graphicFrameLocks/>
          </p:cNvGraphicFramePr>
          <p:nvPr>
            <p:extLst>
              <p:ext uri="{D42A27DB-BD31-4B8C-83A1-F6EECF244321}">
                <p14:modId xmlns:p14="http://schemas.microsoft.com/office/powerpoint/2010/main" val="2022895201"/>
              </p:ext>
            </p:extLst>
          </p:nvPr>
        </p:nvGraphicFramePr>
        <p:xfrm>
          <a:off x="814198" y="816591"/>
          <a:ext cx="9720000" cy="500953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16">
            <a:extLst>
              <a:ext uri="{FF2B5EF4-FFF2-40B4-BE49-F238E27FC236}">
                <a16:creationId xmlns:a16="http://schemas.microsoft.com/office/drawing/2014/main" id="{BB254F23-B69D-CFE5-5B85-C76AFE35DD0C}"/>
              </a:ext>
            </a:extLst>
          </p:cNvPr>
          <p:cNvSpPr>
            <a:spLocks noGrp="1"/>
          </p:cNvSpPr>
          <p:nvPr>
            <p:ph type="body" sz="half" idx="2"/>
          </p:nvPr>
        </p:nvSpPr>
        <p:spPr>
          <a:xfrm>
            <a:off x="2233954" y="5913894"/>
            <a:ext cx="8533448" cy="215444"/>
          </a:xfrm>
        </p:spPr>
        <p:txBody>
          <a:bodyPr/>
          <a:lstStyle/>
          <a:p>
            <a:r>
              <a:rPr lang="en-GB" sz="1400"/>
              <a:t>Star Rating predicts the expected sales potential of each idea</a:t>
            </a:r>
          </a:p>
        </p:txBody>
      </p:sp>
      <p:sp>
        <p:nvSpPr>
          <p:cNvPr id="3" name="Title 2">
            <a:extLst>
              <a:ext uri="{FF2B5EF4-FFF2-40B4-BE49-F238E27FC236}">
                <a16:creationId xmlns:a16="http://schemas.microsoft.com/office/drawing/2014/main" id="{87A94CA7-BDD6-A391-6291-F6085AA41BB7}"/>
              </a:ext>
            </a:extLst>
          </p:cNvPr>
          <p:cNvSpPr>
            <a:spLocks noGrp="1"/>
          </p:cNvSpPr>
          <p:nvPr>
            <p:ph type="title"/>
          </p:nvPr>
        </p:nvSpPr>
        <p:spPr/>
        <p:txBody>
          <a:bodyPr/>
          <a:lstStyle/>
          <a:p>
            <a:r>
              <a:rPr lang="en-GB"/>
              <a:t>Star Rating</a:t>
            </a:r>
            <a:endParaRPr lang="en-US"/>
          </a:p>
        </p:txBody>
      </p:sp>
      <p:sp>
        <p:nvSpPr>
          <p:cNvPr id="9" name="ProjectDate">
            <a:extLst>
              <a:ext uri="{FF2B5EF4-FFF2-40B4-BE49-F238E27FC236}">
                <a16:creationId xmlns:a16="http://schemas.microsoft.com/office/drawing/2014/main" id="{24938699-FF1A-D0A6-8EFB-9375F0E192DA}"/>
              </a:ext>
            </a:extLst>
          </p:cNvPr>
          <p:cNvSpPr txBox="1">
            <a:spLocks noGrp="1" noRot="1" noMove="1" noResize="1" noEditPoints="1" noAdjustHandles="1" noChangeArrowheads="1" noChangeShapeType="1"/>
          </p:cNvSpPr>
          <p:nvPr/>
        </p:nvSpPr>
        <p:spPr>
          <a:xfrm>
            <a:off x="1020163" y="6585009"/>
            <a:ext cx="634272" cy="123111"/>
          </a:xfrm>
          <a:prstGeom prst="rect">
            <a:avLst/>
          </a:prstGeom>
          <a:noFill/>
          <a:ln w="3175">
            <a:noFill/>
            <a:prstDash val="solid"/>
            <a:miter lim="800000"/>
          </a:ln>
        </p:spPr>
        <p:txBody>
          <a:bodyPr vert="horz" wrap="none" lIns="36000" tIns="0" rIns="0" bIns="0" rtlCol="0">
            <a:spAutoFit/>
          </a:bodyPr>
          <a:lstStyle/>
          <a:p>
            <a:pPr marL="0" marR="0" lvl="0" indent="0" algn="l" defTabSz="914400" rtl="0" eaLnBrk="1" fontAlgn="auto" latinLnBrk="0" hangingPunct="1">
              <a:lnSpc>
                <a:spcPct val="100000"/>
              </a:lnSpc>
              <a:spcBef>
                <a:spcPts val="1200"/>
              </a:spcBef>
              <a:spcAft>
                <a:spcPts val="0"/>
              </a:spcAft>
              <a:buClr>
                <a:srgbClr val="ED3293"/>
              </a:buClr>
              <a:buSzTx/>
              <a:buFontTx/>
              <a:buNone/>
              <a:tabLst/>
              <a:defRPr/>
            </a:pPr>
            <a:r>
              <a:rPr kumimoji="0" lang="en-GB" sz="800" b="0" i="0" u="none" strike="noStrike" kern="1200" cap="none" spc="0" normalizeH="0" baseline="0" noProof="0">
                <a:ln>
                  <a:noFill/>
                </a:ln>
                <a:solidFill>
                  <a:srgbClr val="C696AE"/>
                </a:solidFill>
                <a:effectLst/>
                <a:uLnTx/>
                <a:uFillTx/>
                <a:latin typeface="Arial"/>
                <a:ea typeface="+mn-ea"/>
                <a:cs typeface="+mn-cs"/>
              </a:rPr>
              <a:t>20 May 2025</a:t>
            </a:r>
          </a:p>
        </p:txBody>
      </p:sp>
      <p:sp>
        <p:nvSpPr>
          <p:cNvPr id="10" name="ProjectName">
            <a:extLst>
              <a:ext uri="{FF2B5EF4-FFF2-40B4-BE49-F238E27FC236}">
                <a16:creationId xmlns:a16="http://schemas.microsoft.com/office/drawing/2014/main" id="{1B586B92-75BA-608E-187C-0C5BFD8C1821}"/>
              </a:ext>
            </a:extLst>
          </p:cNvPr>
          <p:cNvSpPr txBox="1">
            <a:spLocks noGrp="1" noRot="1" noMove="1" noResize="1" noEditPoints="1" noAdjustHandles="1" noChangeArrowheads="1" noChangeShapeType="1"/>
          </p:cNvSpPr>
          <p:nvPr/>
        </p:nvSpPr>
        <p:spPr>
          <a:xfrm>
            <a:off x="1020164" y="6400439"/>
            <a:ext cx="2634820" cy="161583"/>
          </a:xfrm>
          <a:prstGeom prst="rect">
            <a:avLst/>
          </a:prstGeom>
          <a:noFill/>
          <a:ln w="3175">
            <a:noFill/>
            <a:prstDash val="solid"/>
            <a:miter lim="800000"/>
          </a:ln>
        </p:spPr>
        <p:txBody>
          <a:bodyPr vert="horz" wrap="none" lIns="36000" tIns="0" rIns="0" bIns="0" rtlCol="0">
            <a:spAutoFit/>
          </a:bodyPr>
          <a:lstStyle/>
          <a:p>
            <a:pPr marL="0" marR="0" lvl="0" indent="0" algn="l" defTabSz="914400" rtl="0" eaLnBrk="1" fontAlgn="auto" latinLnBrk="0" hangingPunct="1">
              <a:lnSpc>
                <a:spcPct val="100000"/>
              </a:lnSpc>
              <a:spcBef>
                <a:spcPts val="1200"/>
              </a:spcBef>
              <a:spcAft>
                <a:spcPts val="0"/>
              </a:spcAft>
              <a:buClr>
                <a:srgbClr val="ED3293"/>
              </a:buClr>
              <a:buSzTx/>
              <a:buFontTx/>
              <a:buNone/>
              <a:tabLst/>
              <a:defRPr/>
            </a:pPr>
            <a:r>
              <a:rPr kumimoji="0" lang="en-US" sz="1050" b="1" i="0" u="none" strike="noStrike" kern="1200" cap="none" spc="0" normalizeH="0" baseline="0" noProof="0">
                <a:ln>
                  <a:noFill/>
                </a:ln>
                <a:solidFill>
                  <a:srgbClr val="292929"/>
                </a:solidFill>
                <a:effectLst/>
                <a:uLnTx/>
                <a:uFillTx/>
                <a:latin typeface="Arial"/>
                <a:ea typeface="+mn-ea"/>
                <a:cs typeface="+mn-cs"/>
              </a:rPr>
              <a:t>Test Your Innovation for LATAM Kick-off</a:t>
            </a:r>
            <a:endParaRPr kumimoji="0" lang="en-GB" sz="1050" b="1" i="0" u="none" strike="noStrike" kern="1200" cap="none" spc="0" normalizeH="0" baseline="0" noProof="0">
              <a:ln>
                <a:noFill/>
              </a:ln>
              <a:solidFill>
                <a:srgbClr val="292929"/>
              </a:solidFill>
              <a:effectLst/>
              <a:uLnTx/>
              <a:uFillTx/>
              <a:latin typeface="Arial"/>
              <a:ea typeface="+mn-ea"/>
              <a:cs typeface="+mn-cs"/>
            </a:endParaRPr>
          </a:p>
        </p:txBody>
      </p:sp>
      <p:sp>
        <p:nvSpPr>
          <p:cNvPr id="11" name="IdeaType">
            <a:extLst>
              <a:ext uri="{FF2B5EF4-FFF2-40B4-BE49-F238E27FC236}">
                <a16:creationId xmlns:a16="http://schemas.microsoft.com/office/drawing/2014/main" id="{C93D7ECF-0D3B-5DEE-704F-7BECACFA0569}"/>
              </a:ext>
            </a:extLst>
          </p:cNvPr>
          <p:cNvSpPr>
            <a:spLocks noGrp="1" noRot="1" noMove="1" noResize="1" noEditPoints="1" noAdjustHandles="1" noChangeArrowheads="1" noChangeShapeType="1"/>
          </p:cNvSpPr>
          <p:nvPr/>
        </p:nvSpPr>
        <p:spPr bwMode="gray">
          <a:xfrm>
            <a:off x="1057950" y="6249207"/>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1" i="0" u="none" strike="noStrike" kern="1200" cap="none" spc="0" normalizeH="0" baseline="0" noProof="0">
                <a:ln>
                  <a:noFill/>
                </a:ln>
                <a:solidFill>
                  <a:srgbClr val="FFFFFF"/>
                </a:solidFill>
                <a:effectLst/>
                <a:uLnTx/>
                <a:uFillTx/>
                <a:latin typeface="Arial"/>
                <a:ea typeface="+mn-ea"/>
                <a:cs typeface="+mn-cs"/>
              </a:rPr>
              <a:t>NPD</a:t>
            </a:r>
          </a:p>
        </p:txBody>
      </p:sp>
      <p:pic>
        <p:nvPicPr>
          <p:cNvPr id="4" name="MktFlag">
            <a:extLst>
              <a:ext uri="{FF2B5EF4-FFF2-40B4-BE49-F238E27FC236}">
                <a16:creationId xmlns:a16="http://schemas.microsoft.com/office/drawing/2014/main" id="{C74B0767-3643-B7F6-60B8-88D5687728FE}"/>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14198" y="6252017"/>
            <a:ext cx="144000" cy="144000"/>
          </a:xfrm>
          <a:prstGeom prst="rect">
            <a:avLst/>
          </a:prstGeom>
        </p:spPr>
      </p:pic>
      <p:graphicFrame>
        <p:nvGraphicFramePr>
          <p:cNvPr id="18" name="NatRepTable">
            <a:extLst>
              <a:ext uri="{FF2B5EF4-FFF2-40B4-BE49-F238E27FC236}">
                <a16:creationId xmlns:a16="http://schemas.microsoft.com/office/drawing/2014/main" id="{3E926217-4639-8902-CB4E-33BDE6F61EAA}"/>
              </a:ext>
            </a:extLst>
          </p:cNvPr>
          <p:cNvGraphicFramePr>
            <a:graphicFrameLocks/>
          </p:cNvGraphicFramePr>
          <p:nvPr>
            <p:extLst>
              <p:ext uri="{D42A27DB-BD31-4B8C-83A1-F6EECF244321}">
                <p14:modId xmlns:p14="http://schemas.microsoft.com/office/powerpoint/2010/main" val="339081516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4">
                        <a:extLst>
                          <a:ext uri="{96DAC541-7B7A-43D3-8B79-37D633B846F1}">
                            <asvg:svgBlip xmlns:asvg="http://schemas.microsoft.com/office/drawing/2016/SVG/main" r:embed="rId5"/>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654E3F19-EFB1-2A95-CE48-4D00CC37EC1B}"/>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402" y="6406883"/>
            <a:ext cx="288000" cy="326770"/>
          </a:xfrm>
          <a:prstGeom prst="rect">
            <a:avLst/>
          </a:prstGeom>
        </p:spPr>
      </p:pic>
    </p:spTree>
    <p:extLst>
      <p:ext uri="{BB962C8B-B14F-4D97-AF65-F5344CB8AC3E}">
        <p14:creationId xmlns:p14="http://schemas.microsoft.com/office/powerpoint/2010/main" val="7685530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221B77E3-812A-EFF3-63BB-B1F03B5BA30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529710074"/>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039831"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Takis Blue Heat</a:t>
            </a: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EFABC5C1-6E1F-0CDA-11B5-E55C6C2B4FBA}"/>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45597330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278611675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EC05DE4F-3A8B-2E9B-091B-D6A30C7CF77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554263949"/>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1185854142"/>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039831"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Takis Blue Heat</a:t>
            </a: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92FD6DD1-3CE7-B3D6-DDBA-2621A6A085D4}"/>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2382343434"/>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54204492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D89B0CCC-0CF1-CD74-D392-57363D76582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958638627"/>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4004204077"/>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2091387301"/>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07.16</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1344438020"/>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75</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th</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9" name="ChartBottom">
            <a:extLst>
              <a:ext uri="{FF2B5EF4-FFF2-40B4-BE49-F238E27FC236}">
                <a16:creationId xmlns:a16="http://schemas.microsoft.com/office/drawing/2014/main" id="{A8767E47-CD87-0E2E-5E9E-61706D8F11F0}"/>
              </a:ext>
            </a:extLst>
          </p:cNvPr>
          <p:cNvGraphicFramePr/>
          <p:nvPr>
            <p:extLst>
              <p:ext uri="{D42A27DB-BD31-4B8C-83A1-F6EECF244321}">
                <p14:modId xmlns:p14="http://schemas.microsoft.com/office/powerpoint/2010/main" val="1071239858"/>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4" name="1 Star">
            <a:extLst>
              <a:ext uri="{FF2B5EF4-FFF2-40B4-BE49-F238E27FC236}">
                <a16:creationId xmlns:a16="http://schemas.microsoft.com/office/drawing/2014/main" id="{A2E7FCE3-80CF-AD8D-B08E-3D01962ED7AD}"/>
              </a:ext>
            </a:extLst>
          </p:cNvPr>
          <p:cNvSpPr>
            <a:spLocks noGrp="1" noRot="1" noMove="1" noResize="1" noEditPoints="1" noAdjustHandles="1" noChangeArrowheads="1" noChangeShapeType="1"/>
          </p:cNvSpPr>
          <p:nvPr/>
        </p:nvSpPr>
        <p:spPr bwMode="gray">
          <a:xfrm>
            <a:off x="5916612" y="1471243"/>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1.1</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4E7F006A-67F3-4417-9DC4-779D08A42A7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en-GB"/>
              <a:t>Duke's Smoked Sausages</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70187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Duke's Smoked Sausages</a:t>
            </a: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7DA79991-E139-308E-BDBF-6EF50AB7F99A}"/>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165590361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11749319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E00A943C-65AA-1AE6-CB9A-1BAA15B8D49D}"/>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2618593251"/>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2047491665"/>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499" y="4719359"/>
            <a:ext cx="4182007" cy="851297"/>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Because I had never seen</a:t>
            </a:r>
          </a:p>
          <a:p>
            <a:r>
              <a:rPr lang="en-US" sz="1000">
                <a:solidFill>
                  <a:srgbClr val="FFFFFF"/>
                </a:solidFill>
              </a:rPr>
              <a:t>It's something that surprised me</a:t>
            </a:r>
          </a:p>
          <a:p>
            <a:r>
              <a:rPr lang="en-US" sz="1000">
                <a:solidFill>
                  <a:srgbClr val="FFFFFF"/>
                </a:solidFill>
              </a:rPr>
              <a:t>Very interesting</a:t>
            </a:r>
          </a:p>
          <a:p>
            <a:r>
              <a:rPr lang="en-US" sz="1000">
                <a:solidFill>
                  <a:srgbClr val="FFFFFF"/>
                </a:solidFill>
              </a:rPr>
              <a:t>Smoked sausage is something different, there can be a lot of chemicals</a:t>
            </a:r>
          </a:p>
          <a:p>
            <a:r>
              <a:rPr lang="en-US" sz="1000">
                <a:solidFill>
                  <a:srgbClr val="FFFFFF"/>
                </a:solidFill>
              </a:rPr>
              <a:t>I could be wrong, but I don't think it's a flavor that isn't very commercial.</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3750807"/>
            <a:ext cx="4992046" cy="851297"/>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People who like it will definitely love it.</a:t>
            </a:r>
          </a:p>
          <a:p>
            <a:r>
              <a:rPr lang="en-US" sz="1000">
                <a:solidFill>
                  <a:srgbClr val="292929"/>
                </a:solidFill>
              </a:rPr>
              <a:t>I think that because it is a salty product it is versatile as it can be used as an appetizer.</a:t>
            </a:r>
          </a:p>
          <a:p>
            <a:r>
              <a:rPr lang="en-US" sz="1000">
                <a:solidFill>
                  <a:srgbClr val="292929"/>
                </a:solidFill>
              </a:rPr>
              <a:t>It looks tasty and easy to eat.</a:t>
            </a:r>
          </a:p>
          <a:p>
            <a:r>
              <a:rPr lang="en-US" sz="1000">
                <a:solidFill>
                  <a:srgbClr val="292929"/>
                </a:solidFill>
              </a:rPr>
              <a:t>I love everything that is smoked</a:t>
            </a:r>
          </a:p>
          <a:p>
            <a:r>
              <a:rPr lang="en-US" sz="1000">
                <a:solidFill>
                  <a:srgbClr val="292929"/>
                </a:solidFill>
              </a:rPr>
              <a:t>For the deliciousness that it must have in flavor</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500" y="2611996"/>
            <a:ext cx="4976495" cy="1021556"/>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292929"/>
                </a:solidFill>
              </a:rPr>
              <a:t>It wouldn't be for me but maybe for others I would sell it</a:t>
            </a:r>
          </a:p>
          <a:p>
            <a:r>
              <a:rPr lang="en-US" sz="1000">
                <a:solidFill>
                  <a:srgbClr val="292929"/>
                </a:solidFill>
              </a:rPr>
              <a:t>Smoked sausage wouldn't sell much because it's often used to make sauces.</a:t>
            </a:r>
          </a:p>
          <a:p>
            <a:r>
              <a:rPr lang="en-US" sz="1000">
                <a:solidFill>
                  <a:srgbClr val="292929"/>
                </a:solidFill>
              </a:rPr>
              <a:t>It's something that many might not buy.</a:t>
            </a:r>
          </a:p>
          <a:p>
            <a:r>
              <a:rPr lang="en-US" sz="1000">
                <a:solidFill>
                  <a:srgbClr val="292929"/>
                </a:solidFill>
              </a:rPr>
              <a:t>It's something very different from what I usually consume, so I didn't really buy the idea.</a:t>
            </a:r>
          </a:p>
          <a:p>
            <a:r>
              <a:rPr lang="en-US" sz="1000">
                <a:solidFill>
                  <a:srgbClr val="292929"/>
                </a:solidFill>
              </a:rPr>
              <a:t>BECAUSE I THINK SMOKED SAUSAGE WOULD NOT BE A GOOD IDEA TO SELL</a:t>
            </a:r>
            <a:endParaRPr lang="en-GB" sz="1000">
              <a:solidFill>
                <a:srgbClr val="292929"/>
              </a:solidFill>
            </a:endParaRPr>
          </a:p>
        </p:txBody>
      </p:sp>
      <p:sp>
        <p:nvSpPr>
          <p:cNvPr id="25" name="Speech Bubble: Fear">
            <a:extLst>
              <a:ext uri="{FF2B5EF4-FFF2-40B4-BE49-F238E27FC236}">
                <a16:creationId xmlns:a16="http://schemas.microsoft.com/office/drawing/2014/main" id="{C5EE1054-7615-437D-BDE3-84E06A5354AE}"/>
              </a:ext>
            </a:extLst>
          </p:cNvPr>
          <p:cNvSpPr>
            <a:spLocks/>
          </p:cNvSpPr>
          <p:nvPr/>
        </p:nvSpPr>
        <p:spPr bwMode="gray">
          <a:xfrm>
            <a:off x="6026499" y="1983963"/>
            <a:ext cx="2211393" cy="510778"/>
          </a:xfrm>
          <a:prstGeom prst="wedgeRoundRectCallout">
            <a:avLst>
              <a:gd name="adj1" fmla="val -51933"/>
              <a:gd name="adj2" fmla="val -39515"/>
              <a:gd name="adj3" fmla="val 16667"/>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is not relevant at all without attraction</a:t>
            </a:r>
          </a:p>
          <a:p>
            <a:r>
              <a:rPr lang="en-US" sz="1000">
                <a:solidFill>
                  <a:srgbClr val="292929"/>
                </a:solidFill>
              </a:rPr>
              <a:t>Strange</a:t>
            </a:r>
          </a:p>
          <a:p>
            <a:r>
              <a:rPr lang="en-US" sz="1000">
                <a:solidFill>
                  <a:srgbClr val="292929"/>
                </a:solidFill>
              </a:rPr>
              <a:t>For not knowing the product</a:t>
            </a:r>
            <a:endParaRPr lang="en-GB" sz="1000">
              <a:solidFill>
                <a:srgbClr val="292929"/>
              </a:solidFill>
            </a:endParaRPr>
          </a:p>
        </p:txBody>
      </p:sp>
      <p:sp>
        <p:nvSpPr>
          <p:cNvPr id="5" name="Speech Bubble: Disgust">
            <a:extLst>
              <a:ext uri="{FF2B5EF4-FFF2-40B4-BE49-F238E27FC236}">
                <a16:creationId xmlns:a16="http://schemas.microsoft.com/office/drawing/2014/main" id="{EFCD3669-A02B-4E18-B192-B110A396C0A1}"/>
              </a:ext>
            </a:extLst>
          </p:cNvPr>
          <p:cNvSpPr>
            <a:spLocks/>
          </p:cNvSpPr>
          <p:nvPr/>
        </p:nvSpPr>
        <p:spPr bwMode="gray">
          <a:xfrm>
            <a:off x="6026500" y="1185670"/>
            <a:ext cx="4976495" cy="681038"/>
          </a:xfrm>
          <a:prstGeom prst="wedgeRoundRectCallout">
            <a:avLst>
              <a:gd name="adj1" fmla="val -51933"/>
              <a:gd name="adj2" fmla="val -39515"/>
              <a:gd name="adj3" fmla="val 16667"/>
            </a:avLst>
          </a:prstGeom>
          <a:solidFill>
            <a:srgbClr val="FF3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FFFFFF"/>
                </a:solidFill>
              </a:rPr>
              <a:t>Parsley is already a highly processed product, imagine smoked</a:t>
            </a:r>
          </a:p>
          <a:p>
            <a:r>
              <a:rPr lang="en-US" sz="1000">
                <a:solidFill>
                  <a:srgbClr val="FFFFFF"/>
                </a:solidFill>
              </a:rPr>
              <a:t>It shouldn't be very good, and because it contains pepper, the taste should be very strong, don't worry.</a:t>
            </a:r>
          </a:p>
          <a:p>
            <a:r>
              <a:rPr lang="en-US" sz="1000">
                <a:solidFill>
                  <a:srgbClr val="FFFFFF"/>
                </a:solidFill>
              </a:rPr>
              <a:t>I don't like pepper, it must be horrible</a:t>
            </a:r>
            <a:endParaRPr lang="en-GB" sz="1000">
              <a:solidFill>
                <a:srgbClr val="FFFFFF"/>
              </a:solidFill>
            </a:endParaRPr>
          </a:p>
        </p:txBody>
      </p:sp>
      <p:sp>
        <p:nvSpPr>
          <p:cNvPr id="24" name="Speech Bubble: Contempt">
            <a:extLst>
              <a:ext uri="{FF2B5EF4-FFF2-40B4-BE49-F238E27FC236}">
                <a16:creationId xmlns:a16="http://schemas.microsoft.com/office/drawing/2014/main" id="{39373CD8-9928-4255-8D66-C99A93F5EAB4}"/>
              </a:ext>
            </a:extLst>
          </p:cNvPr>
          <p:cNvSpPr>
            <a:spLocks/>
          </p:cNvSpPr>
          <p:nvPr/>
        </p:nvSpPr>
        <p:spPr bwMode="gray">
          <a:xfrm>
            <a:off x="6026499" y="898156"/>
            <a:ext cx="3089555" cy="170259"/>
          </a:xfrm>
          <a:prstGeom prst="wedgeRoundRectCallout">
            <a:avLst>
              <a:gd name="adj1" fmla="val -51933"/>
              <a:gd name="adj2" fmla="val -39515"/>
              <a:gd name="adj3" fmla="val 16667"/>
            </a:avLst>
          </a:prstGeom>
          <a:solidFill>
            <a:srgbClr val="99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 prefer a more natural snack option. A healthy snack.</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70187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Duke's Smoked Sausages</a:t>
            </a: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6838F5CD-AECF-6B4D-7235-478FAE961107}"/>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523580798"/>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85776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527B4FB0-09A9-BEE2-10D1-48A056E1633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2689345767"/>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2696019694"/>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70187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Duke's Smoked Sausages</a:t>
            </a: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4587AB04-E1CB-A2D3-4534-80C83815134A}"/>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156114412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67109254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5381DDBA-6DDA-15C5-6FE6-0D94D0DC9AA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1688550143"/>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70187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Duke's Smoked Sausages</a:t>
            </a: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507974DB-ADF2-62B8-D827-FAB71C425946}"/>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325093366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52549525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59D83876-57AB-BC57-35F2-85C96E0EE0F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1887776047"/>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2958479802"/>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70187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Duke's Smoked Sausages</a:t>
            </a: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7BF1BBE2-840C-2594-C2F2-6FFF57152489}"/>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1.1</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2139678340"/>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75956176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648097EC-58F0-FB74-7827-2DFB4B2AD85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1673138165"/>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2707850354"/>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2755398564"/>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06.34</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3831820183"/>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64</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th</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9" name="ChartBottom">
            <a:extLst>
              <a:ext uri="{FF2B5EF4-FFF2-40B4-BE49-F238E27FC236}">
                <a16:creationId xmlns:a16="http://schemas.microsoft.com/office/drawing/2014/main" id="{A8767E47-CD87-0E2E-5E9E-61706D8F11F0}"/>
              </a:ext>
            </a:extLst>
          </p:cNvPr>
          <p:cNvGraphicFramePr/>
          <p:nvPr>
            <p:extLst>
              <p:ext uri="{D42A27DB-BD31-4B8C-83A1-F6EECF244321}">
                <p14:modId xmlns:p14="http://schemas.microsoft.com/office/powerpoint/2010/main" val="4203243030"/>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4" name="1 Star">
            <a:extLst>
              <a:ext uri="{FF2B5EF4-FFF2-40B4-BE49-F238E27FC236}">
                <a16:creationId xmlns:a16="http://schemas.microsoft.com/office/drawing/2014/main" id="{A2E7FCE3-80CF-AD8D-B08E-3D01962ED7AD}"/>
              </a:ext>
            </a:extLst>
          </p:cNvPr>
          <p:cNvSpPr>
            <a:spLocks noGrp="1" noRot="1" noMove="1" noResize="1" noEditPoints="1" noAdjustHandles="1" noChangeArrowheads="1" noChangeShapeType="1"/>
          </p:cNvSpPr>
          <p:nvPr/>
        </p:nvSpPr>
        <p:spPr bwMode="gray">
          <a:xfrm>
            <a:off x="5916612" y="1471243"/>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1.0</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3E19B60B-2D6D-CC61-2EAA-9E5A02BFB29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pt-BR"/>
              <a:t>Fritz Salsa Sabor a Maiz</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56882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pt-BR" sz="1050" b="1">
                <a:solidFill>
                  <a:schemeClr val="tx1"/>
                </a:solidFill>
              </a:rPr>
              <a:t>Fritz Salsa Sabor a Maiz</a:t>
            </a:r>
            <a:endParaRPr lang="en-GB" sz="1050" b="1">
              <a:solidFill>
                <a:schemeClr val="tx1"/>
              </a:solidFill>
            </a:endParaRP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A8233BFB-755E-8D2E-EB69-BDF8B6DA0EAC}"/>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382105556"/>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65020901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E6FDED1E-86F5-1180-FD67-6F03949912D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3247686148"/>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1487565297"/>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499" y="4719359"/>
            <a:ext cx="4409384" cy="851297"/>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I've seen a lot of things made with corn, but never mayonnaise.</a:t>
            </a:r>
          </a:p>
          <a:p>
            <a:r>
              <a:rPr lang="en-US" sz="1000">
                <a:solidFill>
                  <a:srgbClr val="FFFFFF"/>
                </a:solidFill>
              </a:rPr>
              <a:t>Different flavor.</a:t>
            </a:r>
          </a:p>
          <a:p>
            <a:r>
              <a:rPr lang="en-US" sz="1000">
                <a:solidFill>
                  <a:srgbClr val="FFFFFF"/>
                </a:solidFill>
              </a:rPr>
              <a:t>I found the flavor that was proposed different</a:t>
            </a:r>
          </a:p>
          <a:p>
            <a:r>
              <a:rPr lang="en-US" sz="1000">
                <a:solidFill>
                  <a:srgbClr val="FFFFFF"/>
                </a:solidFill>
              </a:rPr>
              <a:t>Different</a:t>
            </a:r>
          </a:p>
          <a:p>
            <a:r>
              <a:rPr lang="en-US" sz="1000">
                <a:solidFill>
                  <a:srgbClr val="FFFFFF"/>
                </a:solidFill>
              </a:rPr>
              <a:t>I don't see it in the market, I would like to see this idea because I like snacks</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3997363"/>
            <a:ext cx="2927089" cy="851297"/>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Corn product is wonderful</a:t>
            </a:r>
          </a:p>
          <a:p>
            <a:r>
              <a:rPr lang="en-US" sz="1000">
                <a:solidFill>
                  <a:srgbClr val="292929"/>
                </a:solidFill>
              </a:rPr>
              <a:t>It looks very tasty to me</a:t>
            </a:r>
          </a:p>
          <a:p>
            <a:r>
              <a:rPr lang="en-US" sz="1000">
                <a:solidFill>
                  <a:srgbClr val="292929"/>
                </a:solidFill>
              </a:rPr>
              <a:t>Because it's very good</a:t>
            </a:r>
          </a:p>
          <a:p>
            <a:r>
              <a:rPr lang="en-US" sz="1000">
                <a:solidFill>
                  <a:srgbClr val="292929"/>
                </a:solidFill>
              </a:rPr>
              <a:t>For the qualities</a:t>
            </a:r>
          </a:p>
          <a:p>
            <a:r>
              <a:rPr lang="en-US" sz="1000">
                <a:solidFill>
                  <a:srgbClr val="292929"/>
                </a:solidFill>
              </a:rPr>
              <a:t>Because it is a well-known and really good brand.</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499" y="3275366"/>
            <a:ext cx="3242453" cy="851297"/>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didn't like this idea of mixing mayonnaise with corn</a:t>
            </a:r>
          </a:p>
          <a:p>
            <a:r>
              <a:rPr lang="en-US" sz="1000">
                <a:solidFill>
                  <a:srgbClr val="292929"/>
                </a:solidFill>
              </a:rPr>
              <a:t>It doesn't catch my attention or please me</a:t>
            </a:r>
          </a:p>
          <a:p>
            <a:r>
              <a:rPr lang="en-US" sz="1000">
                <a:solidFill>
                  <a:srgbClr val="292929"/>
                </a:solidFill>
              </a:rPr>
              <a:t>I'm not a big fan of corn</a:t>
            </a:r>
          </a:p>
          <a:p>
            <a:r>
              <a:rPr lang="en-US" sz="1000">
                <a:solidFill>
                  <a:srgbClr val="292929"/>
                </a:solidFill>
              </a:rPr>
              <a:t>Because I don't think corn and mayonnaise go together</a:t>
            </a:r>
          </a:p>
          <a:p>
            <a:r>
              <a:rPr lang="en-US" sz="1000">
                <a:solidFill>
                  <a:srgbClr val="292929"/>
                </a:solidFill>
              </a:rPr>
              <a:t>I don't think the product would sell in large quantities.</a:t>
            </a:r>
            <a:endParaRPr lang="en-GB" sz="1000">
              <a:solidFill>
                <a:srgbClr val="292929"/>
              </a:solidFill>
            </a:endParaRPr>
          </a:p>
        </p:txBody>
      </p:sp>
      <p:sp>
        <p:nvSpPr>
          <p:cNvPr id="26" name="Speech Bubble: Sadness">
            <a:extLst>
              <a:ext uri="{FF2B5EF4-FFF2-40B4-BE49-F238E27FC236}">
                <a16:creationId xmlns:a16="http://schemas.microsoft.com/office/drawing/2014/main" id="{94A886B2-0307-441F-8ACD-CE05536BE63B}"/>
              </a:ext>
            </a:extLst>
          </p:cNvPr>
          <p:cNvSpPr>
            <a:spLocks/>
          </p:cNvSpPr>
          <p:nvPr/>
        </p:nvSpPr>
        <p:spPr bwMode="gray">
          <a:xfrm>
            <a:off x="6026500" y="2723628"/>
            <a:ext cx="4976495" cy="681038"/>
          </a:xfrm>
          <a:prstGeom prst="wedgeRoundRectCallout">
            <a:avLst>
              <a:gd name="adj1" fmla="val -51933"/>
              <a:gd name="adj2" fmla="val -39515"/>
              <a:gd name="adj3" fmla="val 16667"/>
            </a:avLst>
          </a:prstGeom>
          <a:solidFill>
            <a:srgbClr val="99C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292929"/>
                </a:solidFill>
              </a:rPr>
              <a:t>Why does green corn taste bad?</a:t>
            </a:r>
          </a:p>
          <a:p>
            <a:r>
              <a:rPr lang="en-US" sz="1000">
                <a:solidFill>
                  <a:srgbClr val="292929"/>
                </a:solidFill>
              </a:rPr>
              <a:t>I think the packaging conveys sadness</a:t>
            </a:r>
          </a:p>
          <a:p>
            <a:r>
              <a:rPr lang="en-US" sz="1000">
                <a:solidFill>
                  <a:srgbClr val="292929"/>
                </a:solidFill>
              </a:rPr>
              <a:t>I think it is a brand of little expression and this is largely due to the quality of the product.</a:t>
            </a:r>
            <a:endParaRPr lang="en-GB" sz="1000">
              <a:solidFill>
                <a:srgbClr val="292929"/>
              </a:solidFill>
            </a:endParaRPr>
          </a:p>
        </p:txBody>
      </p:sp>
      <p:sp>
        <p:nvSpPr>
          <p:cNvPr id="25" name="Speech Bubble: Fear">
            <a:extLst>
              <a:ext uri="{FF2B5EF4-FFF2-40B4-BE49-F238E27FC236}">
                <a16:creationId xmlns:a16="http://schemas.microsoft.com/office/drawing/2014/main" id="{C5EE1054-7615-437D-BDE3-84E06A5354AE}"/>
              </a:ext>
            </a:extLst>
          </p:cNvPr>
          <p:cNvSpPr>
            <a:spLocks/>
          </p:cNvSpPr>
          <p:nvPr/>
        </p:nvSpPr>
        <p:spPr bwMode="gray">
          <a:xfrm>
            <a:off x="6026499" y="2512409"/>
            <a:ext cx="3337933" cy="340519"/>
          </a:xfrm>
          <a:prstGeom prst="wedgeRoundRectCallout">
            <a:avLst>
              <a:gd name="adj1" fmla="val -51933"/>
              <a:gd name="adj2" fmla="val -39515"/>
              <a:gd name="adj3" fmla="val 16667"/>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don't think it would match</a:t>
            </a:r>
          </a:p>
          <a:p>
            <a:r>
              <a:rPr lang="en-US" sz="1000">
                <a:solidFill>
                  <a:srgbClr val="292929"/>
                </a:solidFill>
              </a:rPr>
              <a:t>I don't think it would be very accepted in Brazilian homes.</a:t>
            </a:r>
            <a:endParaRPr lang="en-GB" sz="1000">
              <a:solidFill>
                <a:srgbClr val="292929"/>
              </a:solidFill>
            </a:endParaRPr>
          </a:p>
        </p:txBody>
      </p:sp>
      <p:sp>
        <p:nvSpPr>
          <p:cNvPr id="5" name="Speech Bubble: Disgust">
            <a:extLst>
              <a:ext uri="{FF2B5EF4-FFF2-40B4-BE49-F238E27FC236}">
                <a16:creationId xmlns:a16="http://schemas.microsoft.com/office/drawing/2014/main" id="{EFCD3669-A02B-4E18-B192-B110A396C0A1}"/>
              </a:ext>
            </a:extLst>
          </p:cNvPr>
          <p:cNvSpPr>
            <a:spLocks/>
          </p:cNvSpPr>
          <p:nvPr/>
        </p:nvSpPr>
        <p:spPr bwMode="gray">
          <a:xfrm>
            <a:off x="6026499" y="1981151"/>
            <a:ext cx="4775166" cy="851297"/>
          </a:xfrm>
          <a:prstGeom prst="wedgeRoundRectCallout">
            <a:avLst>
              <a:gd name="adj1" fmla="val -51933"/>
              <a:gd name="adj2" fmla="val -39515"/>
              <a:gd name="adj3" fmla="val 16667"/>
            </a:avLst>
          </a:prstGeom>
          <a:solidFill>
            <a:srgbClr val="FF3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It's a flavor that most people won't like.</a:t>
            </a:r>
          </a:p>
          <a:p>
            <a:r>
              <a:rPr lang="en-US" sz="1000">
                <a:solidFill>
                  <a:srgbClr val="FFFFFF"/>
                </a:solidFill>
              </a:rPr>
              <a:t>I believe that this mixture of flavors has absolutely nothing to do with it.</a:t>
            </a:r>
          </a:p>
          <a:p>
            <a:r>
              <a:rPr lang="en-US" sz="1000">
                <a:solidFill>
                  <a:srgbClr val="FFFFFF"/>
                </a:solidFill>
              </a:rPr>
              <a:t>CORN AND MAYONNAISE DON'T GO TOGETHER</a:t>
            </a:r>
          </a:p>
          <a:p>
            <a:r>
              <a:rPr lang="en-US" sz="1000">
                <a:solidFill>
                  <a:srgbClr val="FFFFFF"/>
                </a:solidFill>
              </a:rPr>
              <a:t>The taste must be horrible, the mixing simply doesn't go together.</a:t>
            </a:r>
          </a:p>
          <a:p>
            <a:r>
              <a:rPr lang="en-US" sz="1000">
                <a:solidFill>
                  <a:srgbClr val="FFFFFF"/>
                </a:solidFill>
              </a:rPr>
              <a:t>Corn mayonnaise? What's the point of that, corn kernels are ok, mayonnaise is not</a:t>
            </a:r>
            <a:endParaRPr lang="en-GB" sz="1000">
              <a:solidFill>
                <a:srgbClr val="FFFFFF"/>
              </a:solidFill>
            </a:endParaRPr>
          </a:p>
        </p:txBody>
      </p:sp>
      <p:sp>
        <p:nvSpPr>
          <p:cNvPr id="24" name="Speech Bubble: Contempt">
            <a:extLst>
              <a:ext uri="{FF2B5EF4-FFF2-40B4-BE49-F238E27FC236}">
                <a16:creationId xmlns:a16="http://schemas.microsoft.com/office/drawing/2014/main" id="{39373CD8-9928-4255-8D66-C99A93F5EAB4}"/>
              </a:ext>
            </a:extLst>
          </p:cNvPr>
          <p:cNvSpPr>
            <a:spLocks/>
          </p:cNvSpPr>
          <p:nvPr/>
        </p:nvSpPr>
        <p:spPr bwMode="gray">
          <a:xfrm>
            <a:off x="6026499" y="898156"/>
            <a:ext cx="4976495" cy="1021556"/>
          </a:xfrm>
          <a:prstGeom prst="wedgeRoundRectCallout">
            <a:avLst>
              <a:gd name="adj1" fmla="val -51933"/>
              <a:gd name="adj2" fmla="val -39515"/>
              <a:gd name="adj3" fmla="val 16667"/>
            </a:avLst>
          </a:prstGeom>
          <a:solidFill>
            <a:srgbClr val="99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FFFFFF"/>
                </a:solidFill>
              </a:rPr>
              <a:t>Because sweet corn mayonnaise wouldn't go down well and would have a very different flavor.</a:t>
            </a:r>
          </a:p>
          <a:p>
            <a:r>
              <a:rPr lang="en-US" sz="1000">
                <a:solidFill>
                  <a:srgbClr val="FFFFFF"/>
                </a:solidFill>
              </a:rPr>
              <a:t>I don't think the flavor matches</a:t>
            </a:r>
          </a:p>
          <a:p>
            <a:r>
              <a:rPr lang="en-US" sz="1000">
                <a:solidFill>
                  <a:srgbClr val="FFFFFF"/>
                </a:solidFill>
              </a:rPr>
              <a:t>I don't think it's an appropriate flavor for mayonnaise.</a:t>
            </a:r>
          </a:p>
          <a:p>
            <a:r>
              <a:rPr lang="en-US" sz="1000">
                <a:solidFill>
                  <a:srgbClr val="FFFFFF"/>
                </a:solidFill>
              </a:rPr>
              <a:t>I don't think it's a good combination</a:t>
            </a:r>
          </a:p>
          <a:p>
            <a:r>
              <a:rPr lang="en-US" sz="1000">
                <a:solidFill>
                  <a:srgbClr val="FFFFFF"/>
                </a:solidFill>
              </a:rPr>
              <a:t>I don't think it would taste nice</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56882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pt-BR" sz="1050" b="1">
                <a:solidFill>
                  <a:schemeClr val="tx1"/>
                </a:solidFill>
              </a:rPr>
              <a:t>Fritz Salsa Sabor a Maiz</a:t>
            </a:r>
            <a:endParaRPr lang="en-GB" sz="1050" b="1">
              <a:solidFill>
                <a:schemeClr val="tx1"/>
              </a:solidFill>
            </a:endParaRP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4D5031A8-6A3F-2894-0966-7CF5D5A38B37}"/>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394693518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20949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F0AC47E0-91DB-603D-E3DB-7BCDEF52F43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1328247339"/>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925699741"/>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56882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pt-BR" sz="1050" b="1">
                <a:solidFill>
                  <a:schemeClr val="tx1"/>
                </a:solidFill>
              </a:rPr>
              <a:t>Fritz Salsa Sabor a Maiz</a:t>
            </a:r>
            <a:endParaRPr lang="en-GB" sz="1050" b="1">
              <a:solidFill>
                <a:schemeClr val="tx1"/>
              </a:solidFill>
            </a:endParaRP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ECDA1387-49F6-2C70-07AD-CAE6A212B4E0}"/>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1154768326"/>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206112620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Iicon">
            <a:extLst>
              <a:ext uri="{FF2B5EF4-FFF2-40B4-BE49-F238E27FC236}">
                <a16:creationId xmlns:a16="http://schemas.microsoft.com/office/drawing/2014/main" id="{A88ABEBC-28E7-5A4E-47D1-C33EC6B88E5E}"/>
              </a:ext>
            </a:extLst>
          </p:cNvPr>
          <p:cNvSpPr>
            <a:spLocks noGrp="1" noRot="1" noMove="1" noResize="1" noEditPoints="1" noAdjustHandles="1" noChangeArrowheads="1" noChangeShapeType="1"/>
          </p:cNvSpPr>
          <p:nvPr/>
        </p:nvSpPr>
        <p:spPr bwMode="black">
          <a:xfrm>
            <a:off x="263528" y="6293166"/>
            <a:ext cx="422043" cy="422043"/>
          </a:xfrm>
          <a:custGeom>
            <a:avLst/>
            <a:gdLst>
              <a:gd name="connsiteX0" fmla="*/ 791629 w 1229146"/>
              <a:gd name="connsiteY0" fmla="*/ 699442 h 1229145"/>
              <a:gd name="connsiteX1" fmla="*/ 882352 w 1229146"/>
              <a:gd name="connsiteY1" fmla="*/ 977463 h 1229145"/>
              <a:gd name="connsiteX2" fmla="*/ 652618 w 1229146"/>
              <a:gd name="connsiteY2" fmla="*/ 810651 h 1229145"/>
              <a:gd name="connsiteX3" fmla="*/ 389230 w 1229146"/>
              <a:gd name="connsiteY3" fmla="*/ 967220 h 1229145"/>
              <a:gd name="connsiteX4" fmla="*/ 147790 w 1229146"/>
              <a:gd name="connsiteY4" fmla="*/ 923322 h 1229145"/>
              <a:gd name="connsiteX5" fmla="*/ 250219 w 1229146"/>
              <a:gd name="connsiteY5" fmla="*/ 617499 h 1229145"/>
              <a:gd name="connsiteX6" fmla="*/ 212174 w 1229146"/>
              <a:gd name="connsiteY6" fmla="*/ 873571 h 1229145"/>
              <a:gd name="connsiteX7" fmla="*/ 683347 w 1229146"/>
              <a:gd name="connsiteY7" fmla="*/ 697979 h 1229145"/>
              <a:gd name="connsiteX8" fmla="*/ 1155983 w 1229146"/>
              <a:gd name="connsiteY8" fmla="*/ 324846 h 1229145"/>
              <a:gd name="connsiteX9" fmla="*/ 614573 w 1229146"/>
              <a:gd name="connsiteY9" fmla="*/ 0 h 1229145"/>
              <a:gd name="connsiteX10" fmla="*/ 0 w 1229146"/>
              <a:gd name="connsiteY10" fmla="*/ 614573 h 1229145"/>
              <a:gd name="connsiteX11" fmla="*/ 614573 w 1229146"/>
              <a:gd name="connsiteY11" fmla="*/ 1229146 h 1229145"/>
              <a:gd name="connsiteX12" fmla="*/ 1229147 w 1229146"/>
              <a:gd name="connsiteY12" fmla="*/ 614573 h 1229145"/>
              <a:gd name="connsiteX13" fmla="*/ 1164763 w 1229146"/>
              <a:gd name="connsiteY13" fmla="*/ 340942 h 1229145"/>
              <a:gd name="connsiteX14" fmla="*/ 791629 w 1229146"/>
              <a:gd name="connsiteY14" fmla="*/ 699442 h 1229145"/>
              <a:gd name="connsiteX15" fmla="*/ 516534 w 1229146"/>
              <a:gd name="connsiteY15" fmla="*/ 453613 h 1229145"/>
              <a:gd name="connsiteX16" fmla="*/ 617500 w 1229146"/>
              <a:gd name="connsiteY16" fmla="*/ 143400 h 1229145"/>
              <a:gd name="connsiteX17" fmla="*/ 718465 w 1229146"/>
              <a:gd name="connsiteY17" fmla="*/ 453613 h 1229145"/>
              <a:gd name="connsiteX18" fmla="*/ 932103 w 1229146"/>
              <a:gd name="connsiteY18" fmla="*/ 453613 h 1229145"/>
              <a:gd name="connsiteX19" fmla="*/ 617500 w 1229146"/>
              <a:gd name="connsiteY19" fmla="*/ 676030 h 1229145"/>
              <a:gd name="connsiteX20" fmla="*/ 406789 w 1229146"/>
              <a:gd name="connsiteY20" fmla="*/ 790165 h 1229145"/>
              <a:gd name="connsiteX21" fmla="*/ 453614 w 1229146"/>
              <a:gd name="connsiteY21" fmla="*/ 645301 h 1229145"/>
              <a:gd name="connsiteX22" fmla="*/ 190225 w 1229146"/>
              <a:gd name="connsiteY22" fmla="*/ 453613 h 1229145"/>
              <a:gd name="connsiteX23" fmla="*/ 516534 w 1229146"/>
              <a:gd name="connsiteY23" fmla="*/ 453613 h 12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9146" h="1229145">
                <a:moveTo>
                  <a:pt x="791629" y="699442"/>
                </a:moveTo>
                <a:lnTo>
                  <a:pt x="882352" y="977463"/>
                </a:lnTo>
                <a:lnTo>
                  <a:pt x="652618" y="810651"/>
                </a:lnTo>
                <a:cubicBezTo>
                  <a:pt x="558969" y="880888"/>
                  <a:pt x="468246" y="937955"/>
                  <a:pt x="389230" y="967220"/>
                </a:cubicBezTo>
                <a:cubicBezTo>
                  <a:pt x="299970" y="1000876"/>
                  <a:pt x="193152" y="1000876"/>
                  <a:pt x="147790" y="923322"/>
                </a:cubicBezTo>
                <a:cubicBezTo>
                  <a:pt x="79017" y="803334"/>
                  <a:pt x="250219" y="617499"/>
                  <a:pt x="250219" y="617499"/>
                </a:cubicBezTo>
                <a:cubicBezTo>
                  <a:pt x="250219" y="617499"/>
                  <a:pt x="124378" y="815041"/>
                  <a:pt x="212174" y="873571"/>
                </a:cubicBezTo>
                <a:cubicBezTo>
                  <a:pt x="294117" y="929175"/>
                  <a:pt x="484342" y="832600"/>
                  <a:pt x="683347" y="697979"/>
                </a:cubicBezTo>
                <a:cubicBezTo>
                  <a:pt x="858939" y="577991"/>
                  <a:pt x="1041848" y="425811"/>
                  <a:pt x="1155983" y="324846"/>
                </a:cubicBezTo>
                <a:cubicBezTo>
                  <a:pt x="1053554" y="131694"/>
                  <a:pt x="850160" y="0"/>
                  <a:pt x="614573" y="0"/>
                </a:cubicBezTo>
                <a:cubicBezTo>
                  <a:pt x="275095" y="0"/>
                  <a:pt x="0" y="275094"/>
                  <a:pt x="0" y="614573"/>
                </a:cubicBezTo>
                <a:cubicBezTo>
                  <a:pt x="0" y="954051"/>
                  <a:pt x="275095" y="1229146"/>
                  <a:pt x="614573" y="1229146"/>
                </a:cubicBezTo>
                <a:cubicBezTo>
                  <a:pt x="954052" y="1229146"/>
                  <a:pt x="1229147" y="954051"/>
                  <a:pt x="1229147" y="614573"/>
                </a:cubicBezTo>
                <a:cubicBezTo>
                  <a:pt x="1229147" y="516534"/>
                  <a:pt x="1205734" y="422885"/>
                  <a:pt x="1164763" y="340942"/>
                </a:cubicBezTo>
                <a:cubicBezTo>
                  <a:pt x="1072577" y="437517"/>
                  <a:pt x="936493" y="576528"/>
                  <a:pt x="791629" y="699442"/>
                </a:cubicBezTo>
                <a:close/>
                <a:moveTo>
                  <a:pt x="516534" y="453613"/>
                </a:moveTo>
                <a:lnTo>
                  <a:pt x="617500" y="143400"/>
                </a:lnTo>
                <a:lnTo>
                  <a:pt x="718465" y="453613"/>
                </a:lnTo>
                <a:lnTo>
                  <a:pt x="932103" y="453613"/>
                </a:lnTo>
                <a:cubicBezTo>
                  <a:pt x="832600" y="531166"/>
                  <a:pt x="721392" y="610183"/>
                  <a:pt x="617500" y="676030"/>
                </a:cubicBezTo>
                <a:cubicBezTo>
                  <a:pt x="542873" y="724318"/>
                  <a:pt x="469710" y="763826"/>
                  <a:pt x="406789" y="790165"/>
                </a:cubicBezTo>
                <a:lnTo>
                  <a:pt x="453614" y="645301"/>
                </a:lnTo>
                <a:lnTo>
                  <a:pt x="190225" y="453613"/>
                </a:lnTo>
                <a:lnTo>
                  <a:pt x="516534" y="453613"/>
                </a:lnTo>
                <a:close/>
              </a:path>
            </a:pathLst>
          </a:custGeom>
          <a:solidFill>
            <a:srgbClr val="ED3293"/>
          </a:solidFill>
          <a:ln w="14605"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020018B8-4A91-E537-5323-8527F580FEAC}"/>
              </a:ext>
            </a:extLst>
          </p:cNvPr>
          <p:cNvSpPr>
            <a:spLocks noGrp="1"/>
          </p:cNvSpPr>
          <p:nvPr>
            <p:ph type="body" sz="half" idx="2"/>
          </p:nvPr>
        </p:nvSpPr>
        <p:spPr/>
        <p:txBody>
          <a:bodyPr/>
          <a:lstStyle/>
          <a:p>
            <a:r>
              <a:rPr lang="en-GB"/>
              <a:t>We ask people how they feel about each idea using our FaceTrace® emotional measurement tool</a:t>
            </a:r>
          </a:p>
        </p:txBody>
      </p:sp>
      <p:sp>
        <p:nvSpPr>
          <p:cNvPr id="13" name="Title 12"/>
          <p:cNvSpPr>
            <a:spLocks noGrp="1"/>
          </p:cNvSpPr>
          <p:nvPr>
            <p:ph type="title"/>
          </p:nvPr>
        </p:nvSpPr>
        <p:spPr/>
        <p:txBody>
          <a:bodyPr/>
          <a:lstStyle/>
          <a:p>
            <a:r>
              <a:rPr lang="en-GB"/>
              <a:t>Emotional </a:t>
            </a:r>
            <a:r>
              <a:rPr lang="en-GB">
                <a:latin typeface="+mn-lt"/>
              </a:rPr>
              <a:t>Response</a:t>
            </a:r>
          </a:p>
        </p:txBody>
      </p:sp>
      <p:graphicFrame>
        <p:nvGraphicFramePr>
          <p:cNvPr id="5" name="FTChart">
            <a:extLst>
              <a:ext uri="{FF2B5EF4-FFF2-40B4-BE49-F238E27FC236}">
                <a16:creationId xmlns:a16="http://schemas.microsoft.com/office/drawing/2014/main" id="{4A364942-4091-9623-7142-ABDBF0BAEADD}"/>
              </a:ext>
            </a:extLst>
          </p:cNvPr>
          <p:cNvGraphicFramePr/>
          <p:nvPr>
            <p:extLst>
              <p:ext uri="{D42A27DB-BD31-4B8C-83A1-F6EECF244321}">
                <p14:modId xmlns:p14="http://schemas.microsoft.com/office/powerpoint/2010/main" val="784308793"/>
              </p:ext>
            </p:extLst>
          </p:nvPr>
        </p:nvGraphicFramePr>
        <p:xfrm>
          <a:off x="1487489" y="1704976"/>
          <a:ext cx="8677274" cy="41187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FD85573-7F12-41DE-8FA4-E6BF8C28AACF}"/>
              </a:ext>
            </a:extLst>
          </p:cNvPr>
          <p:cNvSpPr txBox="1"/>
          <p:nvPr/>
        </p:nvSpPr>
        <p:spPr>
          <a:xfrm>
            <a:off x="10362248" y="1713230"/>
            <a:ext cx="1234440" cy="246221"/>
          </a:xfrm>
          <a:prstGeom prst="rect">
            <a:avLst/>
          </a:prstGeom>
          <a:noFill/>
          <a:ln w="3175">
            <a:noFill/>
            <a:prstDash val="solid"/>
            <a:miter lim="800000"/>
          </a:ln>
        </p:spPr>
        <p:txBody>
          <a:bodyPr wrap="square">
            <a:spAutoFit/>
          </a:bodyPr>
          <a:lstStyle/>
          <a:p>
            <a:pPr marL="0" marR="0" indent="0" algn="l" rtl="0" eaLnBrk="1" fontAlgn="auto" latinLnBrk="0" hangingPunct="1">
              <a:spcBef>
                <a:spcPts val="0"/>
              </a:spcBef>
              <a:spcAft>
                <a:spcPts val="0"/>
              </a:spcAft>
            </a:pPr>
            <a:r>
              <a:rPr lang="en-GB" sz="1000" i="0" kern="1200" spc="0" baseline="0">
                <a:ln>
                  <a:noFill/>
                </a:ln>
                <a:solidFill>
                  <a:srgbClr val="ED3293"/>
                </a:solidFill>
                <a:effectLst/>
                <a:ea typeface="+mn-ea"/>
                <a:cs typeface="+mn-cs"/>
              </a:rPr>
              <a:t>Intensity Score*</a:t>
            </a:r>
            <a:endParaRPr lang="en-US" sz="1000">
              <a:solidFill>
                <a:srgbClr val="ED3293"/>
              </a:solidFill>
              <a:effectLst/>
            </a:endParaRPr>
          </a:p>
        </p:txBody>
      </p:sp>
      <p:sp>
        <p:nvSpPr>
          <p:cNvPr id="8" name="TextBox 7">
            <a:extLst>
              <a:ext uri="{FF2B5EF4-FFF2-40B4-BE49-F238E27FC236}">
                <a16:creationId xmlns:a16="http://schemas.microsoft.com/office/drawing/2014/main" id="{280AA779-93EA-D6AF-B748-36010F6B8912}"/>
              </a:ext>
            </a:extLst>
          </p:cNvPr>
          <p:cNvSpPr txBox="1"/>
          <p:nvPr/>
        </p:nvSpPr>
        <p:spPr>
          <a:xfrm>
            <a:off x="10362248" y="4370755"/>
            <a:ext cx="1081065" cy="615553"/>
          </a:xfrm>
          <a:prstGeom prst="rect">
            <a:avLst/>
          </a:prstGeom>
          <a:noFill/>
          <a:ln w="3175">
            <a:noFill/>
            <a:prstDash val="solid"/>
            <a:miter lim="800000"/>
          </a:ln>
        </p:spPr>
        <p:txBody>
          <a:bodyPr wrap="square">
            <a:spAutoFit/>
          </a:bodyPr>
          <a:lstStyle/>
          <a:p>
            <a:pPr marL="0" marR="0" indent="0" algn="l" rtl="0" eaLnBrk="1" fontAlgn="auto" latinLnBrk="0" hangingPunct="1">
              <a:spcBef>
                <a:spcPts val="1200"/>
              </a:spcBef>
              <a:spcAft>
                <a:spcPts val="0"/>
              </a:spcAft>
            </a:pPr>
            <a:r>
              <a:rPr lang="en-GB" sz="1000" b="0" i="0" kern="1200" spc="0" baseline="0">
                <a:ln>
                  <a:noFill/>
                </a:ln>
                <a:solidFill>
                  <a:srgbClr val="ED3293"/>
                </a:solidFill>
                <a:effectLst/>
                <a:ea typeface="+mn-ea"/>
                <a:cs typeface="+mn-cs"/>
              </a:rPr>
              <a:t>*</a:t>
            </a:r>
            <a:r>
              <a:rPr lang="en-GB" sz="800" b="0" i="0" kern="1200" spc="0" baseline="0">
                <a:ln>
                  <a:noFill/>
                </a:ln>
                <a:solidFill>
                  <a:srgbClr val="7F7F7F"/>
                </a:solidFill>
                <a:effectLst/>
                <a:ea typeface="+mn-ea"/>
                <a:cs typeface="+mn-cs"/>
              </a:rPr>
              <a:t>Overall emotional intensity of all (non-neutral) emotions felt, scale from 0-3</a:t>
            </a:r>
            <a:endParaRPr lang="en-US">
              <a:solidFill>
                <a:srgbClr val="7F7F7F"/>
              </a:solidFill>
              <a:effectLst/>
            </a:endParaRPr>
          </a:p>
        </p:txBody>
      </p:sp>
      <p:graphicFrame>
        <p:nvGraphicFramePr>
          <p:cNvPr id="12" name="Star Score chart">
            <a:extLst>
              <a:ext uri="{FF2B5EF4-FFF2-40B4-BE49-F238E27FC236}">
                <a16:creationId xmlns:a16="http://schemas.microsoft.com/office/drawing/2014/main" id="{49E2F688-91BF-ACEC-4AD5-9D9A87A3E8A7}"/>
              </a:ext>
            </a:extLst>
          </p:cNvPr>
          <p:cNvGraphicFramePr/>
          <p:nvPr>
            <p:extLst>
              <p:ext uri="{D42A27DB-BD31-4B8C-83A1-F6EECF244321}">
                <p14:modId xmlns:p14="http://schemas.microsoft.com/office/powerpoint/2010/main" val="1231434231"/>
              </p:ext>
            </p:extLst>
          </p:nvPr>
        </p:nvGraphicFramePr>
        <p:xfrm>
          <a:off x="1487488" y="1034237"/>
          <a:ext cx="8677274" cy="603712"/>
        </p:xfrm>
        <a:graphic>
          <a:graphicData uri="http://schemas.openxmlformats.org/drawingml/2006/chart">
            <c:chart xmlns:c="http://schemas.openxmlformats.org/drawingml/2006/chart" xmlns:r="http://schemas.openxmlformats.org/officeDocument/2006/relationships" r:id="rId4"/>
          </a:graphicData>
        </a:graphic>
      </p:graphicFrame>
      <p:sp>
        <p:nvSpPr>
          <p:cNvPr id="15" name="ProjectDate">
            <a:extLst>
              <a:ext uri="{FF2B5EF4-FFF2-40B4-BE49-F238E27FC236}">
                <a16:creationId xmlns:a16="http://schemas.microsoft.com/office/drawing/2014/main" id="{2E379DFB-3CF1-555F-9B7D-FA7F89BFEBDF}"/>
              </a:ext>
            </a:extLst>
          </p:cNvPr>
          <p:cNvSpPr txBox="1">
            <a:spLocks noGrp="1" noRot="1" noMove="1" noResize="1" noEditPoints="1" noAdjustHandles="1" noChangeArrowheads="1" noChangeShapeType="1"/>
          </p:cNvSpPr>
          <p:nvPr/>
        </p:nvSpPr>
        <p:spPr>
          <a:xfrm>
            <a:off x="1020163" y="6585009"/>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16" name="ProjectName">
            <a:extLst>
              <a:ext uri="{FF2B5EF4-FFF2-40B4-BE49-F238E27FC236}">
                <a16:creationId xmlns:a16="http://schemas.microsoft.com/office/drawing/2014/main" id="{AFC82C9A-4B51-2417-8BEC-897DF9EB65E5}"/>
              </a:ext>
            </a:extLst>
          </p:cNvPr>
          <p:cNvSpPr txBox="1">
            <a:spLocks noGrp="1" noRot="1" noMove="1" noResize="1" noEditPoints="1" noAdjustHandles="1" noChangeArrowheads="1" noChangeShapeType="1"/>
          </p:cNvSpPr>
          <p:nvPr/>
        </p:nvSpPr>
        <p:spPr>
          <a:xfrm>
            <a:off x="1020164" y="6400439"/>
            <a:ext cx="263482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US" sz="1050" b="1">
                <a:solidFill>
                  <a:schemeClr val="tx1"/>
                </a:solidFill>
              </a:rPr>
              <a:t>Test Your Innovation for LATAM Kick-off</a:t>
            </a:r>
            <a:endParaRPr lang="en-GB" sz="1050" b="1">
              <a:solidFill>
                <a:schemeClr val="tx1"/>
              </a:solidFill>
            </a:endParaRPr>
          </a:p>
        </p:txBody>
      </p:sp>
      <p:sp>
        <p:nvSpPr>
          <p:cNvPr id="17" name="IdeaType">
            <a:extLst>
              <a:ext uri="{FF2B5EF4-FFF2-40B4-BE49-F238E27FC236}">
                <a16:creationId xmlns:a16="http://schemas.microsoft.com/office/drawing/2014/main" id="{2D1A7D63-F3D5-5FF6-70CA-1A8F58F1D753}"/>
              </a:ext>
            </a:extLst>
          </p:cNvPr>
          <p:cNvSpPr>
            <a:spLocks noGrp="1" noRot="1" noMove="1" noResize="1" noEditPoints="1" noAdjustHandles="1" noChangeArrowheads="1" noChangeShapeType="1"/>
          </p:cNvSpPr>
          <p:nvPr/>
        </p:nvSpPr>
        <p:spPr bwMode="gray">
          <a:xfrm>
            <a:off x="1057950" y="6249207"/>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9" name="MktFlag">
            <a:extLst>
              <a:ext uri="{FF2B5EF4-FFF2-40B4-BE49-F238E27FC236}">
                <a16:creationId xmlns:a16="http://schemas.microsoft.com/office/drawing/2014/main" id="{E2B0582D-82F8-702C-1E48-F8842667D259}"/>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814198" y="6252017"/>
            <a:ext cx="144000" cy="144000"/>
          </a:xfrm>
          <a:prstGeom prst="rect">
            <a:avLst/>
          </a:prstGeom>
        </p:spPr>
      </p:pic>
      <p:graphicFrame>
        <p:nvGraphicFramePr>
          <p:cNvPr id="24" name="NatRepTable">
            <a:extLst>
              <a:ext uri="{FF2B5EF4-FFF2-40B4-BE49-F238E27FC236}">
                <a16:creationId xmlns:a16="http://schemas.microsoft.com/office/drawing/2014/main" id="{7ABF2B5C-8ED2-295E-ED6B-6353F6F88D2C}"/>
              </a:ext>
            </a:extLst>
          </p:cNvPr>
          <p:cNvGraphicFramePr>
            <a:graphicFrameLocks/>
          </p:cNvGraphicFramePr>
          <p:nvPr>
            <p:extLst>
              <p:ext uri="{D42A27DB-BD31-4B8C-83A1-F6EECF244321}">
                <p14:modId xmlns:p14="http://schemas.microsoft.com/office/powerpoint/2010/main" val="2995748590"/>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6">
                        <a:extLst>
                          <a:ext uri="{96DAC541-7B7A-43D3-8B79-37D633B846F1}">
                            <asvg:svgBlip xmlns:asvg="http://schemas.microsoft.com/office/drawing/2016/SVG/main" r:embed="rId7"/>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grpSp>
        <p:nvGrpSpPr>
          <p:cNvPr id="2" name="Legend">
            <a:extLst>
              <a:ext uri="{FF2B5EF4-FFF2-40B4-BE49-F238E27FC236}">
                <a16:creationId xmlns:a16="http://schemas.microsoft.com/office/drawing/2014/main" id="{EAD8E9CA-8460-D77B-CCC0-B11FB475BC5D}"/>
              </a:ext>
            </a:extLst>
          </p:cNvPr>
          <p:cNvGrpSpPr/>
          <p:nvPr/>
        </p:nvGrpSpPr>
        <p:grpSpPr>
          <a:xfrm>
            <a:off x="10463981" y="1943318"/>
            <a:ext cx="974798" cy="2453730"/>
            <a:chOff x="9700822" y="1902740"/>
            <a:chExt cx="974798" cy="2453730"/>
          </a:xfrm>
        </p:grpSpPr>
        <p:sp>
          <p:nvSpPr>
            <p:cNvPr id="3" name="TextBox 2">
              <a:extLst>
                <a:ext uri="{FF2B5EF4-FFF2-40B4-BE49-F238E27FC236}">
                  <a16:creationId xmlns:a16="http://schemas.microsoft.com/office/drawing/2014/main" id="{C3D9956A-D71D-6062-7C43-CBF14A22E56D}"/>
                </a:ext>
              </a:extLst>
            </p:cNvPr>
            <p:cNvSpPr txBox="1"/>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6" name="Graphic 5">
              <a:extLst>
                <a:ext uri="{FF2B5EF4-FFF2-40B4-BE49-F238E27FC236}">
                  <a16:creationId xmlns:a16="http://schemas.microsoft.com/office/drawing/2014/main" id="{1E4C96B3-DBFD-B20B-654C-638D258F6F73}"/>
                </a:ext>
              </a:extLst>
            </p:cNvPr>
            <p:cNvPicPr/>
            <p:nvPr/>
          </p:nvPicPr>
          <p:blipFill>
            <a:blip r:embed="rId8">
              <a:extLst>
                <a:ext uri="{96DAC541-7B7A-43D3-8B79-37D633B846F1}">
                  <asvg:svgBlip xmlns:asvg="http://schemas.microsoft.com/office/drawing/2016/SVG/main" r:embed="rId9"/>
                </a:ext>
              </a:extLst>
            </a:blip>
            <a:stretch>
              <a:fillRect/>
            </a:stretch>
          </p:blipFill>
          <p:spPr>
            <a:xfrm>
              <a:off x="9700822" y="1994678"/>
              <a:ext cx="123825" cy="2247900"/>
            </a:xfrm>
            <a:prstGeom prst="rect">
              <a:avLst/>
            </a:prstGeom>
          </p:spPr>
        </p:pic>
      </p:grpSp>
      <p:pic>
        <p:nvPicPr>
          <p:cNvPr id="19" name="PROLabel">
            <a:extLst>
              <a:ext uri="{FF2B5EF4-FFF2-40B4-BE49-F238E27FC236}">
                <a16:creationId xmlns:a16="http://schemas.microsoft.com/office/drawing/2014/main" id="{64A69886-E89C-6904-323D-E56DB69589C9}"/>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3402" y="6406883"/>
            <a:ext cx="288000" cy="326770"/>
          </a:xfrm>
          <a:prstGeom prst="rect">
            <a:avLst/>
          </a:prstGeom>
        </p:spPr>
      </p:pic>
    </p:spTree>
    <p:extLst>
      <p:ext uri="{BB962C8B-B14F-4D97-AF65-F5344CB8AC3E}">
        <p14:creationId xmlns:p14="http://schemas.microsoft.com/office/powerpoint/2010/main" val="3829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90FBE1CA-41F6-EFB9-D7D8-1807236AC68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3242702818"/>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56882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pt-BR" sz="1050" b="1">
                <a:solidFill>
                  <a:schemeClr val="tx1"/>
                </a:solidFill>
              </a:rPr>
              <a:t>Fritz Salsa Sabor a Maiz</a:t>
            </a:r>
            <a:endParaRPr lang="en-GB" sz="1050" b="1">
              <a:solidFill>
                <a:schemeClr val="tx1"/>
              </a:solidFill>
            </a:endParaRP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CBA5BD6F-F6EB-C6F4-5B63-DB67401DB024}"/>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3560737097"/>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98162676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A344D667-AF41-C8A5-55B9-5105199C49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1575681871"/>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501405786"/>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56882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pt-BR" sz="1050" b="1">
                <a:solidFill>
                  <a:schemeClr val="tx1"/>
                </a:solidFill>
              </a:rPr>
              <a:t>Fritz Salsa Sabor a Maiz</a:t>
            </a:r>
            <a:endParaRPr lang="en-GB" sz="1050" b="1">
              <a:solidFill>
                <a:schemeClr val="tx1"/>
              </a:solidFill>
            </a:endParaRP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61E4D619-E40D-E8C3-CA5C-95EB88523F0B}"/>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337437850"/>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08015265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1E6FC345-288E-98E0-E4E5-DF309D5D65D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3039173244"/>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3758509713"/>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3273394363"/>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06.96</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1990383334"/>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72</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nd</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9" name="ChartBottom">
            <a:extLst>
              <a:ext uri="{FF2B5EF4-FFF2-40B4-BE49-F238E27FC236}">
                <a16:creationId xmlns:a16="http://schemas.microsoft.com/office/drawing/2014/main" id="{A8767E47-CD87-0E2E-5E9E-61706D8F11F0}"/>
              </a:ext>
            </a:extLst>
          </p:cNvPr>
          <p:cNvGraphicFramePr/>
          <p:nvPr>
            <p:extLst>
              <p:ext uri="{D42A27DB-BD31-4B8C-83A1-F6EECF244321}">
                <p14:modId xmlns:p14="http://schemas.microsoft.com/office/powerpoint/2010/main" val="3797461019"/>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4" name="1 Star">
            <a:extLst>
              <a:ext uri="{FF2B5EF4-FFF2-40B4-BE49-F238E27FC236}">
                <a16:creationId xmlns:a16="http://schemas.microsoft.com/office/drawing/2014/main" id="{A2E7FCE3-80CF-AD8D-B08E-3D01962ED7AD}"/>
              </a:ext>
            </a:extLst>
          </p:cNvPr>
          <p:cNvSpPr>
            <a:spLocks noGrp="1" noRot="1" noMove="1" noResize="1" noEditPoints="1" noAdjustHandles="1" noChangeArrowheads="1" noChangeShapeType="1"/>
          </p:cNvSpPr>
          <p:nvPr/>
        </p:nvSpPr>
        <p:spPr bwMode="gray">
          <a:xfrm>
            <a:off x="5916612" y="1471243"/>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1.0</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C0A7BF4B-7C36-C42E-797D-3A2BB8ED67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en-GB"/>
              <a:t>Vigo Cilantro Lime Rice</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544778"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Vigo Cilantro Lime Rice</a:t>
            </a: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5E648D37-E1C0-5438-6573-1C8F955B0A85}"/>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29376007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60515977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5C0537B3-3A9F-21F7-AEA0-B3F37026256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3642405292"/>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1277363991"/>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499" y="4719359"/>
            <a:ext cx="4005535" cy="851297"/>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It's something totally different from the market</a:t>
            </a:r>
          </a:p>
          <a:p>
            <a:r>
              <a:rPr lang="en-US" sz="1000">
                <a:solidFill>
                  <a:srgbClr val="FFFFFF"/>
                </a:solidFill>
              </a:rPr>
              <a:t>I've never seen this flavor</a:t>
            </a:r>
          </a:p>
          <a:p>
            <a:r>
              <a:rPr lang="en-US" sz="1000">
                <a:solidFill>
                  <a:srgbClr val="FFFFFF"/>
                </a:solidFill>
              </a:rPr>
              <a:t>Because I had never seen a product with this combination.</a:t>
            </a:r>
          </a:p>
          <a:p>
            <a:r>
              <a:rPr lang="en-US" sz="1000">
                <a:solidFill>
                  <a:srgbClr val="FFFFFF"/>
                </a:solidFill>
              </a:rPr>
              <a:t>It must be good</a:t>
            </a:r>
          </a:p>
          <a:p>
            <a:r>
              <a:rPr lang="en-US" sz="1000">
                <a:solidFill>
                  <a:srgbClr val="FFFFFF"/>
                </a:solidFill>
              </a:rPr>
              <a:t>I believe it is not a product that many people see a lot on the market.</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3940609"/>
            <a:ext cx="1790481" cy="851297"/>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liked the product.</a:t>
            </a:r>
          </a:p>
          <a:p>
            <a:r>
              <a:rPr lang="en-US" sz="1000">
                <a:solidFill>
                  <a:srgbClr val="292929"/>
                </a:solidFill>
              </a:rPr>
              <a:t>Why the product is very good</a:t>
            </a:r>
          </a:p>
          <a:p>
            <a:r>
              <a:rPr lang="en-US" sz="1000">
                <a:solidFill>
                  <a:srgbClr val="292929"/>
                </a:solidFill>
              </a:rPr>
              <a:t>Many profits</a:t>
            </a:r>
          </a:p>
          <a:p>
            <a:r>
              <a:rPr lang="en-US" sz="1000">
                <a:solidFill>
                  <a:srgbClr val="292929"/>
                </a:solidFill>
              </a:rPr>
              <a:t>for being new</a:t>
            </a:r>
          </a:p>
          <a:p>
            <a:r>
              <a:rPr lang="en-US" sz="1000">
                <a:solidFill>
                  <a:srgbClr val="292929"/>
                </a:solidFill>
              </a:rPr>
              <a:t>I don't believe it's attractive</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499" y="2991600"/>
            <a:ext cx="4976495" cy="1021556"/>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292929"/>
                </a:solidFill>
              </a:rPr>
              <a:t>Why many people don't eat cilantro and the taste would be strange</a:t>
            </a:r>
          </a:p>
          <a:p>
            <a:r>
              <a:rPr lang="en-US" sz="1000">
                <a:solidFill>
                  <a:srgbClr val="292929"/>
                </a:solidFill>
              </a:rPr>
              <a:t>Flavor doubt due to lemon</a:t>
            </a:r>
          </a:p>
          <a:p>
            <a:r>
              <a:rPr lang="en-US" sz="1000">
                <a:solidFill>
                  <a:srgbClr val="292929"/>
                </a:solidFill>
              </a:rPr>
              <a:t>I like coriander, but not everyone likes it.</a:t>
            </a:r>
          </a:p>
          <a:p>
            <a:r>
              <a:rPr lang="en-US" sz="1000">
                <a:solidFill>
                  <a:srgbClr val="292929"/>
                </a:solidFill>
              </a:rPr>
              <a:t>I NEITHER LIKE NOR DISLIKE THE IDEA BUT I WOULDN'T SELL AND NOBODY WOULD BUY IT</a:t>
            </a:r>
          </a:p>
          <a:p>
            <a:r>
              <a:rPr lang="en-US" sz="1000">
                <a:solidFill>
                  <a:srgbClr val="292929"/>
                </a:solidFill>
              </a:rPr>
              <a:t>Doubt about the flavor due to the lemon, as it is not used in rice here at home</a:t>
            </a:r>
            <a:endParaRPr lang="en-GB" sz="1000">
              <a:solidFill>
                <a:srgbClr val="292929"/>
              </a:solidFill>
            </a:endParaRPr>
          </a:p>
        </p:txBody>
      </p:sp>
      <p:sp>
        <p:nvSpPr>
          <p:cNvPr id="26" name="Speech Bubble: Sadness">
            <a:extLst>
              <a:ext uri="{FF2B5EF4-FFF2-40B4-BE49-F238E27FC236}">
                <a16:creationId xmlns:a16="http://schemas.microsoft.com/office/drawing/2014/main" id="{94A886B2-0307-441F-8ACD-CE05536BE63B}"/>
              </a:ext>
            </a:extLst>
          </p:cNvPr>
          <p:cNvSpPr>
            <a:spLocks/>
          </p:cNvSpPr>
          <p:nvPr/>
        </p:nvSpPr>
        <p:spPr bwMode="gray">
          <a:xfrm>
            <a:off x="6026499" y="2723628"/>
            <a:ext cx="3318511" cy="340519"/>
          </a:xfrm>
          <a:prstGeom prst="wedgeRoundRectCallout">
            <a:avLst>
              <a:gd name="adj1" fmla="val -51933"/>
              <a:gd name="adj2" fmla="val -39515"/>
              <a:gd name="adj3" fmla="val 16667"/>
            </a:avLst>
          </a:prstGeom>
          <a:solidFill>
            <a:srgbClr val="99C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because I don't like the flavor and it's not commonly sold.</a:t>
            </a:r>
          </a:p>
          <a:p>
            <a:r>
              <a:rPr lang="en-US" sz="1000">
                <a:solidFill>
                  <a:srgbClr val="292929"/>
                </a:solidFill>
              </a:rPr>
              <a:t>I don't think the seasonings go well with rice.</a:t>
            </a:r>
            <a:endParaRPr lang="en-GB" sz="1000">
              <a:solidFill>
                <a:srgbClr val="292929"/>
              </a:solidFill>
            </a:endParaRPr>
          </a:p>
        </p:txBody>
      </p:sp>
      <p:sp>
        <p:nvSpPr>
          <p:cNvPr id="25" name="Speech Bubble: Fear">
            <a:extLst>
              <a:ext uri="{FF2B5EF4-FFF2-40B4-BE49-F238E27FC236}">
                <a16:creationId xmlns:a16="http://schemas.microsoft.com/office/drawing/2014/main" id="{C5EE1054-7615-437D-BDE3-84E06A5354AE}"/>
              </a:ext>
            </a:extLst>
          </p:cNvPr>
          <p:cNvSpPr>
            <a:spLocks/>
          </p:cNvSpPr>
          <p:nvPr/>
        </p:nvSpPr>
        <p:spPr bwMode="gray">
          <a:xfrm>
            <a:off x="6026499" y="2455656"/>
            <a:ext cx="3420476" cy="340519"/>
          </a:xfrm>
          <a:prstGeom prst="wedgeRoundRectCallout">
            <a:avLst>
              <a:gd name="adj1" fmla="val -51933"/>
              <a:gd name="adj2" fmla="val -39515"/>
              <a:gd name="adj3" fmla="val 16667"/>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The flavor can be very strong</a:t>
            </a:r>
          </a:p>
          <a:p>
            <a:r>
              <a:rPr lang="en-US" sz="1000">
                <a:solidFill>
                  <a:srgbClr val="292929"/>
                </a:solidFill>
              </a:rPr>
              <a:t>It can be risky because it is new and people may not like it.</a:t>
            </a:r>
            <a:endParaRPr lang="en-GB" sz="1000">
              <a:solidFill>
                <a:srgbClr val="292929"/>
              </a:solidFill>
            </a:endParaRPr>
          </a:p>
        </p:txBody>
      </p:sp>
      <p:sp>
        <p:nvSpPr>
          <p:cNvPr id="5" name="Speech Bubble: Disgust">
            <a:extLst>
              <a:ext uri="{FF2B5EF4-FFF2-40B4-BE49-F238E27FC236}">
                <a16:creationId xmlns:a16="http://schemas.microsoft.com/office/drawing/2014/main" id="{EFCD3669-A02B-4E18-B192-B110A396C0A1}"/>
              </a:ext>
            </a:extLst>
          </p:cNvPr>
          <p:cNvSpPr>
            <a:spLocks/>
          </p:cNvSpPr>
          <p:nvPr/>
        </p:nvSpPr>
        <p:spPr bwMode="gray">
          <a:xfrm>
            <a:off x="6026499" y="1847165"/>
            <a:ext cx="4587420" cy="681038"/>
          </a:xfrm>
          <a:prstGeom prst="wedgeRoundRectCallout">
            <a:avLst>
              <a:gd name="adj1" fmla="val -51933"/>
              <a:gd name="adj2" fmla="val -39515"/>
              <a:gd name="adj3" fmla="val 16667"/>
            </a:avLst>
          </a:prstGeom>
          <a:solidFill>
            <a:srgbClr val="FF3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It seems to taste very bad and I don't think it would be successful in the market.</a:t>
            </a:r>
          </a:p>
          <a:p>
            <a:r>
              <a:rPr lang="en-US" sz="1000">
                <a:solidFill>
                  <a:srgbClr val="FFFFFF"/>
                </a:solidFill>
              </a:rPr>
              <a:t>I don't like the ingredients listed</a:t>
            </a:r>
          </a:p>
          <a:p>
            <a:r>
              <a:rPr lang="en-US" sz="1000">
                <a:solidFill>
                  <a:srgbClr val="FFFFFF"/>
                </a:solidFill>
              </a:rPr>
              <a:t>I don't like coriander</a:t>
            </a:r>
          </a:p>
          <a:p>
            <a:r>
              <a:rPr lang="en-US" sz="1000">
                <a:solidFill>
                  <a:srgbClr val="FFFFFF"/>
                </a:solidFill>
              </a:rPr>
              <a:t>The ingredients do not match each other</a:t>
            </a:r>
            <a:endParaRPr lang="en-GB" sz="1000">
              <a:solidFill>
                <a:srgbClr val="FFFFFF"/>
              </a:solidFill>
            </a:endParaRPr>
          </a:p>
        </p:txBody>
      </p:sp>
      <p:sp>
        <p:nvSpPr>
          <p:cNvPr id="24" name="Speech Bubble: Contempt">
            <a:extLst>
              <a:ext uri="{FF2B5EF4-FFF2-40B4-BE49-F238E27FC236}">
                <a16:creationId xmlns:a16="http://schemas.microsoft.com/office/drawing/2014/main" id="{39373CD8-9928-4255-8D66-C99A93F5EAB4}"/>
              </a:ext>
            </a:extLst>
          </p:cNvPr>
          <p:cNvSpPr>
            <a:spLocks/>
          </p:cNvSpPr>
          <p:nvPr/>
        </p:nvSpPr>
        <p:spPr bwMode="gray">
          <a:xfrm>
            <a:off x="6026499" y="898156"/>
            <a:ext cx="4976495" cy="1021556"/>
          </a:xfrm>
          <a:prstGeom prst="wedgeRoundRectCallout">
            <a:avLst>
              <a:gd name="adj1" fmla="val -51933"/>
              <a:gd name="adj2" fmla="val -39515"/>
              <a:gd name="adj3" fmla="val 16667"/>
            </a:avLst>
          </a:prstGeom>
          <a:solidFill>
            <a:srgbClr val="99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FFFFFF"/>
                </a:solidFill>
              </a:rPr>
              <a:t>I don't like coriander, many people don't like it, it doesn't go well with rice, it doesn't go well with it</a:t>
            </a:r>
          </a:p>
          <a:p>
            <a:r>
              <a:rPr lang="en-US" sz="1000">
                <a:solidFill>
                  <a:srgbClr val="FFFFFF"/>
                </a:solidFill>
              </a:rPr>
              <a:t>Taste must not be good</a:t>
            </a:r>
          </a:p>
          <a:p>
            <a:r>
              <a:rPr lang="en-US" sz="1000">
                <a:solidFill>
                  <a:srgbClr val="FFFFFF"/>
                </a:solidFill>
              </a:rPr>
              <a:t>I don't like coriander</a:t>
            </a:r>
          </a:p>
          <a:p>
            <a:r>
              <a:rPr lang="en-US" sz="1000">
                <a:solidFill>
                  <a:srgbClr val="FFFFFF"/>
                </a:solidFill>
              </a:rPr>
              <a:t>It doesn't go well together.</a:t>
            </a:r>
          </a:p>
          <a:p>
            <a:r>
              <a:rPr lang="en-US" sz="1000">
                <a:solidFill>
                  <a:srgbClr val="FFFFFF"/>
                </a:solidFill>
              </a:rPr>
              <a:t>Because I don't like coriander</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544778"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Vigo Cilantro Lime Rice</a:t>
            </a: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97297009-046B-815B-AB5F-876F8DFEFE4B}"/>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2099009854"/>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9122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1674E90A-6ABC-F136-0102-5035E389BC7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3027866606"/>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18813163"/>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544778"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Vigo Cilantro Lime Rice</a:t>
            </a: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1E9E6E13-C63A-A5E2-CD90-C7FA6FE65753}"/>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314896374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10636452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5DFD-A37F-AE10-8261-4DFADB7C2F6E}"/>
            </a:ext>
          </a:extLst>
        </p:cNvPr>
        <p:cNvGrpSpPr/>
        <p:nvPr/>
      </p:nvGrpSpPr>
      <p:grpSpPr>
        <a:xfrm>
          <a:off x="0" y="0"/>
          <a:ext cx="0" cy="0"/>
          <a:chOff x="0" y="0"/>
          <a:chExt cx="0" cy="0"/>
        </a:xfrm>
      </p:grpSpPr>
      <p:pic>
        <p:nvPicPr>
          <p:cNvPr id="9" name="L-Thumbnail">
            <a:extLst>
              <a:ext uri="{FF2B5EF4-FFF2-40B4-BE49-F238E27FC236}">
                <a16:creationId xmlns:a16="http://schemas.microsoft.com/office/drawing/2014/main" id="{314279ED-B35E-8E22-C07B-7672AAF9B80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DBB4D65F-045C-E192-A223-A883DA27615D}"/>
              </a:ext>
            </a:extLst>
          </p:cNvPr>
          <p:cNvSpPr>
            <a:spLocks noGrp="1"/>
          </p:cNvSpPr>
          <p:nvPr>
            <p:ph type="title"/>
          </p:nvPr>
        </p:nvSpPr>
        <p:spPr/>
        <p:txBody>
          <a:bodyPr/>
          <a:lstStyle/>
          <a:p>
            <a:r>
              <a:rPr lang="en-GB"/>
              <a:t>Implicit Attributes</a:t>
            </a:r>
            <a:endParaRPr lang="en-US"/>
          </a:p>
        </p:txBody>
      </p:sp>
      <p:graphicFrame>
        <p:nvGraphicFramePr>
          <p:cNvPr id="5" name="ICTChart">
            <a:extLst>
              <a:ext uri="{FF2B5EF4-FFF2-40B4-BE49-F238E27FC236}">
                <a16:creationId xmlns:a16="http://schemas.microsoft.com/office/drawing/2014/main" id="{8736DF2B-B228-DEE1-D3D0-9FBEE9D13474}"/>
              </a:ext>
            </a:extLst>
          </p:cNvPr>
          <p:cNvGraphicFramePr/>
          <p:nvPr>
            <p:extLst>
              <p:ext uri="{D42A27DB-BD31-4B8C-83A1-F6EECF244321}">
                <p14:modId xmlns:p14="http://schemas.microsoft.com/office/powerpoint/2010/main" val="245349793"/>
              </p:ext>
            </p:extLst>
          </p:nvPr>
        </p:nvGraphicFramePr>
        <p:xfrm>
          <a:off x="1774825" y="702313"/>
          <a:ext cx="10153650"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a:extLst>
              <a:ext uri="{FF2B5EF4-FFF2-40B4-BE49-F238E27FC236}">
                <a16:creationId xmlns:a16="http://schemas.microsoft.com/office/drawing/2014/main" id="{A79E8FD8-B6DC-6B80-1DF9-D93C1B284BF4}"/>
              </a:ext>
            </a:extLst>
          </p:cNvPr>
          <p:cNvSpPr txBox="1"/>
          <p:nvPr/>
        </p:nvSpPr>
        <p:spPr>
          <a:xfrm>
            <a:off x="10552085" y="6187232"/>
            <a:ext cx="838391" cy="257369"/>
          </a:xfrm>
          <a:prstGeom prst="rect">
            <a:avLst/>
          </a:prstGeom>
          <a:noFill/>
          <a:ln w="3175">
            <a:noFill/>
            <a:prstDash val="solid"/>
            <a:miter lim="800000"/>
          </a:ln>
        </p:spPr>
        <p:txBody>
          <a:bodyPr vert="horz"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1200"/>
              </a:spcBef>
              <a:buClr>
                <a:schemeClr val="tx2"/>
              </a:buClr>
            </a:pPr>
            <a:r>
              <a:rPr lang="en-US" sz="600">
                <a:solidFill>
                  <a:srgbClr val="7F7F7F"/>
                </a:solidFill>
              </a:rPr>
              <a:t>For values &lt;0.5%, labels report as 0% </a:t>
            </a:r>
            <a:endParaRPr lang="en-US" sz="800" b="1">
              <a:solidFill>
                <a:srgbClr val="7F7F7F"/>
              </a:solidFill>
              <a:latin typeface="Arial" panose="020B0604020202020204" pitchFamily="34" charset="0"/>
              <a:cs typeface="Arial" panose="020B0604020202020204" pitchFamily="34" charset="0"/>
            </a:endParaRPr>
          </a:p>
        </p:txBody>
      </p:sp>
      <p:sp>
        <p:nvSpPr>
          <p:cNvPr id="6" name="BackToIdeaRanking">
            <a:hlinkClick r:id="rId5" action="ppaction://hlinksldjump"/>
            <a:extLst>
              <a:ext uri="{FF2B5EF4-FFF2-40B4-BE49-F238E27FC236}">
                <a16:creationId xmlns:a16="http://schemas.microsoft.com/office/drawing/2014/main" id="{59009848-98E8-9F01-F924-4F5BA3BCC5E9}"/>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A76A44A8-4A6A-C7DC-F2EA-4AD0A995D8EE}"/>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67E0B514-C29C-C612-01AD-3159479945D2}"/>
              </a:ext>
            </a:extLst>
          </p:cNvPr>
          <p:cNvSpPr txBox="1">
            <a:spLocks noGrp="1" noRot="1" noMove="1" noResize="1" noEditPoints="1" noAdjustHandles="1" noChangeArrowheads="1" noChangeShapeType="1"/>
          </p:cNvSpPr>
          <p:nvPr/>
        </p:nvSpPr>
        <p:spPr>
          <a:xfrm>
            <a:off x="1188319" y="6400439"/>
            <a:ext cx="1544778"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Vigo Cilantro Lime Rice</a:t>
            </a:r>
          </a:p>
        </p:txBody>
      </p:sp>
      <p:sp>
        <p:nvSpPr>
          <p:cNvPr id="8" name="IdeaType">
            <a:extLst>
              <a:ext uri="{FF2B5EF4-FFF2-40B4-BE49-F238E27FC236}">
                <a16:creationId xmlns:a16="http://schemas.microsoft.com/office/drawing/2014/main" id="{F578EDEB-6C5A-5BFD-43A4-7B91BAB4F1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1" name="MktFlag">
            <a:extLst>
              <a:ext uri="{FF2B5EF4-FFF2-40B4-BE49-F238E27FC236}">
                <a16:creationId xmlns:a16="http://schemas.microsoft.com/office/drawing/2014/main" id="{439B8038-07E4-7B57-FF3B-11F3ACA5C15E}"/>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6" name="StarScore">
            <a:extLst>
              <a:ext uri="{FF2B5EF4-FFF2-40B4-BE49-F238E27FC236}">
                <a16:creationId xmlns:a16="http://schemas.microsoft.com/office/drawing/2014/main" id="{CC3D0FD4-AD0F-B6E2-575E-621B248BF97E}"/>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21" name="NatRepTable">
            <a:extLst>
              <a:ext uri="{FF2B5EF4-FFF2-40B4-BE49-F238E27FC236}">
                <a16:creationId xmlns:a16="http://schemas.microsoft.com/office/drawing/2014/main" id="{55B57B0E-945E-D5AA-D818-68361FFBA51A}"/>
              </a:ext>
            </a:extLst>
          </p:cNvPr>
          <p:cNvGraphicFramePr>
            <a:graphicFrameLocks/>
          </p:cNvGraphicFramePr>
          <p:nvPr>
            <p:extLst>
              <p:ext uri="{D42A27DB-BD31-4B8C-83A1-F6EECF244321}">
                <p14:modId xmlns:p14="http://schemas.microsoft.com/office/powerpoint/2010/main" val="286173851"/>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7">
                        <a:extLst>
                          <a:ext uri="{96DAC541-7B7A-43D3-8B79-37D633B846F1}">
                            <asvg:svgBlip xmlns:asvg="http://schemas.microsoft.com/office/drawing/2016/SVG/main" r:embed="rId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4" name="PROLabel">
            <a:extLst>
              <a:ext uri="{FF2B5EF4-FFF2-40B4-BE49-F238E27FC236}">
                <a16:creationId xmlns:a16="http://schemas.microsoft.com/office/drawing/2014/main" id="{64B079E5-DB15-21BF-DA32-6651B77BB26E}"/>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07852108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6"/>
                                        </p:tgtEl>
                                        <p:attrNameLst>
                                          <p:attrName>fillcolor</p:attrName>
                                        </p:attrNameLst>
                                      </p:cBhvr>
                                      <p:to>
                                        <p:clrVal>
                                          <a:schemeClr val="bg2"/>
                                        </p:clrVal>
                                      </p:to>
                                    </p:set>
                                    <p:set>
                                      <p:cBhvr>
                                        <p:cTn id="7" dur="2000"/>
                                        <p:tgtEl>
                                          <p:spTgt spid="6"/>
                                        </p:tgtEl>
                                        <p:attrNameLst>
                                          <p:attrName>fill.type</p:attrName>
                                        </p:attrNameLst>
                                      </p:cBhvr>
                                      <p:to>
                                        <p:strVal val="solid"/>
                                      </p:to>
                                    </p:set>
                                    <p:set>
                                      <p:cBhvr>
                                        <p:cTn id="8" dur="2000"/>
                                        <p:tgtEl>
                                          <p:spTgt spid="6"/>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6"/>
                                        </p:tgtEl>
                                        <p:attrNameLst>
                                          <p:attrName>style.color</p:attrName>
                                        </p:attrNameLst>
                                      </p:cBhvr>
                                      <p:to>
                                        <p:clrVal>
                                          <a:schemeClr val="hlink"/>
                                        </p:clrVal>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338A-C971-6D3B-1948-6445E17199B3}"/>
            </a:ext>
          </a:extLst>
        </p:cNvPr>
        <p:cNvGrpSpPr/>
        <p:nvPr/>
      </p:nvGrpSpPr>
      <p:grpSpPr>
        <a:xfrm>
          <a:off x="0" y="0"/>
          <a:ext cx="0" cy="0"/>
          <a:chOff x="0" y="0"/>
          <a:chExt cx="0" cy="0"/>
        </a:xfrm>
      </p:grpSpPr>
      <p:pic>
        <p:nvPicPr>
          <p:cNvPr id="5" name="L-Thumbnail">
            <a:extLst>
              <a:ext uri="{FF2B5EF4-FFF2-40B4-BE49-F238E27FC236}">
                <a16:creationId xmlns:a16="http://schemas.microsoft.com/office/drawing/2014/main" id="{3217C522-3559-A42A-907E-526EF00A0AF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04F8FBF5-5843-942B-EE93-371E6D2A6876}"/>
              </a:ext>
            </a:extLst>
          </p:cNvPr>
          <p:cNvSpPr>
            <a:spLocks noGrp="1"/>
          </p:cNvSpPr>
          <p:nvPr>
            <p:ph type="title"/>
          </p:nvPr>
        </p:nvSpPr>
        <p:spPr/>
        <p:txBody>
          <a:bodyPr/>
          <a:lstStyle/>
          <a:p>
            <a:r>
              <a:rPr lang="en-US"/>
              <a:t>Target Appeal</a:t>
            </a:r>
          </a:p>
        </p:txBody>
      </p:sp>
      <p:sp>
        <p:nvSpPr>
          <p:cNvPr id="11" name="BackToIdeaRanking">
            <a:hlinkClick r:id="rId4" action="ppaction://hlinksldjump"/>
            <a:extLst>
              <a:ext uri="{FF2B5EF4-FFF2-40B4-BE49-F238E27FC236}">
                <a16:creationId xmlns:a16="http://schemas.microsoft.com/office/drawing/2014/main" id="{2C6CFB29-A9CF-AA56-77E2-84C5A079F441}"/>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13" name="TargetChart R-Split">
            <a:extLst>
              <a:ext uri="{FF2B5EF4-FFF2-40B4-BE49-F238E27FC236}">
                <a16:creationId xmlns:a16="http://schemas.microsoft.com/office/drawing/2014/main" id="{BA595CAB-3E4E-BDB2-B418-269563566592}"/>
              </a:ext>
            </a:extLst>
          </p:cNvPr>
          <p:cNvGraphicFramePr/>
          <p:nvPr>
            <p:extLst>
              <p:ext uri="{D42A27DB-BD31-4B8C-83A1-F6EECF244321}">
                <p14:modId xmlns:p14="http://schemas.microsoft.com/office/powerpoint/2010/main" val="1705458555"/>
              </p:ext>
            </p:extLst>
          </p:nvPr>
        </p:nvGraphicFramePr>
        <p:xfrm>
          <a:off x="6816725" y="917978"/>
          <a:ext cx="4859338" cy="5022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rgetChart L-Split">
            <a:extLst>
              <a:ext uri="{FF2B5EF4-FFF2-40B4-BE49-F238E27FC236}">
                <a16:creationId xmlns:a16="http://schemas.microsoft.com/office/drawing/2014/main" id="{018DDBC7-CCEF-A915-385C-F542B7B6037C}"/>
              </a:ext>
            </a:extLst>
          </p:cNvPr>
          <p:cNvGraphicFramePr/>
          <p:nvPr>
            <p:extLst>
              <p:ext uri="{D42A27DB-BD31-4B8C-83A1-F6EECF244321}">
                <p14:modId xmlns:p14="http://schemas.microsoft.com/office/powerpoint/2010/main" val="2430776523"/>
              </p:ext>
            </p:extLst>
          </p:nvPr>
        </p:nvGraphicFramePr>
        <p:xfrm>
          <a:off x="263525" y="917978"/>
          <a:ext cx="6877050" cy="5022044"/>
        </p:xfrm>
        <a:graphic>
          <a:graphicData uri="http://schemas.openxmlformats.org/drawingml/2006/chart">
            <c:chart xmlns:c="http://schemas.openxmlformats.org/drawingml/2006/chart" xmlns:r="http://schemas.openxmlformats.org/officeDocument/2006/relationships" r:id="rId6"/>
          </a:graphicData>
        </a:graphic>
      </p:graphicFrame>
      <p:sp>
        <p:nvSpPr>
          <p:cNvPr id="4" name="ProjectDate">
            <a:extLst>
              <a:ext uri="{FF2B5EF4-FFF2-40B4-BE49-F238E27FC236}">
                <a16:creationId xmlns:a16="http://schemas.microsoft.com/office/drawing/2014/main" id="{B93828D5-F895-C0B7-0912-233336744FB0}"/>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A24A18C9-C7D5-CFAA-F02A-F32BDC57E9A5}"/>
              </a:ext>
            </a:extLst>
          </p:cNvPr>
          <p:cNvSpPr txBox="1">
            <a:spLocks noGrp="1" noRot="1" noMove="1" noResize="1" noEditPoints="1" noAdjustHandles="1" noChangeArrowheads="1" noChangeShapeType="1"/>
          </p:cNvSpPr>
          <p:nvPr/>
        </p:nvSpPr>
        <p:spPr>
          <a:xfrm>
            <a:off x="1188319" y="6400439"/>
            <a:ext cx="1544778"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Vigo Cilantro Lime Rice</a:t>
            </a:r>
          </a:p>
        </p:txBody>
      </p:sp>
      <p:sp>
        <p:nvSpPr>
          <p:cNvPr id="8" name="IdeaType">
            <a:extLst>
              <a:ext uri="{FF2B5EF4-FFF2-40B4-BE49-F238E27FC236}">
                <a16:creationId xmlns:a16="http://schemas.microsoft.com/office/drawing/2014/main" id="{77B5952C-3C4E-E5E3-DE3A-FAE47BD28C4F}"/>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2" name="MktFlag">
            <a:extLst>
              <a:ext uri="{FF2B5EF4-FFF2-40B4-BE49-F238E27FC236}">
                <a16:creationId xmlns:a16="http://schemas.microsoft.com/office/drawing/2014/main" id="{FE65C7A2-45D9-17DB-3369-0185B4040595}"/>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22" name="StarScore">
            <a:extLst>
              <a:ext uri="{FF2B5EF4-FFF2-40B4-BE49-F238E27FC236}">
                <a16:creationId xmlns:a16="http://schemas.microsoft.com/office/drawing/2014/main" id="{54B82947-2A35-52A2-49CD-24EE15E1E824}"/>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505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1.0</a:t>
            </a:r>
          </a:p>
        </p:txBody>
      </p:sp>
      <p:graphicFrame>
        <p:nvGraphicFramePr>
          <p:cNvPr id="16" name="NatRepTable">
            <a:extLst>
              <a:ext uri="{FF2B5EF4-FFF2-40B4-BE49-F238E27FC236}">
                <a16:creationId xmlns:a16="http://schemas.microsoft.com/office/drawing/2014/main" id="{6944921E-75F8-3E16-1881-F321ABE2617B}"/>
              </a:ext>
            </a:extLst>
          </p:cNvPr>
          <p:cNvGraphicFramePr>
            <a:graphicFrameLocks/>
          </p:cNvGraphicFramePr>
          <p:nvPr>
            <p:extLst>
              <p:ext uri="{D42A27DB-BD31-4B8C-83A1-F6EECF244321}">
                <p14:modId xmlns:p14="http://schemas.microsoft.com/office/powerpoint/2010/main" val="182586592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36ED262E-0660-8922-D010-9B6661815EB6}"/>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1473311885"/>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1"/>
                                        </p:tgtEl>
                                        <p:attrNameLst>
                                          <p:attrName>fillcolor</p:attrName>
                                        </p:attrNameLst>
                                      </p:cBhvr>
                                      <p:to>
                                        <p:clrVal>
                                          <a:schemeClr val="bg2"/>
                                        </p:clrVal>
                                      </p:to>
                                    </p:set>
                                    <p:set>
                                      <p:cBhvr>
                                        <p:cTn id="7" dur="2000"/>
                                        <p:tgtEl>
                                          <p:spTgt spid="11"/>
                                        </p:tgtEl>
                                        <p:attrNameLst>
                                          <p:attrName>fill.type</p:attrName>
                                        </p:attrNameLst>
                                      </p:cBhvr>
                                      <p:to>
                                        <p:strVal val="solid"/>
                                      </p:to>
                                    </p:set>
                                    <p:set>
                                      <p:cBhvr>
                                        <p:cTn id="8" dur="2000"/>
                                        <p:tgtEl>
                                          <p:spTgt spid="11"/>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1"/>
                                        </p:tgtEl>
                                        <p:attrNameLst>
                                          <p:attrName>style.color</p:attrName>
                                        </p:attrNameLst>
                                      </p:cBhvr>
                                      <p:to>
                                        <p:clrVal>
                                          <a:schemeClr val="hlink"/>
                                        </p:clrVal>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hidden="1">
            <a:extLst>
              <a:ext uri="{FF2B5EF4-FFF2-40B4-BE49-F238E27FC236}">
                <a16:creationId xmlns:a16="http://schemas.microsoft.com/office/drawing/2014/main" id="{9E7BFACD-B0A9-4EDA-8815-4C2D0426A818}"/>
              </a:ext>
            </a:extLst>
          </p:cNvPr>
          <p:cNvSpPr>
            <a:spLocks noGrp="1"/>
          </p:cNvSpPr>
          <p:nvPr>
            <p:ph type="title"/>
          </p:nvPr>
        </p:nvSpPr>
        <p:spPr/>
        <p:txBody>
          <a:bodyPr/>
          <a:lstStyle/>
          <a:p>
            <a:r>
              <a:rPr lang="en-GB"/>
              <a:t>Improve</a:t>
            </a:r>
          </a:p>
        </p:txBody>
      </p:sp>
      <p:sp>
        <p:nvSpPr>
          <p:cNvPr id="4" name="TextBox 3">
            <a:extLst>
              <a:ext uri="{FF2B5EF4-FFF2-40B4-BE49-F238E27FC236}">
                <a16:creationId xmlns:a16="http://schemas.microsoft.com/office/drawing/2014/main" id="{77AE2DF5-2926-4CE7-937D-0C9100B091B0}"/>
              </a:ext>
            </a:extLst>
          </p:cNvPr>
          <p:cNvSpPr txBox="1">
            <a:spLocks noGrp="1" noRot="1" noMove="1" noResize="1" noEditPoints="1" noAdjustHandles="1" noChangeArrowheads="1" noChangeShapeType="1"/>
          </p:cNvSpPr>
          <p:nvPr/>
        </p:nvSpPr>
        <p:spPr>
          <a:xfrm>
            <a:off x="3753631" y="1812525"/>
            <a:ext cx="4684738" cy="2367618"/>
          </a:xfrm>
          <a:prstGeom prst="rect">
            <a:avLst/>
          </a:prstGeom>
          <a:noFill/>
          <a:ln w="3175">
            <a:noFill/>
            <a:prstDash val="solid"/>
            <a:miter lim="800000"/>
          </a:ln>
        </p:spPr>
        <p:txBody>
          <a:bodyPr vert="horz" wrap="square" lIns="72000" tIns="72000" rIns="72000" bIns="72000" rtlCol="0">
            <a:spAutoFit/>
          </a:bodyPr>
          <a:lstStyle/>
          <a:p>
            <a:pPr algn="ctr">
              <a:buClr>
                <a:schemeClr val="tx2"/>
              </a:buClr>
            </a:pPr>
            <a:r>
              <a:rPr lang="en-GB" sz="2800">
                <a:latin typeface="+mj-lt"/>
              </a:rPr>
              <a:t>Improve Your Ideas</a:t>
            </a:r>
          </a:p>
          <a:p>
            <a:pPr algn="ctr">
              <a:buClr>
                <a:schemeClr val="tx2"/>
              </a:buClr>
            </a:pPr>
            <a:r>
              <a:rPr lang="en-GB" sz="2800"/>
              <a:t>with Guidance</a:t>
            </a:r>
          </a:p>
          <a:p>
            <a:pPr algn="ctr">
              <a:buClr>
                <a:schemeClr val="tx2"/>
              </a:buClr>
            </a:pPr>
            <a:endParaRPr lang="en-GB" sz="2800"/>
          </a:p>
          <a:p>
            <a:pPr algn="ctr">
              <a:lnSpc>
                <a:spcPct val="150000"/>
              </a:lnSpc>
              <a:buClr>
                <a:schemeClr val="tx2"/>
              </a:buClr>
            </a:pPr>
            <a:r>
              <a:rPr lang="en-GB" sz="1400"/>
              <a:t>Optimise your ideas for a successful launch</a:t>
            </a:r>
          </a:p>
          <a:p>
            <a:pPr algn="ctr">
              <a:lnSpc>
                <a:spcPct val="150000"/>
              </a:lnSpc>
              <a:buClr>
                <a:schemeClr val="tx2"/>
              </a:buClr>
            </a:pPr>
            <a:r>
              <a:rPr lang="en-GB" sz="1400"/>
              <a:t>with recommendations from our experts. </a:t>
            </a:r>
          </a:p>
          <a:p>
            <a:pPr algn="ctr">
              <a:lnSpc>
                <a:spcPct val="150000"/>
              </a:lnSpc>
              <a:buClr>
                <a:schemeClr val="tx2"/>
              </a:buClr>
            </a:pPr>
            <a:r>
              <a:rPr lang="en-GB" sz="1400"/>
              <a:t>Turn a good idea into the next star for your brand.</a:t>
            </a:r>
            <a:endParaRPr lang="en-GB"/>
          </a:p>
        </p:txBody>
      </p:sp>
      <p:sp>
        <p:nvSpPr>
          <p:cNvPr id="2" name="Rectangle: Rounded Corners 1">
            <a:hlinkClick r:id="rId3"/>
            <a:extLst>
              <a:ext uri="{FF2B5EF4-FFF2-40B4-BE49-F238E27FC236}">
                <a16:creationId xmlns:a16="http://schemas.microsoft.com/office/drawing/2014/main" id="{4530ED6D-F9E2-564F-8210-C67CC1A89E20}"/>
              </a:ext>
            </a:extLst>
          </p:cNvPr>
          <p:cNvSpPr>
            <a:spLocks noGrp="1" noRot="1" noMove="1" noResize="1" noEditPoints="1" noAdjustHandles="1" noChangeArrowheads="1" noChangeShapeType="1"/>
          </p:cNvSpPr>
          <p:nvPr>
            <p:custDataLst>
              <p:tags r:id="rId1"/>
            </p:custDataLst>
          </p:nvPr>
        </p:nvSpPr>
        <p:spPr bwMode="gray">
          <a:xfrm>
            <a:off x="5160000" y="4484841"/>
            <a:ext cx="1872000" cy="360000"/>
          </a:xfrm>
          <a:prstGeom prst="roundRect">
            <a:avLst>
              <a:gd name="adj" fmla="val 50000"/>
            </a:avLst>
          </a:prstGeom>
          <a:solidFill>
            <a:srgbClr val="ED3293"/>
          </a:solidFill>
          <a:ln w="19050">
            <a:solidFill>
              <a:srgbClr val="FCC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solidFill>
              </a:rPr>
              <a:t>Book an Appointment</a:t>
            </a:r>
          </a:p>
        </p:txBody>
      </p:sp>
      <p:pic>
        <p:nvPicPr>
          <p:cNvPr id="8" name="System1Logo CwC">
            <a:extLst>
              <a:ext uri="{FF2B5EF4-FFF2-40B4-BE49-F238E27FC236}">
                <a16:creationId xmlns:a16="http://schemas.microsoft.com/office/drawing/2014/main" id="{1CBBA939-DDA9-4AA6-070D-A7C4BE187ECC}"/>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bwMode="black">
          <a:xfrm>
            <a:off x="5376000" y="687071"/>
            <a:ext cx="1440000" cy="504486"/>
          </a:xfrm>
          <a:prstGeom prst="rect">
            <a:avLst/>
          </a:prstGeom>
        </p:spPr>
      </p:pic>
      <p:sp>
        <p:nvSpPr>
          <p:cNvPr id="9" name="Freeform: Shape 8">
            <a:hlinkClick r:id="" action="ppaction://hlinkshowjump?jump=endshow"/>
            <a:extLst>
              <a:ext uri="{FF2B5EF4-FFF2-40B4-BE49-F238E27FC236}">
                <a16:creationId xmlns:a16="http://schemas.microsoft.com/office/drawing/2014/main" id="{7A199BF7-4272-0639-05F3-CFFF9DEDB5ED}"/>
              </a:ext>
            </a:extLst>
          </p:cNvPr>
          <p:cNvSpPr>
            <a:spLocks noGrp="1" noRot="1" noMove="1" noResize="1" noEditPoints="1" noAdjustHandles="1" noChangeArrowheads="1" noChangeShapeType="1"/>
          </p:cNvSpPr>
          <p:nvPr/>
        </p:nvSpPr>
        <p:spPr bwMode="hidden">
          <a:xfrm>
            <a:off x="11766281" y="98156"/>
            <a:ext cx="324388" cy="324388"/>
          </a:xfrm>
          <a:custGeom>
            <a:avLst/>
            <a:gdLst>
              <a:gd name="connsiteX0" fmla="*/ 112336 w 324388"/>
              <a:gd name="connsiteY0" fmla="*/ 111262 h 324388"/>
              <a:gd name="connsiteX1" fmla="*/ 121985 w 324388"/>
              <a:gd name="connsiteY1" fmla="*/ 111332 h 324388"/>
              <a:gd name="connsiteX2" fmla="*/ 162109 w 324388"/>
              <a:gd name="connsiteY2" fmla="*/ 151456 h 324388"/>
              <a:gd name="connsiteX3" fmla="*/ 202233 w 324388"/>
              <a:gd name="connsiteY3" fmla="*/ 111332 h 324388"/>
              <a:gd name="connsiteX4" fmla="*/ 202304 w 324388"/>
              <a:gd name="connsiteY4" fmla="*/ 111262 h 324388"/>
              <a:gd name="connsiteX5" fmla="*/ 211953 w 324388"/>
              <a:gd name="connsiteY5" fmla="*/ 111332 h 324388"/>
              <a:gd name="connsiteX6" fmla="*/ 212906 w 324388"/>
              <a:gd name="connsiteY6" fmla="*/ 112285 h 324388"/>
              <a:gd name="connsiteX7" fmla="*/ 212977 w 324388"/>
              <a:gd name="connsiteY7" fmla="*/ 112355 h 324388"/>
              <a:gd name="connsiteX8" fmla="*/ 212906 w 324388"/>
              <a:gd name="connsiteY8" fmla="*/ 122005 h 324388"/>
              <a:gd name="connsiteX9" fmla="*/ 172795 w 324388"/>
              <a:gd name="connsiteY9" fmla="*/ 162129 h 324388"/>
              <a:gd name="connsiteX10" fmla="*/ 212945 w 324388"/>
              <a:gd name="connsiteY10" fmla="*/ 202214 h 324388"/>
              <a:gd name="connsiteX11" fmla="*/ 213016 w 324388"/>
              <a:gd name="connsiteY11" fmla="*/ 202285 h 324388"/>
              <a:gd name="connsiteX12" fmla="*/ 212945 w 324388"/>
              <a:gd name="connsiteY12" fmla="*/ 211934 h 324388"/>
              <a:gd name="connsiteX13" fmla="*/ 211992 w 324388"/>
              <a:gd name="connsiteY13" fmla="*/ 212887 h 324388"/>
              <a:gd name="connsiteX14" fmla="*/ 211922 w 324388"/>
              <a:gd name="connsiteY14" fmla="*/ 212957 h 324388"/>
              <a:gd name="connsiteX15" fmla="*/ 202272 w 324388"/>
              <a:gd name="connsiteY15" fmla="*/ 212887 h 324388"/>
              <a:gd name="connsiteX16" fmla="*/ 162109 w 324388"/>
              <a:gd name="connsiteY16" fmla="*/ 172801 h 324388"/>
              <a:gd name="connsiteX17" fmla="*/ 121985 w 324388"/>
              <a:gd name="connsiteY17" fmla="*/ 212926 h 324388"/>
              <a:gd name="connsiteX18" fmla="*/ 121915 w 324388"/>
              <a:gd name="connsiteY18" fmla="*/ 212996 h 324388"/>
              <a:gd name="connsiteX19" fmla="*/ 112265 w 324388"/>
              <a:gd name="connsiteY19" fmla="*/ 212926 h 324388"/>
              <a:gd name="connsiteX20" fmla="*/ 111313 w 324388"/>
              <a:gd name="connsiteY20" fmla="*/ 211973 h 324388"/>
              <a:gd name="connsiteX21" fmla="*/ 111242 w 324388"/>
              <a:gd name="connsiteY21" fmla="*/ 211902 h 324388"/>
              <a:gd name="connsiteX22" fmla="*/ 111313 w 324388"/>
              <a:gd name="connsiteY22" fmla="*/ 202253 h 324388"/>
              <a:gd name="connsiteX23" fmla="*/ 151437 w 324388"/>
              <a:gd name="connsiteY23" fmla="*/ 162129 h 324388"/>
              <a:gd name="connsiteX24" fmla="*/ 111313 w 324388"/>
              <a:gd name="connsiteY24" fmla="*/ 122005 h 324388"/>
              <a:gd name="connsiteX25" fmla="*/ 111242 w 324388"/>
              <a:gd name="connsiteY25" fmla="*/ 121934 h 324388"/>
              <a:gd name="connsiteX26" fmla="*/ 111313 w 324388"/>
              <a:gd name="connsiteY26" fmla="*/ 112285 h 324388"/>
              <a:gd name="connsiteX27" fmla="*/ 112265 w 324388"/>
              <a:gd name="connsiteY27" fmla="*/ 111332 h 324388"/>
              <a:gd name="connsiteX28" fmla="*/ 112336 w 324388"/>
              <a:gd name="connsiteY28" fmla="*/ 111262 h 324388"/>
              <a:gd name="connsiteX29" fmla="*/ 162194 w 324388"/>
              <a:gd name="connsiteY29" fmla="*/ 20443 h 324388"/>
              <a:gd name="connsiteX30" fmla="*/ 20443 w 324388"/>
              <a:gd name="connsiteY30" fmla="*/ 162194 h 324388"/>
              <a:gd name="connsiteX31" fmla="*/ 162194 w 324388"/>
              <a:gd name="connsiteY31" fmla="*/ 303945 h 324388"/>
              <a:gd name="connsiteX32" fmla="*/ 303945 w 324388"/>
              <a:gd name="connsiteY32" fmla="*/ 162194 h 324388"/>
              <a:gd name="connsiteX33" fmla="*/ 162194 w 324388"/>
              <a:gd name="connsiteY33" fmla="*/ 20443 h 324388"/>
              <a:gd name="connsiteX34" fmla="*/ 162194 w 324388"/>
              <a:gd name="connsiteY34" fmla="*/ 0 h 324388"/>
              <a:gd name="connsiteX35" fmla="*/ 324388 w 324388"/>
              <a:gd name="connsiteY35" fmla="*/ 162194 h 324388"/>
              <a:gd name="connsiteX36" fmla="*/ 162194 w 324388"/>
              <a:gd name="connsiteY36" fmla="*/ 324388 h 324388"/>
              <a:gd name="connsiteX37" fmla="*/ 0 w 324388"/>
              <a:gd name="connsiteY37" fmla="*/ 162194 h 324388"/>
              <a:gd name="connsiteX38" fmla="*/ 162194 w 324388"/>
              <a:gd name="connsiteY38" fmla="*/ 0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4388" h="324388">
                <a:moveTo>
                  <a:pt x="112336" y="111262"/>
                </a:moveTo>
                <a:cubicBezTo>
                  <a:pt x="115020" y="108616"/>
                  <a:pt x="119340" y="108648"/>
                  <a:pt x="121985" y="111332"/>
                </a:cubicBezTo>
                <a:lnTo>
                  <a:pt x="162109" y="151456"/>
                </a:lnTo>
                <a:lnTo>
                  <a:pt x="202233" y="111332"/>
                </a:lnTo>
                <a:cubicBezTo>
                  <a:pt x="202257" y="111309"/>
                  <a:pt x="202280" y="111285"/>
                  <a:pt x="202304" y="111262"/>
                </a:cubicBezTo>
                <a:cubicBezTo>
                  <a:pt x="204988" y="108616"/>
                  <a:pt x="209308" y="108648"/>
                  <a:pt x="211953" y="111332"/>
                </a:cubicBezTo>
                <a:lnTo>
                  <a:pt x="212906" y="112285"/>
                </a:lnTo>
                <a:cubicBezTo>
                  <a:pt x="212929" y="112308"/>
                  <a:pt x="212953" y="112331"/>
                  <a:pt x="212977" y="112355"/>
                </a:cubicBezTo>
                <a:cubicBezTo>
                  <a:pt x="215622" y="115039"/>
                  <a:pt x="215590" y="119360"/>
                  <a:pt x="212906" y="122005"/>
                </a:cubicBezTo>
                <a:lnTo>
                  <a:pt x="172795" y="162129"/>
                </a:lnTo>
                <a:lnTo>
                  <a:pt x="212945" y="202214"/>
                </a:lnTo>
                <a:cubicBezTo>
                  <a:pt x="212968" y="202237"/>
                  <a:pt x="212992" y="202261"/>
                  <a:pt x="213016" y="202285"/>
                </a:cubicBezTo>
                <a:cubicBezTo>
                  <a:pt x="215661" y="204969"/>
                  <a:pt x="215629" y="209289"/>
                  <a:pt x="212945" y="211934"/>
                </a:cubicBezTo>
                <a:lnTo>
                  <a:pt x="211992" y="212887"/>
                </a:lnTo>
                <a:cubicBezTo>
                  <a:pt x="211969" y="212910"/>
                  <a:pt x="211946" y="212934"/>
                  <a:pt x="211922" y="212957"/>
                </a:cubicBezTo>
                <a:cubicBezTo>
                  <a:pt x="209238" y="215602"/>
                  <a:pt x="204917" y="215571"/>
                  <a:pt x="202272" y="212887"/>
                </a:cubicBezTo>
                <a:lnTo>
                  <a:pt x="162109" y="172801"/>
                </a:lnTo>
                <a:lnTo>
                  <a:pt x="121985" y="212926"/>
                </a:lnTo>
                <a:cubicBezTo>
                  <a:pt x="121962" y="212949"/>
                  <a:pt x="121939" y="212973"/>
                  <a:pt x="121915" y="212996"/>
                </a:cubicBezTo>
                <a:cubicBezTo>
                  <a:pt x="119231" y="215641"/>
                  <a:pt x="114910" y="215610"/>
                  <a:pt x="112265" y="212926"/>
                </a:cubicBezTo>
                <a:lnTo>
                  <a:pt x="111313" y="211973"/>
                </a:lnTo>
                <a:cubicBezTo>
                  <a:pt x="111289" y="211950"/>
                  <a:pt x="111265" y="211926"/>
                  <a:pt x="111242" y="211902"/>
                </a:cubicBezTo>
                <a:cubicBezTo>
                  <a:pt x="108597" y="209218"/>
                  <a:pt x="108629" y="204898"/>
                  <a:pt x="111313" y="202253"/>
                </a:cubicBezTo>
                <a:lnTo>
                  <a:pt x="151437" y="162129"/>
                </a:lnTo>
                <a:lnTo>
                  <a:pt x="111313" y="122005"/>
                </a:lnTo>
                <a:cubicBezTo>
                  <a:pt x="111289" y="121981"/>
                  <a:pt x="111265" y="121958"/>
                  <a:pt x="111242" y="121934"/>
                </a:cubicBezTo>
                <a:cubicBezTo>
                  <a:pt x="108597" y="119250"/>
                  <a:pt x="108629" y="114930"/>
                  <a:pt x="111313" y="112285"/>
                </a:cubicBezTo>
                <a:lnTo>
                  <a:pt x="112265" y="111332"/>
                </a:lnTo>
                <a:cubicBezTo>
                  <a:pt x="112288" y="111309"/>
                  <a:pt x="112312" y="111285"/>
                  <a:pt x="112336" y="111262"/>
                </a:cubicBezTo>
                <a:close/>
                <a:moveTo>
                  <a:pt x="162194" y="20443"/>
                </a:moveTo>
                <a:cubicBezTo>
                  <a:pt x="83907" y="20443"/>
                  <a:pt x="20443" y="83907"/>
                  <a:pt x="20443" y="162194"/>
                </a:cubicBezTo>
                <a:cubicBezTo>
                  <a:pt x="20443" y="240481"/>
                  <a:pt x="83907" y="303945"/>
                  <a:pt x="162194" y="303945"/>
                </a:cubicBezTo>
                <a:cubicBezTo>
                  <a:pt x="240481" y="303945"/>
                  <a:pt x="303945" y="240481"/>
                  <a:pt x="303945" y="162194"/>
                </a:cubicBezTo>
                <a:cubicBezTo>
                  <a:pt x="303945" y="83907"/>
                  <a:pt x="240481" y="20443"/>
                  <a:pt x="162194" y="20443"/>
                </a:cubicBezTo>
                <a:close/>
                <a:moveTo>
                  <a:pt x="162194" y="0"/>
                </a:moveTo>
                <a:cubicBezTo>
                  <a:pt x="251771" y="0"/>
                  <a:pt x="324388" y="72617"/>
                  <a:pt x="324388" y="162194"/>
                </a:cubicBezTo>
                <a:cubicBezTo>
                  <a:pt x="324388" y="251771"/>
                  <a:pt x="251771" y="324388"/>
                  <a:pt x="162194" y="324388"/>
                </a:cubicBezTo>
                <a:cubicBezTo>
                  <a:pt x="72617" y="324388"/>
                  <a:pt x="0" y="251771"/>
                  <a:pt x="0" y="162194"/>
                </a:cubicBezTo>
                <a:cubicBezTo>
                  <a:pt x="0" y="72617"/>
                  <a:pt x="72617" y="0"/>
                  <a:pt x="162194" y="0"/>
                </a:cubicBezTo>
                <a:close/>
              </a:path>
            </a:pathLst>
          </a:custGeom>
          <a:solidFill>
            <a:schemeClr val="tx1">
              <a:lumMod val="50000"/>
              <a:lumOff val="50000"/>
            </a:schemeClr>
          </a:solidFill>
          <a:ln w="6477" cap="flat">
            <a:noFill/>
            <a:prstDash val="solid"/>
            <a:miter/>
          </a:ln>
        </p:spPr>
        <p:txBody>
          <a:bodyPr rtlCol="0" anchor="ctr"/>
          <a:lstStyle/>
          <a:p>
            <a:endParaRPr lang="en-GB"/>
          </a:p>
        </p:txBody>
      </p:sp>
      <p:sp>
        <p:nvSpPr>
          <p:cNvPr id="10" name="Freeform: Shape 9">
            <a:hlinkClick r:id="" action="ppaction://hlinkshowjump?jump=previousslide"/>
            <a:extLst>
              <a:ext uri="{FF2B5EF4-FFF2-40B4-BE49-F238E27FC236}">
                <a16:creationId xmlns:a16="http://schemas.microsoft.com/office/drawing/2014/main" id="{33D15F3E-3EEB-BFEB-91AE-1FD521FD7921}"/>
              </a:ext>
            </a:extLst>
          </p:cNvPr>
          <p:cNvSpPr>
            <a:spLocks noGrp="1" noRot="1" noMove="1" noResize="1" noEditPoints="1" noAdjustHandles="1" noChangeArrowheads="1" noChangeShapeType="1"/>
          </p:cNvSpPr>
          <p:nvPr/>
        </p:nvSpPr>
        <p:spPr bwMode="hidden">
          <a:xfrm rot="5400000">
            <a:off x="11766281" y="6019976"/>
            <a:ext cx="324000" cy="324000"/>
          </a:xfrm>
          <a:custGeom>
            <a:avLst/>
            <a:gdLst>
              <a:gd name="connsiteX0" fmla="*/ 120799 w 324388"/>
              <a:gd name="connsiteY0" fmla="*/ 167773 h 324388"/>
              <a:gd name="connsiteX1" fmla="*/ 120802 w 324388"/>
              <a:gd name="connsiteY1" fmla="*/ 156598 h 324388"/>
              <a:gd name="connsiteX2" fmla="*/ 171211 w 324388"/>
              <a:gd name="connsiteY2" fmla="*/ 106045 h 324388"/>
              <a:gd name="connsiteX3" fmla="*/ 182389 w 324388"/>
              <a:gd name="connsiteY3" fmla="*/ 106045 h 324388"/>
              <a:gd name="connsiteX4" fmla="*/ 182389 w 324388"/>
              <a:gd name="connsiteY4" fmla="*/ 117358 h 324388"/>
              <a:gd name="connsiteX5" fmla="*/ 137560 w 324388"/>
              <a:gd name="connsiteY5" fmla="*/ 162187 h 324388"/>
              <a:gd name="connsiteX6" fmla="*/ 182389 w 324388"/>
              <a:gd name="connsiteY6" fmla="*/ 207016 h 324388"/>
              <a:gd name="connsiteX7" fmla="*/ 182452 w 324388"/>
              <a:gd name="connsiteY7" fmla="*/ 218266 h 324388"/>
              <a:gd name="connsiteX8" fmla="*/ 171202 w 324388"/>
              <a:gd name="connsiteY8" fmla="*/ 218329 h 324388"/>
              <a:gd name="connsiteX9" fmla="*/ 120802 w 324388"/>
              <a:gd name="connsiteY9" fmla="*/ 167776 h 324388"/>
              <a:gd name="connsiteX10" fmla="*/ 120799 w 324388"/>
              <a:gd name="connsiteY10" fmla="*/ 167773 h 324388"/>
              <a:gd name="connsiteX11" fmla="*/ 20443 w 324388"/>
              <a:gd name="connsiteY11" fmla="*/ 162194 h 324388"/>
              <a:gd name="connsiteX12" fmla="*/ 162194 w 324388"/>
              <a:gd name="connsiteY12" fmla="*/ 303945 h 324388"/>
              <a:gd name="connsiteX13" fmla="*/ 303945 w 324388"/>
              <a:gd name="connsiteY13" fmla="*/ 162194 h 324388"/>
              <a:gd name="connsiteX14" fmla="*/ 162194 w 324388"/>
              <a:gd name="connsiteY14" fmla="*/ 20443 h 324388"/>
              <a:gd name="connsiteX15" fmla="*/ 20443 w 324388"/>
              <a:gd name="connsiteY15" fmla="*/ 162194 h 324388"/>
              <a:gd name="connsiteX16" fmla="*/ 0 w 324388"/>
              <a:gd name="connsiteY16" fmla="*/ 162194 h 324388"/>
              <a:gd name="connsiteX17" fmla="*/ 162194 w 324388"/>
              <a:gd name="connsiteY17" fmla="*/ 0 h 324388"/>
              <a:gd name="connsiteX18" fmla="*/ 324388 w 324388"/>
              <a:gd name="connsiteY18" fmla="*/ 162194 h 324388"/>
              <a:gd name="connsiteX19" fmla="*/ 162194 w 324388"/>
              <a:gd name="connsiteY19" fmla="*/ 324388 h 324388"/>
              <a:gd name="connsiteX20" fmla="*/ 0 w 324388"/>
              <a:gd name="connsiteY20" fmla="*/ 162194 h 3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8" h="324388">
                <a:moveTo>
                  <a:pt x="120799" y="167773"/>
                </a:moveTo>
                <a:cubicBezTo>
                  <a:pt x="117714" y="164686"/>
                  <a:pt x="117715" y="159683"/>
                  <a:pt x="120802" y="156598"/>
                </a:cubicBezTo>
                <a:lnTo>
                  <a:pt x="171211" y="106045"/>
                </a:lnTo>
                <a:cubicBezTo>
                  <a:pt x="174327" y="103030"/>
                  <a:pt x="179273" y="103030"/>
                  <a:pt x="182389" y="106045"/>
                </a:cubicBezTo>
                <a:cubicBezTo>
                  <a:pt x="185493" y="109177"/>
                  <a:pt x="185493" y="114226"/>
                  <a:pt x="182389" y="117358"/>
                </a:cubicBezTo>
                <a:lnTo>
                  <a:pt x="137560" y="162187"/>
                </a:lnTo>
                <a:lnTo>
                  <a:pt x="182389" y="207016"/>
                </a:lnTo>
                <a:cubicBezTo>
                  <a:pt x="185513" y="210105"/>
                  <a:pt x="185541" y="215142"/>
                  <a:pt x="182452" y="218266"/>
                </a:cubicBezTo>
                <a:cubicBezTo>
                  <a:pt x="179363" y="221390"/>
                  <a:pt x="174326" y="221418"/>
                  <a:pt x="171202" y="218329"/>
                </a:cubicBezTo>
                <a:lnTo>
                  <a:pt x="120802" y="167776"/>
                </a:lnTo>
                <a:cubicBezTo>
                  <a:pt x="120801" y="167775"/>
                  <a:pt x="120800" y="167774"/>
                  <a:pt x="120799" y="167773"/>
                </a:cubicBezTo>
                <a:close/>
                <a:moveTo>
                  <a:pt x="20443" y="162194"/>
                </a:moveTo>
                <a:cubicBezTo>
                  <a:pt x="20443" y="240481"/>
                  <a:pt x="83907" y="303945"/>
                  <a:pt x="162194" y="303945"/>
                </a:cubicBezTo>
                <a:cubicBezTo>
                  <a:pt x="240481" y="303945"/>
                  <a:pt x="303945" y="240481"/>
                  <a:pt x="303945" y="162194"/>
                </a:cubicBezTo>
                <a:cubicBezTo>
                  <a:pt x="303945" y="83907"/>
                  <a:pt x="240481" y="20443"/>
                  <a:pt x="162194" y="20443"/>
                </a:cubicBezTo>
                <a:cubicBezTo>
                  <a:pt x="83907" y="20443"/>
                  <a:pt x="20443" y="83907"/>
                  <a:pt x="20443" y="162194"/>
                </a:cubicBezTo>
                <a:close/>
                <a:moveTo>
                  <a:pt x="0" y="162194"/>
                </a:moveTo>
                <a:cubicBezTo>
                  <a:pt x="0" y="72617"/>
                  <a:pt x="72617" y="0"/>
                  <a:pt x="162194" y="0"/>
                </a:cubicBezTo>
                <a:cubicBezTo>
                  <a:pt x="251771" y="0"/>
                  <a:pt x="324388" y="72617"/>
                  <a:pt x="324388" y="162194"/>
                </a:cubicBezTo>
                <a:cubicBezTo>
                  <a:pt x="324388" y="251771"/>
                  <a:pt x="251771" y="324388"/>
                  <a:pt x="162194" y="324388"/>
                </a:cubicBezTo>
                <a:cubicBezTo>
                  <a:pt x="72617" y="324388"/>
                  <a:pt x="0" y="251771"/>
                  <a:pt x="0" y="162194"/>
                </a:cubicBezTo>
                <a:close/>
              </a:path>
            </a:pathLst>
          </a:custGeom>
          <a:solidFill>
            <a:schemeClr val="tx1">
              <a:lumMod val="50000"/>
              <a:lumOff val="50000"/>
            </a:schemeClr>
          </a:solidFill>
          <a:ln w="8996" cap="flat">
            <a:noFill/>
            <a:prstDash val="solid"/>
            <a:miter/>
          </a:ln>
        </p:spPr>
        <p:txBody>
          <a:bodyPr rtlCol="0" anchor="ctr"/>
          <a:lstStyle/>
          <a:p>
            <a:endParaRPr lang="en-GB"/>
          </a:p>
        </p:txBody>
      </p:sp>
    </p:spTree>
    <p:extLst>
      <p:ext uri="{BB962C8B-B14F-4D97-AF65-F5344CB8AC3E}">
        <p14:creationId xmlns:p14="http://schemas.microsoft.com/office/powerpoint/2010/main" val="35494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emph" presetSubtype="1" nodeType="clickEffect">
                                  <p:stCondLst>
                                    <p:cond delay="0"/>
                                  </p:stCondLst>
                                  <p:childTnLst>
                                    <p:set>
                                      <p:cBhvr>
                                        <p:cTn id="19" dur="2000"/>
                                        <p:tgtEl>
                                          <p:spTgt spid="2"/>
                                        </p:tgtEl>
                                        <p:attrNameLst>
                                          <p:attrName>fillcolor</p:attrName>
                                        </p:attrNameLst>
                                      </p:cBhvr>
                                      <p:to>
                                        <p:clrVal>
                                          <a:schemeClr val="accent2"/>
                                        </p:clrVal>
                                      </p:to>
                                    </p:set>
                                    <p:set>
                                      <p:cBhvr>
                                        <p:cTn id="20" dur="2000"/>
                                        <p:tgtEl>
                                          <p:spTgt spid="2"/>
                                        </p:tgtEl>
                                        <p:attrNameLst>
                                          <p:attrName>fill.type</p:attrName>
                                        </p:attrNameLst>
                                      </p:cBhvr>
                                      <p:to>
                                        <p:strVal val="solid"/>
                                      </p:to>
                                    </p:set>
                                    <p:set>
                                      <p:cBhvr>
                                        <p:cTn id="21" dur="2000"/>
                                        <p:tgtEl>
                                          <p:spTgt spid="2"/>
                                        </p:tgtEl>
                                        <p:attrNameLst>
                                          <p:attrName>fill.on</p:attrName>
                                        </p:attrNameLst>
                                      </p:cBhvr>
                                      <p:to>
                                        <p:strVal val="true"/>
                                      </p:to>
                                    </p:set>
                                  </p:childTnLst>
                                </p:cTn>
                              </p:par>
                              <p:par>
                                <p:cTn id="22" presetID="3" presetClass="emph" presetSubtype="1" grpId="0" nodeType="withEffect">
                                  <p:stCondLst>
                                    <p:cond delay="0"/>
                                  </p:stCondLst>
                                  <p:childTnLst>
                                    <p:set>
                                      <p:cBhvr override="childStyle">
                                        <p:cTn id="23"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4" grpId="0"/>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YIicon">
            <a:extLst>
              <a:ext uri="{FF2B5EF4-FFF2-40B4-BE49-F238E27FC236}">
                <a16:creationId xmlns:a16="http://schemas.microsoft.com/office/drawing/2014/main" id="{6E348FB6-02FE-9412-2033-3D3FC567B579}"/>
              </a:ext>
            </a:extLst>
          </p:cNvPr>
          <p:cNvSpPr>
            <a:spLocks noGrp="1" noRot="1" noMove="1" noResize="1" noEditPoints="1" noAdjustHandles="1" noChangeArrowheads="1" noChangeShapeType="1"/>
          </p:cNvSpPr>
          <p:nvPr/>
        </p:nvSpPr>
        <p:spPr bwMode="black">
          <a:xfrm>
            <a:off x="263528" y="6293166"/>
            <a:ext cx="422043" cy="422043"/>
          </a:xfrm>
          <a:custGeom>
            <a:avLst/>
            <a:gdLst>
              <a:gd name="connsiteX0" fmla="*/ 791629 w 1229146"/>
              <a:gd name="connsiteY0" fmla="*/ 699442 h 1229145"/>
              <a:gd name="connsiteX1" fmla="*/ 882352 w 1229146"/>
              <a:gd name="connsiteY1" fmla="*/ 977463 h 1229145"/>
              <a:gd name="connsiteX2" fmla="*/ 652618 w 1229146"/>
              <a:gd name="connsiteY2" fmla="*/ 810651 h 1229145"/>
              <a:gd name="connsiteX3" fmla="*/ 389230 w 1229146"/>
              <a:gd name="connsiteY3" fmla="*/ 967220 h 1229145"/>
              <a:gd name="connsiteX4" fmla="*/ 147790 w 1229146"/>
              <a:gd name="connsiteY4" fmla="*/ 923322 h 1229145"/>
              <a:gd name="connsiteX5" fmla="*/ 250219 w 1229146"/>
              <a:gd name="connsiteY5" fmla="*/ 617499 h 1229145"/>
              <a:gd name="connsiteX6" fmla="*/ 212174 w 1229146"/>
              <a:gd name="connsiteY6" fmla="*/ 873571 h 1229145"/>
              <a:gd name="connsiteX7" fmla="*/ 683347 w 1229146"/>
              <a:gd name="connsiteY7" fmla="*/ 697979 h 1229145"/>
              <a:gd name="connsiteX8" fmla="*/ 1155983 w 1229146"/>
              <a:gd name="connsiteY8" fmla="*/ 324846 h 1229145"/>
              <a:gd name="connsiteX9" fmla="*/ 614573 w 1229146"/>
              <a:gd name="connsiteY9" fmla="*/ 0 h 1229145"/>
              <a:gd name="connsiteX10" fmla="*/ 0 w 1229146"/>
              <a:gd name="connsiteY10" fmla="*/ 614573 h 1229145"/>
              <a:gd name="connsiteX11" fmla="*/ 614573 w 1229146"/>
              <a:gd name="connsiteY11" fmla="*/ 1229146 h 1229145"/>
              <a:gd name="connsiteX12" fmla="*/ 1229147 w 1229146"/>
              <a:gd name="connsiteY12" fmla="*/ 614573 h 1229145"/>
              <a:gd name="connsiteX13" fmla="*/ 1164763 w 1229146"/>
              <a:gd name="connsiteY13" fmla="*/ 340942 h 1229145"/>
              <a:gd name="connsiteX14" fmla="*/ 791629 w 1229146"/>
              <a:gd name="connsiteY14" fmla="*/ 699442 h 1229145"/>
              <a:gd name="connsiteX15" fmla="*/ 516534 w 1229146"/>
              <a:gd name="connsiteY15" fmla="*/ 453613 h 1229145"/>
              <a:gd name="connsiteX16" fmla="*/ 617500 w 1229146"/>
              <a:gd name="connsiteY16" fmla="*/ 143400 h 1229145"/>
              <a:gd name="connsiteX17" fmla="*/ 718465 w 1229146"/>
              <a:gd name="connsiteY17" fmla="*/ 453613 h 1229145"/>
              <a:gd name="connsiteX18" fmla="*/ 932103 w 1229146"/>
              <a:gd name="connsiteY18" fmla="*/ 453613 h 1229145"/>
              <a:gd name="connsiteX19" fmla="*/ 617500 w 1229146"/>
              <a:gd name="connsiteY19" fmla="*/ 676030 h 1229145"/>
              <a:gd name="connsiteX20" fmla="*/ 406789 w 1229146"/>
              <a:gd name="connsiteY20" fmla="*/ 790165 h 1229145"/>
              <a:gd name="connsiteX21" fmla="*/ 453614 w 1229146"/>
              <a:gd name="connsiteY21" fmla="*/ 645301 h 1229145"/>
              <a:gd name="connsiteX22" fmla="*/ 190225 w 1229146"/>
              <a:gd name="connsiteY22" fmla="*/ 453613 h 1229145"/>
              <a:gd name="connsiteX23" fmla="*/ 516534 w 1229146"/>
              <a:gd name="connsiteY23" fmla="*/ 453613 h 12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9146" h="1229145">
                <a:moveTo>
                  <a:pt x="791629" y="699442"/>
                </a:moveTo>
                <a:lnTo>
                  <a:pt x="882352" y="977463"/>
                </a:lnTo>
                <a:lnTo>
                  <a:pt x="652618" y="810651"/>
                </a:lnTo>
                <a:cubicBezTo>
                  <a:pt x="558969" y="880888"/>
                  <a:pt x="468246" y="937955"/>
                  <a:pt x="389230" y="967220"/>
                </a:cubicBezTo>
                <a:cubicBezTo>
                  <a:pt x="299970" y="1000876"/>
                  <a:pt x="193152" y="1000876"/>
                  <a:pt x="147790" y="923322"/>
                </a:cubicBezTo>
                <a:cubicBezTo>
                  <a:pt x="79017" y="803334"/>
                  <a:pt x="250219" y="617499"/>
                  <a:pt x="250219" y="617499"/>
                </a:cubicBezTo>
                <a:cubicBezTo>
                  <a:pt x="250219" y="617499"/>
                  <a:pt x="124378" y="815041"/>
                  <a:pt x="212174" y="873571"/>
                </a:cubicBezTo>
                <a:cubicBezTo>
                  <a:pt x="294117" y="929175"/>
                  <a:pt x="484342" y="832600"/>
                  <a:pt x="683347" y="697979"/>
                </a:cubicBezTo>
                <a:cubicBezTo>
                  <a:pt x="858939" y="577991"/>
                  <a:pt x="1041848" y="425811"/>
                  <a:pt x="1155983" y="324846"/>
                </a:cubicBezTo>
                <a:cubicBezTo>
                  <a:pt x="1053554" y="131694"/>
                  <a:pt x="850160" y="0"/>
                  <a:pt x="614573" y="0"/>
                </a:cubicBezTo>
                <a:cubicBezTo>
                  <a:pt x="275095" y="0"/>
                  <a:pt x="0" y="275094"/>
                  <a:pt x="0" y="614573"/>
                </a:cubicBezTo>
                <a:cubicBezTo>
                  <a:pt x="0" y="954051"/>
                  <a:pt x="275095" y="1229146"/>
                  <a:pt x="614573" y="1229146"/>
                </a:cubicBezTo>
                <a:cubicBezTo>
                  <a:pt x="954052" y="1229146"/>
                  <a:pt x="1229147" y="954051"/>
                  <a:pt x="1229147" y="614573"/>
                </a:cubicBezTo>
                <a:cubicBezTo>
                  <a:pt x="1229147" y="516534"/>
                  <a:pt x="1205734" y="422885"/>
                  <a:pt x="1164763" y="340942"/>
                </a:cubicBezTo>
                <a:cubicBezTo>
                  <a:pt x="1072577" y="437517"/>
                  <a:pt x="936493" y="576528"/>
                  <a:pt x="791629" y="699442"/>
                </a:cubicBezTo>
                <a:close/>
                <a:moveTo>
                  <a:pt x="516534" y="453613"/>
                </a:moveTo>
                <a:lnTo>
                  <a:pt x="617500" y="143400"/>
                </a:lnTo>
                <a:lnTo>
                  <a:pt x="718465" y="453613"/>
                </a:lnTo>
                <a:lnTo>
                  <a:pt x="932103" y="453613"/>
                </a:lnTo>
                <a:cubicBezTo>
                  <a:pt x="832600" y="531166"/>
                  <a:pt x="721392" y="610183"/>
                  <a:pt x="617500" y="676030"/>
                </a:cubicBezTo>
                <a:cubicBezTo>
                  <a:pt x="542873" y="724318"/>
                  <a:pt x="469710" y="763826"/>
                  <a:pt x="406789" y="790165"/>
                </a:cubicBezTo>
                <a:lnTo>
                  <a:pt x="453614" y="645301"/>
                </a:lnTo>
                <a:lnTo>
                  <a:pt x="190225" y="453613"/>
                </a:lnTo>
                <a:lnTo>
                  <a:pt x="516534" y="453613"/>
                </a:lnTo>
                <a:close/>
              </a:path>
            </a:pathLst>
          </a:custGeom>
          <a:solidFill>
            <a:schemeClr val="tx2"/>
          </a:solidFill>
          <a:ln w="14605" cap="flat">
            <a:noFill/>
            <a:prstDash val="solid"/>
            <a:miter/>
          </a:ln>
        </p:spPr>
        <p:txBody>
          <a:bodyPr rtlCol="0" anchor="ctr"/>
          <a:lstStyle/>
          <a:p>
            <a:endParaRPr lang="en-US"/>
          </a:p>
        </p:txBody>
      </p:sp>
      <p:sp>
        <p:nvSpPr>
          <p:cNvPr id="10" name="Text Placeholder 9">
            <a:extLst>
              <a:ext uri="{FF2B5EF4-FFF2-40B4-BE49-F238E27FC236}">
                <a16:creationId xmlns:a16="http://schemas.microsoft.com/office/drawing/2014/main" id="{21760563-F08D-8728-A1AD-84EB3D8C40A3}"/>
              </a:ext>
            </a:extLst>
          </p:cNvPr>
          <p:cNvSpPr>
            <a:spLocks noGrp="1"/>
          </p:cNvSpPr>
          <p:nvPr>
            <p:ph type="body" sz="half" idx="2"/>
          </p:nvPr>
        </p:nvSpPr>
        <p:spPr/>
        <p:txBody>
          <a:bodyPr/>
          <a:lstStyle/>
          <a:p>
            <a:r>
              <a:rPr lang="en-GB"/>
              <a:t>% of people who would probably buy shares in each idea</a:t>
            </a:r>
          </a:p>
        </p:txBody>
      </p:sp>
      <p:sp>
        <p:nvSpPr>
          <p:cNvPr id="5" name="masterTitle"/>
          <p:cNvSpPr>
            <a:spLocks noGrp="1"/>
          </p:cNvSpPr>
          <p:nvPr>
            <p:ph type="title"/>
          </p:nvPr>
        </p:nvSpPr>
        <p:spPr/>
        <p:txBody>
          <a:bodyPr/>
          <a:lstStyle/>
          <a:p>
            <a:r>
              <a:rPr lang="en-GB"/>
              <a:t>Share </a:t>
            </a:r>
            <a:r>
              <a:rPr lang="en-GB">
                <a:latin typeface="+mn-lt"/>
              </a:rPr>
              <a:t>Trading</a:t>
            </a:r>
          </a:p>
        </p:txBody>
      </p:sp>
      <p:graphicFrame>
        <p:nvGraphicFramePr>
          <p:cNvPr id="21" name="TableNorm">
            <a:extLst>
              <a:ext uri="{FF2B5EF4-FFF2-40B4-BE49-F238E27FC236}">
                <a16:creationId xmlns:a16="http://schemas.microsoft.com/office/drawing/2014/main" id="{57878C30-EF29-6B6C-8CA5-63207AA0A247}"/>
              </a:ext>
            </a:extLst>
          </p:cNvPr>
          <p:cNvGraphicFramePr>
            <a:graphicFrameLocks noGrp="1"/>
          </p:cNvGraphicFramePr>
          <p:nvPr>
            <p:extLst>
              <p:ext uri="{D42A27DB-BD31-4B8C-83A1-F6EECF244321}">
                <p14:modId xmlns:p14="http://schemas.microsoft.com/office/powerpoint/2010/main" val="2295531361"/>
              </p:ext>
            </p:extLst>
          </p:nvPr>
        </p:nvGraphicFramePr>
        <p:xfrm>
          <a:off x="8815968" y="1289394"/>
          <a:ext cx="891964" cy="1033712"/>
        </p:xfrm>
        <a:graphic>
          <a:graphicData uri="http://schemas.openxmlformats.org/drawingml/2006/table">
            <a:tbl>
              <a:tblPr>
                <a:tableStyleId>{2D5ABB26-0587-4C30-8999-92F81FD0307C}</a:tableStyleId>
              </a:tblPr>
              <a:tblGrid>
                <a:gridCol w="891964">
                  <a:extLst>
                    <a:ext uri="{9D8B030D-6E8A-4147-A177-3AD203B41FA5}">
                      <a16:colId xmlns:a16="http://schemas.microsoft.com/office/drawing/2014/main" val="1205019348"/>
                    </a:ext>
                  </a:extLst>
                </a:gridCol>
              </a:tblGrid>
              <a:tr h="153848">
                <a:tc>
                  <a:txBody>
                    <a:bodyPr/>
                    <a:lstStyle/>
                    <a:p>
                      <a:r>
                        <a:rPr lang="en-GB" sz="900"/>
                        <a:t>Top Quartile</a:t>
                      </a:r>
                      <a:endParaRPr lang="en-US" sz="900"/>
                    </a:p>
                  </a:txBody>
                  <a:tcPr marL="0" marR="0" marT="0" marB="0"/>
                </a:tc>
                <a:extLst>
                  <a:ext uri="{0D108BD9-81ED-4DB2-BD59-A6C34878D82A}">
                    <a16:rowId xmlns:a16="http://schemas.microsoft.com/office/drawing/2014/main" val="424160615"/>
                  </a:ext>
                </a:extLst>
              </a:tr>
              <a:tr h="153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(&gt;82)</a:t>
                      </a:r>
                    </a:p>
                  </a:txBody>
                  <a:tcPr marL="0" marR="0" marT="0" marB="0"/>
                </a:tc>
                <a:extLst>
                  <a:ext uri="{0D108BD9-81ED-4DB2-BD59-A6C34878D82A}">
                    <a16:rowId xmlns:a16="http://schemas.microsoft.com/office/drawing/2014/main" val="2716246902"/>
                  </a:ext>
                </a:extLst>
              </a:tr>
              <a:tr h="153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Second Quartile</a:t>
                      </a:r>
                    </a:p>
                  </a:txBody>
                  <a:tcPr marL="0" marR="0" marT="72000" marB="0"/>
                </a:tc>
                <a:extLst>
                  <a:ext uri="{0D108BD9-81ED-4DB2-BD59-A6C34878D82A}">
                    <a16:rowId xmlns:a16="http://schemas.microsoft.com/office/drawing/2014/main" val="3030357912"/>
                  </a:ext>
                </a:extLst>
              </a:tr>
              <a:tr h="153848">
                <a:tc>
                  <a:txBody>
                    <a:bodyPr/>
                    <a:lstStyle/>
                    <a:p>
                      <a:r>
                        <a:rPr lang="en-GB" sz="900"/>
                        <a:t>(74-82)</a:t>
                      </a:r>
                      <a:endParaRPr lang="en-US" sz="900"/>
                    </a:p>
                  </a:txBody>
                  <a:tcPr marL="0" marR="0" marT="0" marB="0"/>
                </a:tc>
                <a:extLst>
                  <a:ext uri="{0D108BD9-81ED-4DB2-BD59-A6C34878D82A}">
                    <a16:rowId xmlns:a16="http://schemas.microsoft.com/office/drawing/2014/main" val="1037425641"/>
                  </a:ext>
                </a:extLst>
              </a:tr>
              <a:tr h="153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Bottom Half</a:t>
                      </a:r>
                    </a:p>
                  </a:txBody>
                  <a:tcPr marL="0" marR="0" marT="72000" marB="0"/>
                </a:tc>
                <a:extLst>
                  <a:ext uri="{0D108BD9-81ED-4DB2-BD59-A6C34878D82A}">
                    <a16:rowId xmlns:a16="http://schemas.microsoft.com/office/drawing/2014/main" val="711117982"/>
                  </a:ext>
                </a:extLst>
              </a:tr>
              <a:tr h="153848">
                <a:tc>
                  <a:txBody>
                    <a:bodyPr/>
                    <a:lstStyle/>
                    <a:p>
                      <a:r>
                        <a:rPr lang="en-GB" sz="900"/>
                        <a:t>(&lt;74)</a:t>
                      </a:r>
                      <a:endParaRPr lang="en-US" sz="900"/>
                    </a:p>
                  </a:txBody>
                  <a:tcPr marL="0" marR="0" marT="0" marB="0"/>
                </a:tc>
                <a:extLst>
                  <a:ext uri="{0D108BD9-81ED-4DB2-BD59-A6C34878D82A}">
                    <a16:rowId xmlns:a16="http://schemas.microsoft.com/office/drawing/2014/main" val="3014881793"/>
                  </a:ext>
                </a:extLst>
              </a:tr>
            </a:tbl>
          </a:graphicData>
        </a:graphic>
      </p:graphicFrame>
      <p:grpSp>
        <p:nvGrpSpPr>
          <p:cNvPr id="8" name="LegendNorm">
            <a:extLst>
              <a:ext uri="{FF2B5EF4-FFF2-40B4-BE49-F238E27FC236}">
                <a16:creationId xmlns:a16="http://schemas.microsoft.com/office/drawing/2014/main" id="{C9CE0F76-C1AF-ECDD-D19D-100BADDD9D59}"/>
              </a:ext>
            </a:extLst>
          </p:cNvPr>
          <p:cNvGrpSpPr/>
          <p:nvPr/>
        </p:nvGrpSpPr>
        <p:grpSpPr>
          <a:xfrm>
            <a:off x="8586739" y="1375005"/>
            <a:ext cx="182745" cy="852809"/>
            <a:chOff x="6370354" y="1375005"/>
            <a:chExt cx="182745" cy="852809"/>
          </a:xfrm>
        </p:grpSpPr>
        <p:sp>
          <p:nvSpPr>
            <p:cNvPr id="9" name="Freeform: Shape 8">
              <a:extLst>
                <a:ext uri="{FF2B5EF4-FFF2-40B4-BE49-F238E27FC236}">
                  <a16:creationId xmlns:a16="http://schemas.microsoft.com/office/drawing/2014/main" id="{93CAC8C7-52BD-21CC-8D7C-81D6F42FAE0A}"/>
                </a:ext>
              </a:extLst>
            </p:cNvPr>
            <p:cNvSpPr/>
            <p:nvPr/>
          </p:nvSpPr>
          <p:spPr>
            <a:xfrm>
              <a:off x="6370354" y="2052683"/>
              <a:ext cx="182745" cy="175130"/>
            </a:xfrm>
            <a:custGeom>
              <a:avLst/>
              <a:gdLst>
                <a:gd name="connsiteX0" fmla="*/ -833 w 182745"/>
                <a:gd name="connsiteY0" fmla="*/ 87385 h 175130"/>
                <a:gd name="connsiteX1" fmla="*/ 90540 w 182745"/>
                <a:gd name="connsiteY1" fmla="*/ -180 h 175130"/>
                <a:gd name="connsiteX2" fmla="*/ 181912 w 182745"/>
                <a:gd name="connsiteY2" fmla="*/ 87385 h 175130"/>
                <a:gd name="connsiteX3" fmla="*/ 90540 w 182745"/>
                <a:gd name="connsiteY3" fmla="*/ 174950 h 175130"/>
                <a:gd name="connsiteX4" fmla="*/ -833 w 182745"/>
                <a:gd name="connsiteY4" fmla="*/ 87385 h 17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45" h="175130">
                  <a:moveTo>
                    <a:pt x="-833" y="87385"/>
                  </a:moveTo>
                  <a:cubicBezTo>
                    <a:pt x="-833" y="39026"/>
                    <a:pt x="40079" y="-180"/>
                    <a:pt x="90540" y="-180"/>
                  </a:cubicBezTo>
                  <a:cubicBezTo>
                    <a:pt x="141000" y="-180"/>
                    <a:pt x="181912" y="39026"/>
                    <a:pt x="181912" y="87385"/>
                  </a:cubicBezTo>
                  <a:cubicBezTo>
                    <a:pt x="181912" y="135744"/>
                    <a:pt x="141000" y="174950"/>
                    <a:pt x="90540" y="174950"/>
                  </a:cubicBezTo>
                  <a:cubicBezTo>
                    <a:pt x="40079" y="174950"/>
                    <a:pt x="-833" y="135744"/>
                    <a:pt x="-833" y="87385"/>
                  </a:cubicBezTo>
                  <a:close/>
                </a:path>
              </a:pathLst>
            </a:custGeom>
            <a:solidFill>
              <a:srgbClr val="FF5050"/>
            </a:solidFill>
            <a:ln w="7541"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13C89E2-5671-2C20-8B01-AD8F135FCB1B}"/>
                </a:ext>
              </a:extLst>
            </p:cNvPr>
            <p:cNvSpPr/>
            <p:nvPr/>
          </p:nvSpPr>
          <p:spPr>
            <a:xfrm>
              <a:off x="6370354" y="1717651"/>
              <a:ext cx="182745" cy="175130"/>
            </a:xfrm>
            <a:custGeom>
              <a:avLst/>
              <a:gdLst>
                <a:gd name="connsiteX0" fmla="*/ -833 w 182745"/>
                <a:gd name="connsiteY0" fmla="*/ 87385 h 175130"/>
                <a:gd name="connsiteX1" fmla="*/ 90540 w 182745"/>
                <a:gd name="connsiteY1" fmla="*/ -180 h 175130"/>
                <a:gd name="connsiteX2" fmla="*/ 181912 w 182745"/>
                <a:gd name="connsiteY2" fmla="*/ 87385 h 175130"/>
                <a:gd name="connsiteX3" fmla="*/ 90540 w 182745"/>
                <a:gd name="connsiteY3" fmla="*/ 174950 h 175130"/>
                <a:gd name="connsiteX4" fmla="*/ -833 w 182745"/>
                <a:gd name="connsiteY4" fmla="*/ 87385 h 17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45" h="175130">
                  <a:moveTo>
                    <a:pt x="-833" y="87385"/>
                  </a:moveTo>
                  <a:cubicBezTo>
                    <a:pt x="-833" y="39026"/>
                    <a:pt x="40079" y="-180"/>
                    <a:pt x="90540" y="-180"/>
                  </a:cubicBezTo>
                  <a:cubicBezTo>
                    <a:pt x="141000" y="-180"/>
                    <a:pt x="181912" y="39026"/>
                    <a:pt x="181912" y="87385"/>
                  </a:cubicBezTo>
                  <a:cubicBezTo>
                    <a:pt x="181912" y="135744"/>
                    <a:pt x="141000" y="174950"/>
                    <a:pt x="90540" y="174950"/>
                  </a:cubicBezTo>
                  <a:cubicBezTo>
                    <a:pt x="40079" y="174950"/>
                    <a:pt x="-833" y="135744"/>
                    <a:pt x="-833" y="87385"/>
                  </a:cubicBezTo>
                  <a:close/>
                </a:path>
              </a:pathLst>
            </a:custGeom>
            <a:solidFill>
              <a:srgbClr val="FCC600"/>
            </a:solidFill>
            <a:ln w="754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8DDC4F-BAD9-CC37-2224-75198A77DEC0}"/>
                </a:ext>
              </a:extLst>
            </p:cNvPr>
            <p:cNvSpPr/>
            <p:nvPr/>
          </p:nvSpPr>
          <p:spPr>
            <a:xfrm>
              <a:off x="6370354" y="1375005"/>
              <a:ext cx="182745" cy="182744"/>
            </a:xfrm>
            <a:custGeom>
              <a:avLst/>
              <a:gdLst>
                <a:gd name="connsiteX0" fmla="*/ -833 w 182745"/>
                <a:gd name="connsiteY0" fmla="*/ 91192 h 182744"/>
                <a:gd name="connsiteX1" fmla="*/ 90540 w 182745"/>
                <a:gd name="connsiteY1" fmla="*/ -180 h 182744"/>
                <a:gd name="connsiteX2" fmla="*/ 181912 w 182745"/>
                <a:gd name="connsiteY2" fmla="*/ 91192 h 182744"/>
                <a:gd name="connsiteX3" fmla="*/ 90540 w 182745"/>
                <a:gd name="connsiteY3" fmla="*/ 182565 h 182744"/>
                <a:gd name="connsiteX4" fmla="*/ -833 w 182745"/>
                <a:gd name="connsiteY4" fmla="*/ 91192 h 18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45" h="182744">
                  <a:moveTo>
                    <a:pt x="-833" y="91192"/>
                  </a:moveTo>
                  <a:cubicBezTo>
                    <a:pt x="-833" y="40732"/>
                    <a:pt x="40079" y="-180"/>
                    <a:pt x="90540" y="-180"/>
                  </a:cubicBezTo>
                  <a:cubicBezTo>
                    <a:pt x="141000" y="-180"/>
                    <a:pt x="181912" y="40732"/>
                    <a:pt x="181912" y="91192"/>
                  </a:cubicBezTo>
                  <a:cubicBezTo>
                    <a:pt x="181912" y="141653"/>
                    <a:pt x="141000" y="182565"/>
                    <a:pt x="90540" y="182565"/>
                  </a:cubicBezTo>
                  <a:cubicBezTo>
                    <a:pt x="40079" y="182565"/>
                    <a:pt x="-833" y="141653"/>
                    <a:pt x="-833" y="91192"/>
                  </a:cubicBezTo>
                  <a:close/>
                </a:path>
              </a:pathLst>
            </a:custGeom>
            <a:solidFill>
              <a:srgbClr val="99CC00"/>
            </a:solidFill>
            <a:ln w="7541" cap="flat">
              <a:noFill/>
              <a:prstDash val="solid"/>
              <a:miter/>
            </a:ln>
          </p:spPr>
          <p:txBody>
            <a:bodyPr rtlCol="0" anchor="ctr"/>
            <a:lstStyle/>
            <a:p>
              <a:endParaRPr lang="en-GB"/>
            </a:p>
          </p:txBody>
        </p:sp>
      </p:grpSp>
      <p:graphicFrame>
        <p:nvGraphicFramePr>
          <p:cNvPr id="14" name="ChartPredict Left">
            <a:extLst>
              <a:ext uri="{FF2B5EF4-FFF2-40B4-BE49-F238E27FC236}">
                <a16:creationId xmlns:a16="http://schemas.microsoft.com/office/drawing/2014/main" id="{89FE5710-FAAC-1CED-0EDD-346DBDAB7E3A}"/>
              </a:ext>
            </a:extLst>
          </p:cNvPr>
          <p:cNvGraphicFramePr/>
          <p:nvPr>
            <p:extLst>
              <p:ext uri="{D42A27DB-BD31-4B8C-83A1-F6EECF244321}">
                <p14:modId xmlns:p14="http://schemas.microsoft.com/office/powerpoint/2010/main" val="29179613"/>
              </p:ext>
            </p:extLst>
          </p:nvPr>
        </p:nvGraphicFramePr>
        <p:xfrm>
          <a:off x="3916140" y="981075"/>
          <a:ext cx="4359719" cy="4626259"/>
        </p:xfrm>
        <a:graphic>
          <a:graphicData uri="http://schemas.openxmlformats.org/drawingml/2006/chart">
            <c:chart xmlns:c="http://schemas.openxmlformats.org/drawingml/2006/chart" xmlns:r="http://schemas.openxmlformats.org/officeDocument/2006/relationships" r:id="rId3"/>
          </a:graphicData>
        </a:graphic>
      </p:graphicFrame>
      <p:sp>
        <p:nvSpPr>
          <p:cNvPr id="16" name="ProjectDate">
            <a:extLst>
              <a:ext uri="{FF2B5EF4-FFF2-40B4-BE49-F238E27FC236}">
                <a16:creationId xmlns:a16="http://schemas.microsoft.com/office/drawing/2014/main" id="{D4107021-8886-682D-EB8B-CF73EF14F02E}"/>
              </a:ext>
            </a:extLst>
          </p:cNvPr>
          <p:cNvSpPr txBox="1">
            <a:spLocks noGrp="1" noRot="1" noMove="1" noResize="1" noEditPoints="1" noAdjustHandles="1" noChangeArrowheads="1" noChangeShapeType="1"/>
          </p:cNvSpPr>
          <p:nvPr/>
        </p:nvSpPr>
        <p:spPr>
          <a:xfrm>
            <a:off x="1020163" y="6585009"/>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17" name="ProjectName">
            <a:extLst>
              <a:ext uri="{FF2B5EF4-FFF2-40B4-BE49-F238E27FC236}">
                <a16:creationId xmlns:a16="http://schemas.microsoft.com/office/drawing/2014/main" id="{723F34C4-73AF-45E6-E41B-5AC9D719861D}"/>
              </a:ext>
            </a:extLst>
          </p:cNvPr>
          <p:cNvSpPr txBox="1">
            <a:spLocks noGrp="1" noRot="1" noMove="1" noResize="1" noEditPoints="1" noAdjustHandles="1" noChangeArrowheads="1" noChangeShapeType="1"/>
          </p:cNvSpPr>
          <p:nvPr/>
        </p:nvSpPr>
        <p:spPr>
          <a:xfrm>
            <a:off x="1020164" y="6400439"/>
            <a:ext cx="263482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US" sz="1050" b="1">
                <a:solidFill>
                  <a:schemeClr val="tx1"/>
                </a:solidFill>
              </a:rPr>
              <a:t>Test Your Innovation for LATAM Kick-off</a:t>
            </a:r>
            <a:endParaRPr lang="en-GB" sz="1050" b="1">
              <a:solidFill>
                <a:schemeClr val="tx1"/>
              </a:solidFill>
            </a:endParaRPr>
          </a:p>
        </p:txBody>
      </p:sp>
      <p:sp>
        <p:nvSpPr>
          <p:cNvPr id="18" name="IdeaType">
            <a:extLst>
              <a:ext uri="{FF2B5EF4-FFF2-40B4-BE49-F238E27FC236}">
                <a16:creationId xmlns:a16="http://schemas.microsoft.com/office/drawing/2014/main" id="{20A76386-E38B-3107-140B-B10E7C6D4B69}"/>
              </a:ext>
            </a:extLst>
          </p:cNvPr>
          <p:cNvSpPr>
            <a:spLocks noGrp="1" noRot="1" noMove="1" noResize="1" noEditPoints="1" noAdjustHandles="1" noChangeArrowheads="1" noChangeShapeType="1"/>
          </p:cNvSpPr>
          <p:nvPr/>
        </p:nvSpPr>
        <p:spPr bwMode="gray">
          <a:xfrm>
            <a:off x="1057950" y="6249207"/>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 name="MktFlag">
            <a:extLst>
              <a:ext uri="{FF2B5EF4-FFF2-40B4-BE49-F238E27FC236}">
                <a16:creationId xmlns:a16="http://schemas.microsoft.com/office/drawing/2014/main" id="{08A6C6FF-5F94-7B56-A5FB-81B23626C04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14198" y="6252017"/>
            <a:ext cx="144000" cy="144000"/>
          </a:xfrm>
          <a:prstGeom prst="rect">
            <a:avLst/>
          </a:prstGeom>
        </p:spPr>
      </p:pic>
      <p:graphicFrame>
        <p:nvGraphicFramePr>
          <p:cNvPr id="26" name="NatRepTable">
            <a:extLst>
              <a:ext uri="{FF2B5EF4-FFF2-40B4-BE49-F238E27FC236}">
                <a16:creationId xmlns:a16="http://schemas.microsoft.com/office/drawing/2014/main" id="{F852A437-D8BA-D7C6-9BC6-1CB09A0D626F}"/>
              </a:ext>
            </a:extLst>
          </p:cNvPr>
          <p:cNvGraphicFramePr>
            <a:graphicFrameLocks/>
          </p:cNvGraphicFramePr>
          <p:nvPr>
            <p:extLst>
              <p:ext uri="{D42A27DB-BD31-4B8C-83A1-F6EECF244321}">
                <p14:modId xmlns:p14="http://schemas.microsoft.com/office/powerpoint/2010/main" val="810022696"/>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5">
                        <a:extLst>
                          <a:ext uri="{96DAC541-7B7A-43D3-8B79-37D633B846F1}">
                            <asvg:svgBlip xmlns:asvg="http://schemas.microsoft.com/office/drawing/2016/SVG/main" r:embed="rId6"/>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20" name="PROLabel">
            <a:extLst>
              <a:ext uri="{FF2B5EF4-FFF2-40B4-BE49-F238E27FC236}">
                <a16:creationId xmlns:a16="http://schemas.microsoft.com/office/drawing/2014/main" id="{061AE4F5-70BA-915E-408F-70E834C1530D}"/>
              </a:ext>
            </a:extLst>
          </p:cNvPr>
          <p:cNvPicPr>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402" y="6406883"/>
            <a:ext cx="288000" cy="326770"/>
          </a:xfrm>
          <a:prstGeom prst="rect">
            <a:avLst/>
          </a:prstGeom>
        </p:spPr>
      </p:pic>
    </p:spTree>
    <p:extLst>
      <p:ext uri="{BB962C8B-B14F-4D97-AF65-F5344CB8AC3E}">
        <p14:creationId xmlns:p14="http://schemas.microsoft.com/office/powerpoint/2010/main" val="20660211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YIicon">
            <a:extLst>
              <a:ext uri="{FF2B5EF4-FFF2-40B4-BE49-F238E27FC236}">
                <a16:creationId xmlns:a16="http://schemas.microsoft.com/office/drawing/2014/main" id="{99A9514B-5595-1DC5-1394-DAEB1C1B1B22}"/>
              </a:ext>
            </a:extLst>
          </p:cNvPr>
          <p:cNvSpPr>
            <a:spLocks noGrp="1" noRot="1" noMove="1" noResize="1" noEditPoints="1" noAdjustHandles="1" noChangeArrowheads="1" noChangeShapeType="1"/>
          </p:cNvSpPr>
          <p:nvPr/>
        </p:nvSpPr>
        <p:spPr bwMode="black">
          <a:xfrm>
            <a:off x="263528" y="6293166"/>
            <a:ext cx="422043" cy="422043"/>
          </a:xfrm>
          <a:custGeom>
            <a:avLst/>
            <a:gdLst>
              <a:gd name="connsiteX0" fmla="*/ 791629 w 1229146"/>
              <a:gd name="connsiteY0" fmla="*/ 699442 h 1229145"/>
              <a:gd name="connsiteX1" fmla="*/ 882352 w 1229146"/>
              <a:gd name="connsiteY1" fmla="*/ 977463 h 1229145"/>
              <a:gd name="connsiteX2" fmla="*/ 652618 w 1229146"/>
              <a:gd name="connsiteY2" fmla="*/ 810651 h 1229145"/>
              <a:gd name="connsiteX3" fmla="*/ 389230 w 1229146"/>
              <a:gd name="connsiteY3" fmla="*/ 967220 h 1229145"/>
              <a:gd name="connsiteX4" fmla="*/ 147790 w 1229146"/>
              <a:gd name="connsiteY4" fmla="*/ 923322 h 1229145"/>
              <a:gd name="connsiteX5" fmla="*/ 250219 w 1229146"/>
              <a:gd name="connsiteY5" fmla="*/ 617499 h 1229145"/>
              <a:gd name="connsiteX6" fmla="*/ 212174 w 1229146"/>
              <a:gd name="connsiteY6" fmla="*/ 873571 h 1229145"/>
              <a:gd name="connsiteX7" fmla="*/ 683347 w 1229146"/>
              <a:gd name="connsiteY7" fmla="*/ 697979 h 1229145"/>
              <a:gd name="connsiteX8" fmla="*/ 1155983 w 1229146"/>
              <a:gd name="connsiteY8" fmla="*/ 324846 h 1229145"/>
              <a:gd name="connsiteX9" fmla="*/ 614573 w 1229146"/>
              <a:gd name="connsiteY9" fmla="*/ 0 h 1229145"/>
              <a:gd name="connsiteX10" fmla="*/ 0 w 1229146"/>
              <a:gd name="connsiteY10" fmla="*/ 614573 h 1229145"/>
              <a:gd name="connsiteX11" fmla="*/ 614573 w 1229146"/>
              <a:gd name="connsiteY11" fmla="*/ 1229146 h 1229145"/>
              <a:gd name="connsiteX12" fmla="*/ 1229147 w 1229146"/>
              <a:gd name="connsiteY12" fmla="*/ 614573 h 1229145"/>
              <a:gd name="connsiteX13" fmla="*/ 1164763 w 1229146"/>
              <a:gd name="connsiteY13" fmla="*/ 340942 h 1229145"/>
              <a:gd name="connsiteX14" fmla="*/ 791629 w 1229146"/>
              <a:gd name="connsiteY14" fmla="*/ 699442 h 1229145"/>
              <a:gd name="connsiteX15" fmla="*/ 516534 w 1229146"/>
              <a:gd name="connsiteY15" fmla="*/ 453613 h 1229145"/>
              <a:gd name="connsiteX16" fmla="*/ 617500 w 1229146"/>
              <a:gd name="connsiteY16" fmla="*/ 143400 h 1229145"/>
              <a:gd name="connsiteX17" fmla="*/ 718465 w 1229146"/>
              <a:gd name="connsiteY17" fmla="*/ 453613 h 1229145"/>
              <a:gd name="connsiteX18" fmla="*/ 932103 w 1229146"/>
              <a:gd name="connsiteY18" fmla="*/ 453613 h 1229145"/>
              <a:gd name="connsiteX19" fmla="*/ 617500 w 1229146"/>
              <a:gd name="connsiteY19" fmla="*/ 676030 h 1229145"/>
              <a:gd name="connsiteX20" fmla="*/ 406789 w 1229146"/>
              <a:gd name="connsiteY20" fmla="*/ 790165 h 1229145"/>
              <a:gd name="connsiteX21" fmla="*/ 453614 w 1229146"/>
              <a:gd name="connsiteY21" fmla="*/ 645301 h 1229145"/>
              <a:gd name="connsiteX22" fmla="*/ 190225 w 1229146"/>
              <a:gd name="connsiteY22" fmla="*/ 453613 h 1229145"/>
              <a:gd name="connsiteX23" fmla="*/ 516534 w 1229146"/>
              <a:gd name="connsiteY23" fmla="*/ 453613 h 12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9146" h="1229145">
                <a:moveTo>
                  <a:pt x="791629" y="699442"/>
                </a:moveTo>
                <a:lnTo>
                  <a:pt x="882352" y="977463"/>
                </a:lnTo>
                <a:lnTo>
                  <a:pt x="652618" y="810651"/>
                </a:lnTo>
                <a:cubicBezTo>
                  <a:pt x="558969" y="880888"/>
                  <a:pt x="468246" y="937955"/>
                  <a:pt x="389230" y="967220"/>
                </a:cubicBezTo>
                <a:cubicBezTo>
                  <a:pt x="299970" y="1000876"/>
                  <a:pt x="193152" y="1000876"/>
                  <a:pt x="147790" y="923322"/>
                </a:cubicBezTo>
                <a:cubicBezTo>
                  <a:pt x="79017" y="803334"/>
                  <a:pt x="250219" y="617499"/>
                  <a:pt x="250219" y="617499"/>
                </a:cubicBezTo>
                <a:cubicBezTo>
                  <a:pt x="250219" y="617499"/>
                  <a:pt x="124378" y="815041"/>
                  <a:pt x="212174" y="873571"/>
                </a:cubicBezTo>
                <a:cubicBezTo>
                  <a:pt x="294117" y="929175"/>
                  <a:pt x="484342" y="832600"/>
                  <a:pt x="683347" y="697979"/>
                </a:cubicBezTo>
                <a:cubicBezTo>
                  <a:pt x="858939" y="577991"/>
                  <a:pt x="1041848" y="425811"/>
                  <a:pt x="1155983" y="324846"/>
                </a:cubicBezTo>
                <a:cubicBezTo>
                  <a:pt x="1053554" y="131694"/>
                  <a:pt x="850160" y="0"/>
                  <a:pt x="614573" y="0"/>
                </a:cubicBezTo>
                <a:cubicBezTo>
                  <a:pt x="275095" y="0"/>
                  <a:pt x="0" y="275094"/>
                  <a:pt x="0" y="614573"/>
                </a:cubicBezTo>
                <a:cubicBezTo>
                  <a:pt x="0" y="954051"/>
                  <a:pt x="275095" y="1229146"/>
                  <a:pt x="614573" y="1229146"/>
                </a:cubicBezTo>
                <a:cubicBezTo>
                  <a:pt x="954052" y="1229146"/>
                  <a:pt x="1229147" y="954051"/>
                  <a:pt x="1229147" y="614573"/>
                </a:cubicBezTo>
                <a:cubicBezTo>
                  <a:pt x="1229147" y="516534"/>
                  <a:pt x="1205734" y="422885"/>
                  <a:pt x="1164763" y="340942"/>
                </a:cubicBezTo>
                <a:cubicBezTo>
                  <a:pt x="1072577" y="437517"/>
                  <a:pt x="936493" y="576528"/>
                  <a:pt x="791629" y="699442"/>
                </a:cubicBezTo>
                <a:close/>
                <a:moveTo>
                  <a:pt x="516534" y="453613"/>
                </a:moveTo>
                <a:lnTo>
                  <a:pt x="617500" y="143400"/>
                </a:lnTo>
                <a:lnTo>
                  <a:pt x="718465" y="453613"/>
                </a:lnTo>
                <a:lnTo>
                  <a:pt x="932103" y="453613"/>
                </a:lnTo>
                <a:cubicBezTo>
                  <a:pt x="832600" y="531166"/>
                  <a:pt x="721392" y="610183"/>
                  <a:pt x="617500" y="676030"/>
                </a:cubicBezTo>
                <a:cubicBezTo>
                  <a:pt x="542873" y="724318"/>
                  <a:pt x="469710" y="763826"/>
                  <a:pt x="406789" y="790165"/>
                </a:cubicBezTo>
                <a:lnTo>
                  <a:pt x="453614" y="645301"/>
                </a:lnTo>
                <a:lnTo>
                  <a:pt x="190225" y="453613"/>
                </a:lnTo>
                <a:lnTo>
                  <a:pt x="516534" y="453613"/>
                </a:lnTo>
                <a:close/>
              </a:path>
            </a:pathLst>
          </a:custGeom>
          <a:solidFill>
            <a:srgbClr val="ED3293"/>
          </a:solidFill>
          <a:ln w="14605" cap="flat">
            <a:noFill/>
            <a:prstDash val="solid"/>
            <a:miter/>
          </a:ln>
        </p:spPr>
        <p:txBody>
          <a:bodyPr rtlCol="0" anchor="ctr"/>
          <a:lstStyle/>
          <a:p>
            <a:endParaRPr lang="en-US"/>
          </a:p>
        </p:txBody>
      </p:sp>
      <p:pic>
        <p:nvPicPr>
          <p:cNvPr id="6" name="Graphic 5">
            <a:extLst>
              <a:ext uri="{FF2B5EF4-FFF2-40B4-BE49-F238E27FC236}">
                <a16:creationId xmlns:a16="http://schemas.microsoft.com/office/drawing/2014/main" id="{69568F91-7E0B-A2FE-359F-4D514E281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3874" y="2617940"/>
            <a:ext cx="1233287" cy="1080000"/>
          </a:xfrm>
          <a:prstGeom prst="rect">
            <a:avLst/>
          </a:prstGeom>
        </p:spPr>
      </p:pic>
      <p:pic>
        <p:nvPicPr>
          <p:cNvPr id="13" name="Graphic 12">
            <a:extLst>
              <a:ext uri="{FF2B5EF4-FFF2-40B4-BE49-F238E27FC236}">
                <a16:creationId xmlns:a16="http://schemas.microsoft.com/office/drawing/2014/main" id="{72FD10C1-6C1F-F769-10AF-EAD7AF06C9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768" y="2628515"/>
            <a:ext cx="1233289" cy="1080000"/>
          </a:xfrm>
          <a:prstGeom prst="rect">
            <a:avLst/>
          </a:prstGeom>
        </p:spPr>
      </p:pic>
      <p:sp>
        <p:nvSpPr>
          <p:cNvPr id="27" name="Text Placeholder 26">
            <a:extLst>
              <a:ext uri="{FF2B5EF4-FFF2-40B4-BE49-F238E27FC236}">
                <a16:creationId xmlns:a16="http://schemas.microsoft.com/office/drawing/2014/main" id="{369BAD86-C659-6022-A0AC-B810633C4E82}"/>
              </a:ext>
            </a:extLst>
          </p:cNvPr>
          <p:cNvSpPr>
            <a:spLocks noGrp="1"/>
          </p:cNvSpPr>
          <p:nvPr>
            <p:ph type="body" sz="half" idx="2"/>
          </p:nvPr>
        </p:nvSpPr>
        <p:spPr/>
        <p:txBody>
          <a:bodyPr/>
          <a:lstStyle/>
          <a:p>
            <a:r>
              <a:rPr lang="en-GB"/>
              <a:t>Fluency of the ideas is measured by the decision time taken to buy or sell shares in each idea</a:t>
            </a:r>
          </a:p>
        </p:txBody>
      </p:sp>
      <p:sp>
        <p:nvSpPr>
          <p:cNvPr id="5" name="Title 4"/>
          <p:cNvSpPr>
            <a:spLocks noGrp="1"/>
          </p:cNvSpPr>
          <p:nvPr>
            <p:ph type="title"/>
          </p:nvPr>
        </p:nvSpPr>
        <p:spPr/>
        <p:txBody>
          <a:bodyPr/>
          <a:lstStyle/>
          <a:p>
            <a:r>
              <a:rPr lang="en-GB"/>
              <a:t>Speed </a:t>
            </a:r>
            <a:r>
              <a:rPr lang="en-GB">
                <a:latin typeface="+mn-lt"/>
              </a:rPr>
              <a:t>of Trading</a:t>
            </a:r>
          </a:p>
        </p:txBody>
      </p:sp>
      <p:graphicFrame>
        <p:nvGraphicFramePr>
          <p:cNvPr id="7" name="PM Speed chart 2">
            <a:extLst>
              <a:ext uri="{FF2B5EF4-FFF2-40B4-BE49-F238E27FC236}">
                <a16:creationId xmlns:a16="http://schemas.microsoft.com/office/drawing/2014/main" id="{ED95D151-F1AC-D840-F568-53E270D9D40D}"/>
              </a:ext>
            </a:extLst>
          </p:cNvPr>
          <p:cNvGraphicFramePr>
            <a:graphicFrameLocks noChangeAspect="1"/>
          </p:cNvGraphicFramePr>
          <p:nvPr>
            <p:extLst>
              <p:ext uri="{D42A27DB-BD31-4B8C-83A1-F6EECF244321}">
                <p14:modId xmlns:p14="http://schemas.microsoft.com/office/powerpoint/2010/main" val="3866770184"/>
              </p:ext>
            </p:extLst>
          </p:nvPr>
        </p:nvGraphicFramePr>
        <p:xfrm>
          <a:off x="908843" y="981075"/>
          <a:ext cx="10374313" cy="4667059"/>
        </p:xfrm>
        <a:graphic>
          <a:graphicData uri="http://schemas.openxmlformats.org/drawingml/2006/chart">
            <c:chart xmlns:c="http://schemas.openxmlformats.org/drawingml/2006/chart" xmlns:r="http://schemas.openxmlformats.org/officeDocument/2006/relationships" r:id="rId7"/>
          </a:graphicData>
        </a:graphic>
      </p:graphicFrame>
      <p:sp>
        <p:nvSpPr>
          <p:cNvPr id="11" name="ProjectDate">
            <a:extLst>
              <a:ext uri="{FF2B5EF4-FFF2-40B4-BE49-F238E27FC236}">
                <a16:creationId xmlns:a16="http://schemas.microsoft.com/office/drawing/2014/main" id="{D3BAEBC6-654B-2D02-3F70-E6B0B90E243F}"/>
              </a:ext>
            </a:extLst>
          </p:cNvPr>
          <p:cNvSpPr txBox="1">
            <a:spLocks noGrp="1" noRot="1" noMove="1" noResize="1" noEditPoints="1" noAdjustHandles="1" noChangeArrowheads="1" noChangeShapeType="1"/>
          </p:cNvSpPr>
          <p:nvPr/>
        </p:nvSpPr>
        <p:spPr>
          <a:xfrm>
            <a:off x="1020163" y="6585009"/>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12" name="ProjectName">
            <a:extLst>
              <a:ext uri="{FF2B5EF4-FFF2-40B4-BE49-F238E27FC236}">
                <a16:creationId xmlns:a16="http://schemas.microsoft.com/office/drawing/2014/main" id="{23FAAA2C-75B7-E1DD-A150-8D1C7D4A1B12}"/>
              </a:ext>
            </a:extLst>
          </p:cNvPr>
          <p:cNvSpPr txBox="1">
            <a:spLocks noGrp="1" noRot="1" noMove="1" noResize="1" noEditPoints="1" noAdjustHandles="1" noChangeArrowheads="1" noChangeShapeType="1"/>
          </p:cNvSpPr>
          <p:nvPr/>
        </p:nvSpPr>
        <p:spPr>
          <a:xfrm>
            <a:off x="1020164" y="6400439"/>
            <a:ext cx="2634820"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US" sz="1050" b="1">
                <a:solidFill>
                  <a:schemeClr val="tx1"/>
                </a:solidFill>
              </a:rPr>
              <a:t>Test Your Innovation for LATAM Kick-off</a:t>
            </a:r>
            <a:endParaRPr lang="en-GB" sz="1050" b="1">
              <a:solidFill>
                <a:schemeClr val="tx1"/>
              </a:solidFill>
            </a:endParaRPr>
          </a:p>
        </p:txBody>
      </p:sp>
      <p:sp>
        <p:nvSpPr>
          <p:cNvPr id="14" name="IdeaType">
            <a:extLst>
              <a:ext uri="{FF2B5EF4-FFF2-40B4-BE49-F238E27FC236}">
                <a16:creationId xmlns:a16="http://schemas.microsoft.com/office/drawing/2014/main" id="{F8071BDE-0D18-E23A-5325-AD9CC943ADA7}"/>
              </a:ext>
            </a:extLst>
          </p:cNvPr>
          <p:cNvSpPr>
            <a:spLocks noGrp="1" noRot="1" noMove="1" noResize="1" noEditPoints="1" noAdjustHandles="1" noChangeArrowheads="1" noChangeShapeType="1"/>
          </p:cNvSpPr>
          <p:nvPr/>
        </p:nvSpPr>
        <p:spPr bwMode="gray">
          <a:xfrm>
            <a:off x="1057950" y="6249207"/>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 name="MktFlag">
            <a:extLst>
              <a:ext uri="{FF2B5EF4-FFF2-40B4-BE49-F238E27FC236}">
                <a16:creationId xmlns:a16="http://schemas.microsoft.com/office/drawing/2014/main" id="{21CF36B8-85FC-32EF-8042-3DF2E5CDEF72}"/>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tretch>
            <a:fillRect/>
          </a:stretch>
        </p:blipFill>
        <p:spPr>
          <a:xfrm>
            <a:off x="814198" y="6252017"/>
            <a:ext cx="144000" cy="144000"/>
          </a:xfrm>
          <a:prstGeom prst="rect">
            <a:avLst/>
          </a:prstGeom>
        </p:spPr>
      </p:pic>
      <p:graphicFrame>
        <p:nvGraphicFramePr>
          <p:cNvPr id="20" name="NatRepTable">
            <a:extLst>
              <a:ext uri="{FF2B5EF4-FFF2-40B4-BE49-F238E27FC236}">
                <a16:creationId xmlns:a16="http://schemas.microsoft.com/office/drawing/2014/main" id="{17A26250-249C-AAB0-35B0-549FB1F52B9D}"/>
              </a:ext>
            </a:extLst>
          </p:cNvPr>
          <p:cNvGraphicFramePr>
            <a:graphicFrameLocks/>
          </p:cNvGraphicFramePr>
          <p:nvPr>
            <p:extLst>
              <p:ext uri="{D42A27DB-BD31-4B8C-83A1-F6EECF244321}">
                <p14:modId xmlns:p14="http://schemas.microsoft.com/office/powerpoint/2010/main" val="160320473"/>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9">
                        <a:extLst>
                          <a:ext uri="{96DAC541-7B7A-43D3-8B79-37D633B846F1}">
                            <asvg:svgBlip xmlns:asvg="http://schemas.microsoft.com/office/drawing/2016/SVG/main" r:embed="rId10"/>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6" name="PROLabel">
            <a:extLst>
              <a:ext uri="{FF2B5EF4-FFF2-40B4-BE49-F238E27FC236}">
                <a16:creationId xmlns:a16="http://schemas.microsoft.com/office/drawing/2014/main" id="{67E076B4-7C19-051F-9939-51DED892840B}"/>
              </a:ext>
            </a:extLst>
          </p:cNvPr>
          <p:cNvPicPr>
            <a:picLocks noGrp="1" noRo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3402" y="6406883"/>
            <a:ext cx="288000" cy="326770"/>
          </a:xfrm>
          <a:prstGeom prst="rect">
            <a:avLst/>
          </a:prstGeom>
        </p:spPr>
      </p:pic>
    </p:spTree>
    <p:extLst>
      <p:ext uri="{BB962C8B-B14F-4D97-AF65-F5344CB8AC3E}">
        <p14:creationId xmlns:p14="http://schemas.microsoft.com/office/powerpoint/2010/main" val="3331606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Thumbnail">
            <a:extLst>
              <a:ext uri="{FF2B5EF4-FFF2-40B4-BE49-F238E27FC236}">
                <a16:creationId xmlns:a16="http://schemas.microsoft.com/office/drawing/2014/main" id="{39FC0CAD-5DF5-9470-433D-C64A83885E4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5" name="TextBox 24">
            <a:extLst>
              <a:ext uri="{FF2B5EF4-FFF2-40B4-BE49-F238E27FC236}">
                <a16:creationId xmlns:a16="http://schemas.microsoft.com/office/drawing/2014/main" id="{AC265D70-10E6-3F16-7843-59C7C5FE4249}"/>
              </a:ext>
            </a:extLst>
          </p:cNvPr>
          <p:cNvSpPr txBox="1">
            <a:spLocks noGrp="1" noRot="1" noMove="1" noResize="1" noEditPoints="1" noAdjustHandles="1" noChangeArrowheads="1" noChangeShapeType="1"/>
          </p:cNvSpPr>
          <p:nvPr/>
        </p:nvSpPr>
        <p:spPr>
          <a:xfrm>
            <a:off x="9591981" y="4515014"/>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18" name="Legend">
            <a:extLst>
              <a:ext uri="{FF2B5EF4-FFF2-40B4-BE49-F238E27FC236}">
                <a16:creationId xmlns:a16="http://schemas.microsoft.com/office/drawing/2014/main" id="{06089237-E450-38FD-1C61-5CBE7C295104}"/>
              </a:ext>
            </a:extLst>
          </p:cNvPr>
          <p:cNvGrpSpPr>
            <a:grpSpLocks noGrp="1" noUngrp="1" noRot="1" noMove="1" noResize="1"/>
          </p:cNvGrpSpPr>
          <p:nvPr/>
        </p:nvGrpSpPr>
        <p:grpSpPr>
          <a:xfrm>
            <a:off x="9700822" y="1902740"/>
            <a:ext cx="974798" cy="2453730"/>
            <a:chOff x="9700822" y="1902740"/>
            <a:chExt cx="974798" cy="2453730"/>
          </a:xfrm>
        </p:grpSpPr>
        <p:sp>
          <p:nvSpPr>
            <p:cNvPr id="17" name="TextBox 16">
              <a:extLst>
                <a:ext uri="{FF2B5EF4-FFF2-40B4-BE49-F238E27FC236}">
                  <a16:creationId xmlns:a16="http://schemas.microsoft.com/office/drawing/2014/main" id="{541FECF0-A283-54ED-45C7-7E2C489A1EFF}"/>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9" name="Graphic 8">
              <a:extLst>
                <a:ext uri="{FF2B5EF4-FFF2-40B4-BE49-F238E27FC236}">
                  <a16:creationId xmlns:a16="http://schemas.microsoft.com/office/drawing/2014/main" id="{4D90F133-5C95-E5DE-ECC2-0F2FA1222AB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20" name="FT Values chart">
            <a:extLst>
              <a:ext uri="{FF2B5EF4-FFF2-40B4-BE49-F238E27FC236}">
                <a16:creationId xmlns:a16="http://schemas.microsoft.com/office/drawing/2014/main" id="{16DFF4C1-74DA-4870-90BC-BE2E80DC5A99}"/>
              </a:ext>
            </a:extLst>
          </p:cNvPr>
          <p:cNvGraphicFramePr>
            <a:graphicFrameLocks noChangeAspect="1"/>
          </p:cNvGraphicFramePr>
          <p:nvPr>
            <p:extLst>
              <p:ext uri="{D42A27DB-BD31-4B8C-83A1-F6EECF244321}">
                <p14:modId xmlns:p14="http://schemas.microsoft.com/office/powerpoint/2010/main" val="2715595867"/>
              </p:ext>
            </p:extLst>
          </p:nvPr>
        </p:nvGraphicFramePr>
        <p:xfrm>
          <a:off x="9372430" y="1804920"/>
          <a:ext cx="2161983" cy="3443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FT Bar chart">
            <a:extLst>
              <a:ext uri="{FF2B5EF4-FFF2-40B4-BE49-F238E27FC236}">
                <a16:creationId xmlns:a16="http://schemas.microsoft.com/office/drawing/2014/main" id="{7746B4F6-A775-4A33-8BEB-DBFDC2FC7BD4}"/>
              </a:ext>
            </a:extLst>
          </p:cNvPr>
          <p:cNvGraphicFramePr>
            <a:graphicFrameLocks noChangeAspect="1"/>
          </p:cNvGraphicFramePr>
          <p:nvPr>
            <p:extLst>
              <p:ext uri="{D42A27DB-BD31-4B8C-83A1-F6EECF244321}">
                <p14:modId xmlns:p14="http://schemas.microsoft.com/office/powerpoint/2010/main" val="1276850654"/>
              </p:ext>
            </p:extLst>
          </p:nvPr>
        </p:nvGraphicFramePr>
        <p:xfrm>
          <a:off x="8301099" y="1704005"/>
          <a:ext cx="1567270" cy="3492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932BBD-E873-4F80-9661-8A913ED8BCAF}"/>
              </a:ext>
            </a:extLst>
          </p:cNvPr>
          <p:cNvSpPr txBox="1"/>
          <p:nvPr/>
        </p:nvSpPr>
        <p:spPr>
          <a:xfrm>
            <a:off x="8692129" y="1548302"/>
            <a:ext cx="1799705" cy="345461"/>
          </a:xfrm>
          <a:prstGeom prst="rect">
            <a:avLst/>
          </a:prstGeom>
          <a:noFill/>
          <a:ln w="3175">
            <a:noFill/>
            <a:prstDash val="solid"/>
            <a:miter lim="800000"/>
          </a:ln>
        </p:spPr>
        <p:txBody>
          <a:bodyPr vert="horz" wrap="none" lIns="72000" tIns="72000" rIns="72000" bIns="72000" rtlCol="0">
            <a:spAutoFit/>
          </a:bodyPr>
          <a:lstStyle/>
          <a:p>
            <a:pPr>
              <a:buClr>
                <a:schemeClr val="tx2"/>
              </a:buClr>
            </a:pPr>
            <a:r>
              <a:rPr lang="en-GB" sz="1300" b="1"/>
              <a:t>Emotional Response</a:t>
            </a:r>
            <a:endParaRPr lang="en-US" sz="1300" b="1"/>
          </a:p>
        </p:txBody>
      </p:sp>
      <p:graphicFrame>
        <p:nvGraphicFramePr>
          <p:cNvPr id="16" name="Median">
            <a:extLst>
              <a:ext uri="{FF2B5EF4-FFF2-40B4-BE49-F238E27FC236}">
                <a16:creationId xmlns:a16="http://schemas.microsoft.com/office/drawing/2014/main" id="{7E286376-8AC1-47D2-3434-1D4FA610C924}"/>
              </a:ext>
            </a:extLst>
          </p:cNvPr>
          <p:cNvGraphicFramePr>
            <a:graphicFrameLocks noGrp="1" noDrilldown="1" noMove="1" noResize="1"/>
          </p:cNvGraphicFramePr>
          <p:nvPr>
            <p:extLst>
              <p:ext uri="{D42A27DB-BD31-4B8C-83A1-F6EECF244321}">
                <p14:modId xmlns:p14="http://schemas.microsoft.com/office/powerpoint/2010/main" val="1755014563"/>
              </p:ext>
            </p:extLst>
          </p:nvPr>
        </p:nvGraphicFramePr>
        <p:xfrm>
          <a:off x="7062658" y="4639598"/>
          <a:ext cx="969266" cy="370840"/>
        </p:xfrm>
        <a:graphic>
          <a:graphicData uri="http://schemas.openxmlformats.org/drawingml/2006/table">
            <a:tbl>
              <a:tblPr>
                <a:tableStyleId>{2D5ABB26-0587-4C30-8999-92F81FD0307C}</a:tableStyleId>
              </a:tblPr>
              <a:tblGrid>
                <a:gridCol w="756000">
                  <a:extLst>
                    <a:ext uri="{9D8B030D-6E8A-4147-A177-3AD203B41FA5}">
                      <a16:colId xmlns:a16="http://schemas.microsoft.com/office/drawing/2014/main" val="1260043846"/>
                    </a:ext>
                  </a:extLst>
                </a:gridCol>
                <a:gridCol w="213266">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05.88</a:t>
                      </a:r>
                      <a:endParaRPr lang="en-US" sz="1600">
                        <a:solidFill>
                          <a:schemeClr val="tx1"/>
                        </a:solidFill>
                        <a:latin typeface="+mj-lt"/>
                      </a:endParaRPr>
                    </a:p>
                  </a:txBody>
                  <a:tcPr marL="0" marR="0" marT="0" marB="0" anchor="ctr"/>
                </a:tc>
                <a:tc>
                  <a:txBody>
                    <a:bodyPr/>
                    <a:lstStyle/>
                    <a:p>
                      <a:pPr algn="l"/>
                      <a:r>
                        <a:rPr lang="en-GB" sz="1600" baseline="0">
                          <a:solidFill>
                            <a:schemeClr val="tx1"/>
                          </a:solidFill>
                          <a:latin typeface="+mj-lt"/>
                        </a:rPr>
                        <a:t>s</a:t>
                      </a:r>
                      <a:endParaRPr lang="en-US" sz="1600" baseline="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4" name="TextBox 13">
            <a:extLst>
              <a:ext uri="{FF2B5EF4-FFF2-40B4-BE49-F238E27FC236}">
                <a16:creationId xmlns:a16="http://schemas.microsoft.com/office/drawing/2014/main" id="{95B22851-3848-444A-2F3C-FEFD0BFE8928}"/>
              </a:ext>
            </a:extLst>
          </p:cNvPr>
          <p:cNvSpPr txBox="1"/>
          <p:nvPr/>
        </p:nvSpPr>
        <p:spPr>
          <a:xfrm>
            <a:off x="7053414" y="4548042"/>
            <a:ext cx="1042286"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sz="800" b="1"/>
              <a:t>Median Trade Time</a:t>
            </a:r>
          </a:p>
        </p:txBody>
      </p:sp>
      <p:graphicFrame>
        <p:nvGraphicFramePr>
          <p:cNvPr id="5" name="Percentile">
            <a:extLst>
              <a:ext uri="{FF2B5EF4-FFF2-40B4-BE49-F238E27FC236}">
                <a16:creationId xmlns:a16="http://schemas.microsoft.com/office/drawing/2014/main" id="{F84B2BC4-7195-2D6D-87B5-BD3B2F318E26}"/>
              </a:ext>
            </a:extLst>
          </p:cNvPr>
          <p:cNvGraphicFramePr>
            <a:graphicFrameLocks noGrp="1"/>
          </p:cNvGraphicFramePr>
          <p:nvPr>
            <p:extLst>
              <p:ext uri="{D42A27DB-BD31-4B8C-83A1-F6EECF244321}">
                <p14:modId xmlns:p14="http://schemas.microsoft.com/office/powerpoint/2010/main" val="2223918752"/>
              </p:ext>
            </p:extLst>
          </p:nvPr>
        </p:nvGraphicFramePr>
        <p:xfrm>
          <a:off x="6036309" y="4637347"/>
          <a:ext cx="825785" cy="370840"/>
        </p:xfrm>
        <a:graphic>
          <a:graphicData uri="http://schemas.openxmlformats.org/drawingml/2006/table">
            <a:tbl>
              <a:tblPr>
                <a:tableStyleId>{2D5ABB26-0587-4C30-8999-92F81FD0307C}</a:tableStyleId>
              </a:tblPr>
              <a:tblGrid>
                <a:gridCol w="432000">
                  <a:extLst>
                    <a:ext uri="{9D8B030D-6E8A-4147-A177-3AD203B41FA5}">
                      <a16:colId xmlns:a16="http://schemas.microsoft.com/office/drawing/2014/main" val="1260043846"/>
                    </a:ext>
                  </a:extLst>
                </a:gridCol>
                <a:gridCol w="393785">
                  <a:extLst>
                    <a:ext uri="{9D8B030D-6E8A-4147-A177-3AD203B41FA5}">
                      <a16:colId xmlns:a16="http://schemas.microsoft.com/office/drawing/2014/main" val="211941736"/>
                    </a:ext>
                  </a:extLst>
                </a:gridCol>
              </a:tblGrid>
              <a:tr h="370840">
                <a:tc>
                  <a:txBody>
                    <a:bodyPr/>
                    <a:lstStyle/>
                    <a:p>
                      <a:pPr algn="r"/>
                      <a:r>
                        <a:rPr lang="en-GB" sz="1600">
                          <a:solidFill>
                            <a:schemeClr val="tx1"/>
                          </a:solidFill>
                          <a:latin typeface="+mj-lt"/>
                        </a:rPr>
                        <a:t>56</a:t>
                      </a:r>
                      <a:endParaRPr lang="en-US" sz="1600">
                        <a:solidFill>
                          <a:schemeClr val="tx1"/>
                        </a:solidFill>
                        <a:latin typeface="+mj-lt"/>
                      </a:endParaRPr>
                    </a:p>
                  </a:txBody>
                  <a:tcPr marL="0" marR="0" marT="0" marB="0" anchor="ctr"/>
                </a:tc>
                <a:tc>
                  <a:txBody>
                    <a:bodyPr/>
                    <a:lstStyle/>
                    <a:p>
                      <a:pPr algn="l"/>
                      <a:r>
                        <a:rPr lang="en-GB" sz="1600" baseline="30000">
                          <a:solidFill>
                            <a:schemeClr val="tx1"/>
                          </a:solidFill>
                          <a:latin typeface="+mj-lt"/>
                        </a:rPr>
                        <a:t>th</a:t>
                      </a:r>
                      <a:endParaRPr lang="en-US" sz="1600" baseline="30000">
                        <a:solidFill>
                          <a:schemeClr val="tx1"/>
                        </a:solidFill>
                        <a:latin typeface="+mj-lt"/>
                      </a:endParaRPr>
                    </a:p>
                  </a:txBody>
                  <a:tcPr marL="0" marR="0" marT="0" marB="0" anchor="ctr"/>
                </a:tc>
                <a:extLst>
                  <a:ext uri="{0D108BD9-81ED-4DB2-BD59-A6C34878D82A}">
                    <a16:rowId xmlns:a16="http://schemas.microsoft.com/office/drawing/2014/main" val="3293428186"/>
                  </a:ext>
                </a:extLst>
              </a:tr>
            </a:tbl>
          </a:graphicData>
        </a:graphic>
      </p:graphicFrame>
      <p:sp>
        <p:nvSpPr>
          <p:cNvPr id="11" name="TextBox 10">
            <a:extLst>
              <a:ext uri="{FF2B5EF4-FFF2-40B4-BE49-F238E27FC236}">
                <a16:creationId xmlns:a16="http://schemas.microsoft.com/office/drawing/2014/main" id="{E4E4131E-204D-EBCF-317A-EB4657FFE212}"/>
              </a:ext>
            </a:extLst>
          </p:cNvPr>
          <p:cNvSpPr txBox="1"/>
          <p:nvPr/>
        </p:nvSpPr>
        <p:spPr>
          <a:xfrm>
            <a:off x="6078272" y="4548042"/>
            <a:ext cx="639131" cy="195814"/>
          </a:xfrm>
          <a:prstGeom prst="rect">
            <a:avLst/>
          </a:prstGeom>
          <a:noFill/>
          <a:ln w="3175">
            <a:noFill/>
            <a:prstDash val="solid"/>
            <a:miter lim="800000"/>
          </a:ln>
        </p:spPr>
        <p:txBody>
          <a:bodyPr vert="horz" wrap="square" lIns="36000" tIns="36000" rIns="36000" bIns="36000" rtlCol="0">
            <a:spAutoFit/>
          </a:bodyPr>
          <a:lstStyle>
            <a:defPPr>
              <a:defRPr lang="en-US"/>
            </a:defPPr>
            <a:lvl1pPr>
              <a:buClr>
                <a:schemeClr val="tx2"/>
              </a:buClr>
              <a:defRPr sz="800" b="1"/>
            </a:lvl1pPr>
          </a:lstStyle>
          <a:p>
            <a:r>
              <a:rPr lang="en-GB"/>
              <a:t>Percentile</a:t>
            </a:r>
            <a:endParaRPr lang="en-US"/>
          </a:p>
        </p:txBody>
      </p:sp>
      <p:pic>
        <p:nvPicPr>
          <p:cNvPr id="50" name="Speed Red">
            <a:extLst>
              <a:ext uri="{FF2B5EF4-FFF2-40B4-BE49-F238E27FC236}">
                <a16:creationId xmlns:a16="http://schemas.microsoft.com/office/drawing/2014/main" id="{2B7918E6-9EE8-46BC-0A95-FAC29FB0F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0375" y="3774665"/>
            <a:ext cx="785398" cy="683758"/>
          </a:xfrm>
          <a:prstGeom prst="rect">
            <a:avLst/>
          </a:prstGeom>
        </p:spPr>
      </p:pic>
      <p:sp>
        <p:nvSpPr>
          <p:cNvPr id="7" name="TextBox 6">
            <a:extLst>
              <a:ext uri="{FF2B5EF4-FFF2-40B4-BE49-F238E27FC236}">
                <a16:creationId xmlns:a16="http://schemas.microsoft.com/office/drawing/2014/main" id="{6498C002-E5C6-4F68-A807-499FA0462368}"/>
              </a:ext>
            </a:extLst>
          </p:cNvPr>
          <p:cNvSpPr txBox="1"/>
          <p:nvPr/>
        </p:nvSpPr>
        <p:spPr>
          <a:xfrm>
            <a:off x="6982692" y="3838944"/>
            <a:ext cx="1223157" cy="545516"/>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Speed of Trading</a:t>
            </a:r>
            <a:endParaRPr lang="en-US" sz="1300" b="1"/>
          </a:p>
        </p:txBody>
      </p:sp>
      <p:graphicFrame>
        <p:nvGraphicFramePr>
          <p:cNvPr id="49" name="ChartBottom">
            <a:extLst>
              <a:ext uri="{FF2B5EF4-FFF2-40B4-BE49-F238E27FC236}">
                <a16:creationId xmlns:a16="http://schemas.microsoft.com/office/drawing/2014/main" id="{A8767E47-CD87-0E2E-5E9E-61706D8F11F0}"/>
              </a:ext>
            </a:extLst>
          </p:cNvPr>
          <p:cNvGraphicFramePr/>
          <p:nvPr>
            <p:extLst>
              <p:ext uri="{D42A27DB-BD31-4B8C-83A1-F6EECF244321}">
                <p14:modId xmlns:p14="http://schemas.microsoft.com/office/powerpoint/2010/main" val="565668633"/>
              </p:ext>
            </p:extLst>
          </p:nvPr>
        </p:nvGraphicFramePr>
        <p:xfrm>
          <a:off x="5869682" y="2902905"/>
          <a:ext cx="2226018" cy="477027"/>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A15DF199-EEE0-4FF8-AF75-7343EFB725B8}"/>
              </a:ext>
            </a:extLst>
          </p:cNvPr>
          <p:cNvSpPr txBox="1"/>
          <p:nvPr/>
        </p:nvSpPr>
        <p:spPr>
          <a:xfrm>
            <a:off x="5919538" y="2671042"/>
            <a:ext cx="2462209" cy="345461"/>
          </a:xfrm>
          <a:prstGeom prst="rect">
            <a:avLst/>
          </a:prstGeom>
          <a:noFill/>
          <a:ln w="3175">
            <a:noFill/>
            <a:prstDash val="solid"/>
            <a:miter lim="800000"/>
          </a:ln>
        </p:spPr>
        <p:txBody>
          <a:bodyPr vert="horz" wrap="square" lIns="72000" tIns="72000" rIns="72000" bIns="72000" rtlCol="0">
            <a:spAutoFit/>
          </a:bodyPr>
          <a:lstStyle/>
          <a:p>
            <a:pPr>
              <a:buClr>
                <a:schemeClr val="tx2"/>
              </a:buClr>
            </a:pPr>
            <a:r>
              <a:rPr lang="en-GB" sz="1300" b="1"/>
              <a:t>Share Trading</a:t>
            </a:r>
            <a:endParaRPr lang="en-US" sz="1300" b="1"/>
          </a:p>
        </p:txBody>
      </p:sp>
      <p:sp>
        <p:nvSpPr>
          <p:cNvPr id="65" name="2 Star">
            <a:extLst>
              <a:ext uri="{FF2B5EF4-FFF2-40B4-BE49-F238E27FC236}">
                <a16:creationId xmlns:a16="http://schemas.microsoft.com/office/drawing/2014/main" id="{7888BF38-F613-E991-8A73-551D62657D15}"/>
              </a:ext>
            </a:extLst>
          </p:cNvPr>
          <p:cNvSpPr>
            <a:spLocks noGrp="1" noRot="1" noMove="1" noResize="1" noEditPoints="1" noAdjustHandles="1" noChangeArrowheads="1" noChangeShapeType="1"/>
          </p:cNvSpPr>
          <p:nvPr/>
        </p:nvSpPr>
        <p:spPr bwMode="gray">
          <a:xfrm>
            <a:off x="5916612" y="1481876"/>
            <a:ext cx="2160000" cy="792000"/>
          </a:xfrm>
          <a:prstGeom prst="rect">
            <a:avLst/>
          </a:prstGeom>
          <a:blipFill>
            <a:blip r:embed="rId12">
              <a:extLst>
                <a:ext uri="{96DAC541-7B7A-43D3-8B79-37D633B846F1}">
                  <asvg:svgBlip xmlns:asvg="http://schemas.microsoft.com/office/drawing/2016/SVG/main" r:embed="rId13"/>
                </a:ext>
              </a:extLst>
            </a:blip>
            <a:stretch>
              <a:fillRect/>
            </a:stretch>
          </a:bli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1">
            <a:prstTxWarp prst="textNoShape">
              <a:avLst/>
            </a:prstTxWarp>
            <a:noAutofit/>
          </a:bodyPr>
          <a:lstStyle/>
          <a:p>
            <a:pPr marR="0" fontAlgn="auto">
              <a:lnSpc>
                <a:spcPct val="150000"/>
              </a:lnSpc>
              <a:buClr>
                <a:schemeClr val="tx2"/>
              </a:buClr>
              <a:buSzPct val="25000"/>
              <a:tabLst/>
            </a:pPr>
            <a:r>
              <a:rPr lang="en-GB" sz="1400" baseline="0">
                <a:solidFill>
                  <a:srgbClr val="FFFFFF"/>
                </a:solidFill>
                <a:latin typeface="Arial Black" panose="020B0A04020102020204" pitchFamily="34" charset="0"/>
              </a:rPr>
              <a:t>2.3</a:t>
            </a:r>
            <a:endParaRPr lang="en-US" sz="1400" baseline="0">
              <a:solidFill>
                <a:srgbClr val="FFFFFF"/>
              </a:solidFill>
              <a:latin typeface="Arial Black" panose="020B0A04020102020204" pitchFamily="34" charset="0"/>
            </a:endParaRPr>
          </a:p>
        </p:txBody>
      </p:sp>
      <p:pic>
        <p:nvPicPr>
          <p:cNvPr id="29" name="Stimulus">
            <a:extLst>
              <a:ext uri="{FF2B5EF4-FFF2-40B4-BE49-F238E27FC236}">
                <a16:creationId xmlns:a16="http://schemas.microsoft.com/office/drawing/2014/main" id="{877ECA02-41E4-BE1C-2836-D0C581FB64C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377" y="2107401"/>
            <a:ext cx="4288000" cy="2412000"/>
          </a:xfrm>
          <a:prstGeom prst="rect">
            <a:avLst/>
          </a:prstGeom>
        </p:spPr>
      </p:pic>
      <p:sp>
        <p:nvSpPr>
          <p:cNvPr id="15" name="BackToIdeaRanking">
            <a:hlinkClick r:id="rId15" action="ppaction://hlinksldjump"/>
            <a:extLst>
              <a:ext uri="{FF2B5EF4-FFF2-40B4-BE49-F238E27FC236}">
                <a16:creationId xmlns:a16="http://schemas.microsoft.com/office/drawing/2014/main" id="{8079CC42-1DCF-E59B-7D8B-F05E7B903443}"/>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2" name="IdeaNameTitle">
            <a:extLst>
              <a:ext uri="{FF2B5EF4-FFF2-40B4-BE49-F238E27FC236}">
                <a16:creationId xmlns:a16="http://schemas.microsoft.com/office/drawing/2014/main" id="{B6187D6D-858D-48E9-B068-197D868C0715}"/>
              </a:ext>
            </a:extLst>
          </p:cNvPr>
          <p:cNvSpPr>
            <a:spLocks noGrp="1"/>
          </p:cNvSpPr>
          <p:nvPr>
            <p:ph type="title"/>
          </p:nvPr>
        </p:nvSpPr>
        <p:spPr/>
        <p:txBody>
          <a:bodyPr/>
          <a:lstStyle/>
          <a:p>
            <a:r>
              <a:rPr lang="en-GB"/>
              <a:t>Cheetos Mac 'N Cheese</a:t>
            </a:r>
            <a:endParaRPr lang="en-US"/>
          </a:p>
        </p:txBody>
      </p:sp>
      <p:sp>
        <p:nvSpPr>
          <p:cNvPr id="21" name="ProjectDate">
            <a:extLst>
              <a:ext uri="{FF2B5EF4-FFF2-40B4-BE49-F238E27FC236}">
                <a16:creationId xmlns:a16="http://schemas.microsoft.com/office/drawing/2014/main" id="{A2CF8C56-0700-8CF9-D8EA-FC4BB492EFBA}"/>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22" name="IdeaName">
            <a:extLst>
              <a:ext uri="{FF2B5EF4-FFF2-40B4-BE49-F238E27FC236}">
                <a16:creationId xmlns:a16="http://schemas.microsoft.com/office/drawing/2014/main" id="{5698ED34-4CF8-43ED-C89C-9D0A54A71CD3}"/>
              </a:ext>
            </a:extLst>
          </p:cNvPr>
          <p:cNvSpPr txBox="1">
            <a:spLocks noGrp="1" noRot="1" noMove="1" noResize="1" noEditPoints="1" noAdjustHandles="1" noChangeArrowheads="1" noChangeShapeType="1"/>
          </p:cNvSpPr>
          <p:nvPr/>
        </p:nvSpPr>
        <p:spPr>
          <a:xfrm>
            <a:off x="1188319" y="6400439"/>
            <a:ext cx="155279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Cheetos Mac 'N Cheese</a:t>
            </a:r>
          </a:p>
        </p:txBody>
      </p:sp>
      <p:sp>
        <p:nvSpPr>
          <p:cNvPr id="62" name="IdeaType">
            <a:extLst>
              <a:ext uri="{FF2B5EF4-FFF2-40B4-BE49-F238E27FC236}">
                <a16:creationId xmlns:a16="http://schemas.microsoft.com/office/drawing/2014/main" id="{6265FF23-430B-A214-F536-DE7010159140}"/>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27" name="MktFlag">
            <a:extLst>
              <a:ext uri="{FF2B5EF4-FFF2-40B4-BE49-F238E27FC236}">
                <a16:creationId xmlns:a16="http://schemas.microsoft.com/office/drawing/2014/main" id="{0EF9DE0D-1672-2D08-71DF-88D031B7A6B2}"/>
              </a:ext>
            </a:extLst>
          </p:cNvPr>
          <p:cNvPicPr>
            <a:picLocks noGrp="1" noRot="1" noChangeAspect="1" noMove="1" noResize="1" noEditPoints="1" noAdjustHandles="1" noChangeArrowheads="1" noChangeShapeType="1" noCrop="1"/>
          </p:cNvPicPr>
          <p:nvPr/>
        </p:nvPicPr>
        <p:blipFill>
          <a:blip r:embed="rId16"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39" name="StarScore">
            <a:extLst>
              <a:ext uri="{FF2B5EF4-FFF2-40B4-BE49-F238E27FC236}">
                <a16:creationId xmlns:a16="http://schemas.microsoft.com/office/drawing/2014/main" id="{056FF4E7-A881-DE7A-F4E1-368C35ADF7BC}"/>
              </a:ext>
            </a:extLst>
          </p:cNvPr>
          <p:cNvSpPr>
            <a:spLocks noGrp="1" noRot="1" noChangeAspec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2.3</a:t>
            </a:r>
          </a:p>
        </p:txBody>
      </p:sp>
      <p:graphicFrame>
        <p:nvGraphicFramePr>
          <p:cNvPr id="19" name="NatRepTable">
            <a:extLst>
              <a:ext uri="{FF2B5EF4-FFF2-40B4-BE49-F238E27FC236}">
                <a16:creationId xmlns:a16="http://schemas.microsoft.com/office/drawing/2014/main" id="{EC792F11-BB6A-2EC9-FB58-2CE9D4DB399E}"/>
              </a:ext>
            </a:extLst>
          </p:cNvPr>
          <p:cNvGraphicFramePr>
            <a:graphicFrameLocks/>
          </p:cNvGraphicFramePr>
          <p:nvPr>
            <p:extLst>
              <p:ext uri="{D42A27DB-BD31-4B8C-83A1-F6EECF244321}">
                <p14:modId xmlns:p14="http://schemas.microsoft.com/office/powerpoint/2010/main" val="127232401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7">
                        <a:extLst>
                          <a:ext uri="{96DAC541-7B7A-43D3-8B79-37D633B846F1}">
                            <asvg:svgBlip xmlns:asvg="http://schemas.microsoft.com/office/drawing/2016/SVG/main" r:embed="rId18"/>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37" name="PROLabel">
            <a:extLst>
              <a:ext uri="{FF2B5EF4-FFF2-40B4-BE49-F238E27FC236}">
                <a16:creationId xmlns:a16="http://schemas.microsoft.com/office/drawing/2014/main" id="{A2226C00-11C1-FAAA-3DDA-407A41CC87A2}"/>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94485418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15"/>
                                        </p:tgtEl>
                                        <p:attrNameLst>
                                          <p:attrName>fillcolor</p:attrName>
                                        </p:attrNameLst>
                                      </p:cBhvr>
                                      <p:to>
                                        <p:clrVal>
                                          <a:schemeClr val="bg2"/>
                                        </p:clrVal>
                                      </p:to>
                                    </p:set>
                                    <p:set>
                                      <p:cBhvr>
                                        <p:cTn id="7" dur="2000"/>
                                        <p:tgtEl>
                                          <p:spTgt spid="15"/>
                                        </p:tgtEl>
                                        <p:attrNameLst>
                                          <p:attrName>fill.type</p:attrName>
                                        </p:attrNameLst>
                                      </p:cBhvr>
                                      <p:to>
                                        <p:strVal val="solid"/>
                                      </p:to>
                                    </p:set>
                                    <p:set>
                                      <p:cBhvr>
                                        <p:cTn id="8" dur="2000"/>
                                        <p:tgtEl>
                                          <p:spTgt spid="15"/>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15"/>
                                        </p:tgtEl>
                                        <p:attrNameLst>
                                          <p:attrName>style.color</p:attrName>
                                        </p:attrNameLst>
                                      </p:cBhvr>
                                      <p:to>
                                        <p:clrVal>
                                          <a:schemeClr val="hlink"/>
                                        </p:clrVal>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L-Thumbnail">
            <a:extLst>
              <a:ext uri="{FF2B5EF4-FFF2-40B4-BE49-F238E27FC236}">
                <a16:creationId xmlns:a16="http://schemas.microsoft.com/office/drawing/2014/main" id="{2E1EF874-F7DB-9CBE-0612-DAD64E452D2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7" name="TextBox 26">
            <a:extLst>
              <a:ext uri="{FF2B5EF4-FFF2-40B4-BE49-F238E27FC236}">
                <a16:creationId xmlns:a16="http://schemas.microsoft.com/office/drawing/2014/main" id="{41F1464D-28CC-3C99-ACCB-E3D57F8EE125}"/>
              </a:ext>
            </a:extLst>
          </p:cNvPr>
          <p:cNvSpPr txBox="1">
            <a:spLocks noGrp="1" noRot="1" noMove="1" noResize="1" noEditPoints="1" noAdjustHandles="1" noChangeArrowheads="1" noChangeShapeType="1"/>
          </p:cNvSpPr>
          <p:nvPr/>
        </p:nvSpPr>
        <p:spPr>
          <a:xfrm>
            <a:off x="1381296" y="4058952"/>
            <a:ext cx="1267071" cy="707098"/>
          </a:xfrm>
          <a:prstGeom prst="rect">
            <a:avLst/>
          </a:prstGeom>
          <a:noFill/>
          <a:ln w="3175">
            <a:noFill/>
            <a:prstDash val="solid"/>
            <a:miter lim="800000"/>
          </a:ln>
        </p:spPr>
        <p:txBody>
          <a:bodyPr vert="horz"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1050" b="1" i="0" u="none" strike="noStrike" kern="1200" cap="none" spc="0" normalizeH="0" baseline="0" noProof="0">
                <a:ln>
                  <a:noFill/>
                </a:ln>
                <a:effectLst/>
                <a:uLnTx/>
                <a:uFillTx/>
                <a:ea typeface="+mn-ea"/>
                <a:cs typeface="+mn-cs"/>
              </a:rPr>
              <a:t>Intensity Score</a:t>
            </a:r>
          </a:p>
          <a:p>
            <a:pPr marL="0" marR="0" lvl="0" indent="0" algn="l" defTabSz="914400" rtl="0" eaLnBrk="1" fontAlgn="auto" latinLnBrk="0" hangingPunct="1">
              <a:lnSpc>
                <a:spcPct val="100000"/>
              </a:lnSpc>
              <a:spcBef>
                <a:spcPts val="600"/>
              </a:spcBef>
              <a:spcAft>
                <a:spcPts val="0"/>
              </a:spcAft>
              <a:buClr>
                <a:srgbClr val="EAEAEA"/>
              </a:buClr>
              <a:buSzTx/>
              <a:buFontTx/>
              <a:buNone/>
              <a:tabLst/>
              <a:defRPr/>
            </a:pPr>
            <a:r>
              <a:rPr kumimoji="0" lang="en-GB" sz="700" b="0" i="0" u="none" strike="noStrike" kern="1200" cap="none" spc="0" normalizeH="0" baseline="0" noProof="0">
                <a:ln>
                  <a:noFill/>
                </a:ln>
                <a:solidFill>
                  <a:srgbClr val="7F7F7F"/>
                </a:solidFill>
                <a:effectLst/>
                <a:uLnTx/>
                <a:uFillTx/>
                <a:ea typeface="+mn-ea"/>
                <a:cs typeface="+mn-cs"/>
              </a:rPr>
              <a:t>Overall emotional intensity of all (non-neutral) emotions felt, scale from 0-3</a:t>
            </a:r>
          </a:p>
        </p:txBody>
      </p:sp>
      <p:grpSp>
        <p:nvGrpSpPr>
          <p:cNvPr id="8" name="Legend">
            <a:extLst>
              <a:ext uri="{FF2B5EF4-FFF2-40B4-BE49-F238E27FC236}">
                <a16:creationId xmlns:a16="http://schemas.microsoft.com/office/drawing/2014/main" id="{6B350C12-0621-72EA-E01D-27BF50FEB5BB}"/>
              </a:ext>
            </a:extLst>
          </p:cNvPr>
          <p:cNvGrpSpPr>
            <a:grpSpLocks noGrp="1" noUngrp="1" noRot="1" noMove="1" noResize="1"/>
          </p:cNvGrpSpPr>
          <p:nvPr/>
        </p:nvGrpSpPr>
        <p:grpSpPr>
          <a:xfrm>
            <a:off x="1276606" y="1461915"/>
            <a:ext cx="974798" cy="2453730"/>
            <a:chOff x="9700822" y="1902740"/>
            <a:chExt cx="974798" cy="2453730"/>
          </a:xfrm>
        </p:grpSpPr>
        <p:sp>
          <p:nvSpPr>
            <p:cNvPr id="13" name="TextBox 12">
              <a:extLst>
                <a:ext uri="{FF2B5EF4-FFF2-40B4-BE49-F238E27FC236}">
                  <a16:creationId xmlns:a16="http://schemas.microsoft.com/office/drawing/2014/main" id="{6A4772DF-5670-686D-060B-534D6FB1D768}"/>
                </a:ext>
              </a:extLst>
            </p:cNvPr>
            <p:cNvSpPr txBox="1">
              <a:spLocks noGrp="1" noRot="1" noMove="1" noResize="1" noEditPoints="1" noAdjustHandles="1" noChangeArrowheads="1" noChangeShapeType="1"/>
            </p:cNvSpPr>
            <p:nvPr/>
          </p:nvSpPr>
          <p:spPr>
            <a:xfrm>
              <a:off x="9805512" y="1902740"/>
              <a:ext cx="870108" cy="2453730"/>
            </a:xfrm>
            <a:prstGeom prst="rect">
              <a:avLst/>
            </a:prstGeom>
            <a:noFill/>
            <a:ln w="3175">
              <a:noFill/>
              <a:prstDash val="solid"/>
              <a:miter lim="800000"/>
            </a:ln>
          </p:spPr>
          <p:txBody>
            <a:bodyPr vert="horz" wrap="square" lIns="72000" tIns="72000" rIns="72000" bIns="72000" rtlCol="0">
              <a:spAutoFit/>
            </a:bodyPr>
            <a:lstStyle/>
            <a:p>
              <a:pPr>
                <a:spcBef>
                  <a:spcPts val="1200"/>
                </a:spcBef>
                <a:buClr>
                  <a:schemeClr val="tx2"/>
                </a:buClr>
              </a:pPr>
              <a:r>
                <a:rPr lang="en-GB" sz="1000" b="1"/>
                <a:t>Contempt</a:t>
              </a:r>
            </a:p>
            <a:p>
              <a:pPr>
                <a:spcBef>
                  <a:spcPts val="1200"/>
                </a:spcBef>
                <a:buClr>
                  <a:schemeClr val="tx2"/>
                </a:buClr>
              </a:pPr>
              <a:r>
                <a:rPr lang="en-GB" sz="1000" b="1"/>
                <a:t>Disgust</a:t>
              </a:r>
            </a:p>
            <a:p>
              <a:pPr>
                <a:spcBef>
                  <a:spcPts val="1200"/>
                </a:spcBef>
                <a:buClr>
                  <a:schemeClr val="tx2"/>
                </a:buClr>
              </a:pPr>
              <a:r>
                <a:rPr lang="en-GB" sz="1000" b="1"/>
                <a:t>Anger</a:t>
              </a:r>
            </a:p>
            <a:p>
              <a:pPr>
                <a:spcBef>
                  <a:spcPts val="1200"/>
                </a:spcBef>
                <a:buClr>
                  <a:schemeClr val="tx2"/>
                </a:buClr>
              </a:pPr>
              <a:r>
                <a:rPr lang="en-GB" sz="1000" b="1"/>
                <a:t>Fear</a:t>
              </a:r>
            </a:p>
            <a:p>
              <a:pPr>
                <a:spcBef>
                  <a:spcPts val="1200"/>
                </a:spcBef>
                <a:buClr>
                  <a:schemeClr val="tx2"/>
                </a:buClr>
              </a:pPr>
              <a:r>
                <a:rPr lang="en-GB" sz="1000" b="1"/>
                <a:t>Sadness</a:t>
              </a:r>
            </a:p>
            <a:p>
              <a:pPr>
                <a:spcBef>
                  <a:spcPts val="1200"/>
                </a:spcBef>
                <a:buClr>
                  <a:schemeClr val="tx2"/>
                </a:buClr>
              </a:pPr>
              <a:r>
                <a:rPr lang="en-GB" sz="1000" b="1"/>
                <a:t>Neutral</a:t>
              </a:r>
            </a:p>
            <a:p>
              <a:pPr>
                <a:spcBef>
                  <a:spcPts val="1200"/>
                </a:spcBef>
                <a:buClr>
                  <a:schemeClr val="tx2"/>
                </a:buClr>
              </a:pPr>
              <a:r>
                <a:rPr lang="en-GB" sz="1000" b="1"/>
                <a:t>Happiness</a:t>
              </a:r>
            </a:p>
            <a:p>
              <a:pPr>
                <a:spcBef>
                  <a:spcPts val="1200"/>
                </a:spcBef>
                <a:buClr>
                  <a:schemeClr val="tx2"/>
                </a:buClr>
              </a:pPr>
              <a:r>
                <a:rPr lang="en-GB" sz="1000" b="1"/>
                <a:t>Surprise</a:t>
              </a:r>
            </a:p>
          </p:txBody>
        </p:sp>
        <p:pic>
          <p:nvPicPr>
            <p:cNvPr id="16" name="Graphic 15">
              <a:extLst>
                <a:ext uri="{FF2B5EF4-FFF2-40B4-BE49-F238E27FC236}">
                  <a16:creationId xmlns:a16="http://schemas.microsoft.com/office/drawing/2014/main" id="{5DEDFBAE-0FB3-E3C4-AB03-E1A563C34F60}"/>
                </a:ext>
              </a:extLst>
            </p:cNvPr>
            <p:cNvPicPr>
              <a:picLocks noGrp="1" noRo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700822" y="1994678"/>
              <a:ext cx="123825" cy="2247900"/>
            </a:xfrm>
            <a:prstGeom prst="rect">
              <a:avLst/>
            </a:prstGeom>
          </p:spPr>
        </p:pic>
      </p:grpSp>
      <p:graphicFrame>
        <p:nvGraphicFramePr>
          <p:cNvPr id="31" name="Table 3">
            <a:extLst>
              <a:ext uri="{FF2B5EF4-FFF2-40B4-BE49-F238E27FC236}">
                <a16:creationId xmlns:a16="http://schemas.microsoft.com/office/drawing/2014/main" id="{3A0E27A3-AC68-469F-B28F-2D637F496DD8}"/>
              </a:ext>
            </a:extLst>
          </p:cNvPr>
          <p:cNvGraphicFramePr>
            <a:graphicFrameLocks/>
          </p:cNvGraphicFramePr>
          <p:nvPr>
            <p:extLst>
              <p:ext uri="{D42A27DB-BD31-4B8C-83A1-F6EECF244321}">
                <p14:modId xmlns:p14="http://schemas.microsoft.com/office/powerpoint/2010/main" val="3259266839"/>
              </p:ext>
            </p:extLst>
          </p:nvPr>
        </p:nvGraphicFramePr>
        <p:xfrm>
          <a:off x="3749040" y="5561814"/>
          <a:ext cx="2062214" cy="396240"/>
        </p:xfrm>
        <a:graphic>
          <a:graphicData uri="http://schemas.openxmlformats.org/drawingml/2006/table">
            <a:tbl>
              <a:tblPr firstRow="1" bandRow="1">
                <a:tableStyleId>{2D5ABB26-0587-4C30-8999-92F81FD0307C}</a:tableStyleId>
              </a:tblPr>
              <a:tblGrid>
                <a:gridCol w="1031107">
                  <a:extLst>
                    <a:ext uri="{9D8B030D-6E8A-4147-A177-3AD203B41FA5}">
                      <a16:colId xmlns:a16="http://schemas.microsoft.com/office/drawing/2014/main" val="957472008"/>
                    </a:ext>
                  </a:extLst>
                </a:gridCol>
                <a:gridCol w="1031107">
                  <a:extLst>
                    <a:ext uri="{9D8B030D-6E8A-4147-A177-3AD203B41FA5}">
                      <a16:colId xmlns:a16="http://schemas.microsoft.com/office/drawing/2014/main" val="3884906533"/>
                    </a:ext>
                  </a:extLst>
                </a:gridCol>
              </a:tblGrid>
              <a:tr h="0">
                <a:tc>
                  <a:txBody>
                    <a:bodyPr/>
                    <a:lstStyle/>
                    <a:p>
                      <a:pPr algn="ctr"/>
                      <a:r>
                        <a:rPr lang="en-GB" sz="800" kern="1200">
                          <a:solidFill>
                            <a:srgbClr val="7F7F7F"/>
                          </a:solidFill>
                          <a:effectLst/>
                          <a:latin typeface="+mj-lt"/>
                          <a:ea typeface="+mn-ea"/>
                          <a:cs typeface="+mn-cs"/>
                        </a:rPr>
                        <a:t>COUNTRY AVERAGE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j-lt"/>
                          <a:ea typeface="+mn-ea"/>
                          <a:cs typeface="+mn-cs"/>
                        </a:rPr>
                        <a:t>YOUR</a:t>
                      </a:r>
                      <a:br>
                        <a:rPr lang="en-GB" sz="1000" kern="1200">
                          <a:solidFill>
                            <a:schemeClr val="tx1"/>
                          </a:solidFill>
                          <a:effectLst/>
                          <a:latin typeface="+mj-lt"/>
                          <a:ea typeface="+mn-ea"/>
                          <a:cs typeface="+mn-cs"/>
                        </a:rPr>
                      </a:br>
                      <a:r>
                        <a:rPr lang="en-GB" sz="1000" kern="1200">
                          <a:solidFill>
                            <a:schemeClr val="tx1"/>
                          </a:solidFill>
                          <a:effectLst/>
                          <a:latin typeface="+mj-lt"/>
                          <a:ea typeface="+mn-ea"/>
                          <a:cs typeface="+mn-cs"/>
                        </a:rPr>
                        <a:t>IDEA</a:t>
                      </a:r>
                    </a:p>
                  </a:txBody>
                  <a:tcPr/>
                </a:tc>
                <a:extLst>
                  <a:ext uri="{0D108BD9-81ED-4DB2-BD59-A6C34878D82A}">
                    <a16:rowId xmlns:a16="http://schemas.microsoft.com/office/drawing/2014/main" val="2766012008"/>
                  </a:ext>
                </a:extLst>
              </a:tr>
            </a:tbl>
          </a:graphicData>
        </a:graphic>
      </p:graphicFrame>
      <p:graphicFrame>
        <p:nvGraphicFramePr>
          <p:cNvPr id="36" name="FT Values chart">
            <a:extLst>
              <a:ext uri="{FF2B5EF4-FFF2-40B4-BE49-F238E27FC236}">
                <a16:creationId xmlns:a16="http://schemas.microsoft.com/office/drawing/2014/main" id="{828E3F48-2C41-3B75-7384-570356831A56}"/>
              </a:ext>
            </a:extLst>
          </p:cNvPr>
          <p:cNvGraphicFramePr>
            <a:graphicFrameLocks/>
          </p:cNvGraphicFramePr>
          <p:nvPr>
            <p:extLst>
              <p:ext uri="{D42A27DB-BD31-4B8C-83A1-F6EECF244321}">
                <p14:modId xmlns:p14="http://schemas.microsoft.com/office/powerpoint/2010/main" val="2537075483"/>
              </p:ext>
            </p:extLst>
          </p:nvPr>
        </p:nvGraphicFramePr>
        <p:xfrm>
          <a:off x="1943395" y="747450"/>
          <a:ext cx="1866789" cy="3852000"/>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a:extLst>
              <a:ext uri="{FF2B5EF4-FFF2-40B4-BE49-F238E27FC236}">
                <a16:creationId xmlns:a16="http://schemas.microsoft.com/office/drawing/2014/main" id="{9B4688DD-4516-10CF-E9B4-046EC25DCCAA}"/>
              </a:ext>
            </a:extLst>
          </p:cNvPr>
          <p:cNvSpPr>
            <a:spLocks noGrp="1" noRot="1" noMove="1" noResize="1" noEditPoints="1" noAdjustHandles="1" noChangeArrowheads="1" noChangeShapeType="1"/>
          </p:cNvSpPr>
          <p:nvPr/>
        </p:nvSpPr>
        <p:spPr bwMode="gray">
          <a:xfrm>
            <a:off x="2018157" y="1008992"/>
            <a:ext cx="884614" cy="393772"/>
          </a:xfrm>
          <a:prstGeom prst="rect">
            <a:avLst/>
          </a:prstGeom>
          <a:solidFill>
            <a:schemeClr val="bg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graphicFrame>
        <p:nvGraphicFramePr>
          <p:cNvPr id="32" name="FT Bar chart"/>
          <p:cNvGraphicFramePr>
            <a:graphicFrameLocks noChangeAspect="1"/>
          </p:cNvGraphicFramePr>
          <p:nvPr>
            <p:extLst>
              <p:ext uri="{D42A27DB-BD31-4B8C-83A1-F6EECF244321}">
                <p14:modId xmlns:p14="http://schemas.microsoft.com/office/powerpoint/2010/main" val="30593387"/>
              </p:ext>
            </p:extLst>
          </p:nvPr>
        </p:nvGraphicFramePr>
        <p:xfrm>
          <a:off x="3724976" y="817681"/>
          <a:ext cx="2160000" cy="5246175"/>
        </p:xfrm>
        <a:graphic>
          <a:graphicData uri="http://schemas.openxmlformats.org/drawingml/2006/chart">
            <c:chart xmlns:c="http://schemas.openxmlformats.org/drawingml/2006/chart" xmlns:r="http://schemas.openxmlformats.org/officeDocument/2006/relationships" r:id="rId8"/>
          </a:graphicData>
        </a:graphic>
      </p:graphicFrame>
      <p:sp>
        <p:nvSpPr>
          <p:cNvPr id="22" name="Speech Bubble: Surprise">
            <a:extLst>
              <a:ext uri="{FF2B5EF4-FFF2-40B4-BE49-F238E27FC236}">
                <a16:creationId xmlns:a16="http://schemas.microsoft.com/office/drawing/2014/main" id="{634AF215-2E8B-4B9D-986B-93A0DE8C98A6}"/>
              </a:ext>
            </a:extLst>
          </p:cNvPr>
          <p:cNvSpPr>
            <a:spLocks/>
          </p:cNvSpPr>
          <p:nvPr/>
        </p:nvSpPr>
        <p:spPr bwMode="gray">
          <a:xfrm>
            <a:off x="6026500" y="4549100"/>
            <a:ext cx="4976495" cy="1021556"/>
          </a:xfrm>
          <a:prstGeom prst="wedgeRoundRectCallout">
            <a:avLst>
              <a:gd name="adj1" fmla="val -51933"/>
              <a:gd name="adj2" fmla="val -39515"/>
              <a:gd name="adj3" fmla="val 16667"/>
            </a:avLst>
          </a:prstGeom>
          <a:solidFill>
            <a:srgbClr val="008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FFFFFF"/>
                </a:solidFill>
              </a:rPr>
              <a:t>Interesting idea</a:t>
            </a:r>
          </a:p>
          <a:p>
            <a:r>
              <a:rPr lang="en-US" sz="1000">
                <a:solidFill>
                  <a:srgbClr val="FFFFFF"/>
                </a:solidFill>
              </a:rPr>
              <a:t>I liked the idea</a:t>
            </a:r>
          </a:p>
          <a:p>
            <a:r>
              <a:rPr lang="en-US" sz="1000">
                <a:solidFill>
                  <a:srgbClr val="FFFFFF"/>
                </a:solidFill>
              </a:rPr>
              <a:t>Because it's very good</a:t>
            </a:r>
          </a:p>
          <a:p>
            <a:r>
              <a:rPr lang="en-US" sz="1000">
                <a:solidFill>
                  <a:srgbClr val="FFFFFF"/>
                </a:solidFill>
              </a:rPr>
              <a:t>A great piece of news that certainly surprised me</a:t>
            </a:r>
          </a:p>
          <a:p>
            <a:r>
              <a:rPr lang="en-US" sz="1000">
                <a:solidFill>
                  <a:srgbClr val="FFFFFF"/>
                </a:solidFill>
              </a:rPr>
              <a:t>Because it's a brand that reminds me of nostalgia and this combination is super different.</a:t>
            </a:r>
            <a:endParaRPr lang="en-GB" sz="1000">
              <a:solidFill>
                <a:srgbClr val="FFFFFF"/>
              </a:solidFill>
            </a:endParaRPr>
          </a:p>
        </p:txBody>
      </p:sp>
      <p:sp>
        <p:nvSpPr>
          <p:cNvPr id="21" name="Speech Bubble: Happiness">
            <a:extLst>
              <a:ext uri="{FF2B5EF4-FFF2-40B4-BE49-F238E27FC236}">
                <a16:creationId xmlns:a16="http://schemas.microsoft.com/office/drawing/2014/main" id="{5586A3E4-CE7C-4D0E-90E8-D0B36DC4E0FA}"/>
              </a:ext>
            </a:extLst>
          </p:cNvPr>
          <p:cNvSpPr>
            <a:spLocks/>
          </p:cNvSpPr>
          <p:nvPr/>
        </p:nvSpPr>
        <p:spPr bwMode="gray">
          <a:xfrm>
            <a:off x="6026499" y="3240031"/>
            <a:ext cx="4976495" cy="1021556"/>
          </a:xfrm>
          <a:prstGeom prst="wedgeRoundRectCallout">
            <a:avLst>
              <a:gd name="adj1" fmla="val -51933"/>
              <a:gd name="adj2" fmla="val -39515"/>
              <a:gd name="adj3" fmla="val 16667"/>
            </a:avLst>
          </a:prstGeom>
          <a:solidFill>
            <a:srgbClr val="99CC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r>
              <a:rPr lang="en-US" sz="1000">
                <a:solidFill>
                  <a:srgbClr val="292929"/>
                </a:solidFill>
              </a:rPr>
              <a:t>I like salty snacks and spicy ones are my favorite</a:t>
            </a:r>
          </a:p>
          <a:p>
            <a:r>
              <a:rPr lang="en-US" sz="1000">
                <a:solidFill>
                  <a:srgbClr val="292929"/>
                </a:solidFill>
              </a:rPr>
              <a:t>It is a very well-known brand with great products and prices.</a:t>
            </a:r>
          </a:p>
          <a:p>
            <a:r>
              <a:rPr lang="en-US" sz="1000">
                <a:solidFill>
                  <a:srgbClr val="292929"/>
                </a:solidFill>
              </a:rPr>
              <a:t>Everything from Cheetos is delicious and this combination would break hearts, please launch</a:t>
            </a:r>
          </a:p>
          <a:p>
            <a:r>
              <a:rPr lang="en-US" sz="1000">
                <a:solidFill>
                  <a:srgbClr val="292929"/>
                </a:solidFill>
              </a:rPr>
              <a:t>Everything from Cheetos is delicious and this combination would break hearts, please.</a:t>
            </a:r>
          </a:p>
          <a:p>
            <a:r>
              <a:rPr lang="en-US" sz="1000">
                <a:solidFill>
                  <a:srgbClr val="292929"/>
                </a:solidFill>
              </a:rPr>
              <a:t>Because everyone loves that cheese flavor</a:t>
            </a:r>
            <a:endParaRPr lang="en-GB" sz="1000">
              <a:solidFill>
                <a:srgbClr val="292929"/>
              </a:solidFill>
            </a:endParaRPr>
          </a:p>
        </p:txBody>
      </p:sp>
      <p:sp>
        <p:nvSpPr>
          <p:cNvPr id="20" name="Speech Bubble: Neutral">
            <a:extLst>
              <a:ext uri="{FF2B5EF4-FFF2-40B4-BE49-F238E27FC236}">
                <a16:creationId xmlns:a16="http://schemas.microsoft.com/office/drawing/2014/main" id="{25429906-D8B9-4A6C-A4FD-67D8A75EB07F}"/>
              </a:ext>
            </a:extLst>
          </p:cNvPr>
          <p:cNvSpPr>
            <a:spLocks/>
          </p:cNvSpPr>
          <p:nvPr/>
        </p:nvSpPr>
        <p:spPr bwMode="gray">
          <a:xfrm>
            <a:off x="6026499" y="2271478"/>
            <a:ext cx="4757362" cy="681038"/>
          </a:xfrm>
          <a:prstGeom prst="wedgeRoundRectCallout">
            <a:avLst>
              <a:gd name="adj1" fmla="val -51933"/>
              <a:gd name="adj2" fmla="val -39515"/>
              <a:gd name="adj3" fmla="val 16667"/>
            </a:avLst>
          </a:prstGeom>
          <a:solidFill>
            <a:srgbClr val="DDDDD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It's not to my taste</a:t>
            </a:r>
          </a:p>
          <a:p>
            <a:r>
              <a:rPr lang="en-US" sz="1000">
                <a:solidFill>
                  <a:srgbClr val="292929"/>
                </a:solidFill>
              </a:rPr>
              <a:t>About pepper flavor...not everyone likes this idea...but it would be everyone's taste</a:t>
            </a:r>
          </a:p>
          <a:p>
            <a:r>
              <a:rPr lang="en-US" sz="1000">
                <a:solidFill>
                  <a:srgbClr val="292929"/>
                </a:solidFill>
              </a:rPr>
              <a:t>The spicy taste may not be so good for some people.</a:t>
            </a:r>
          </a:p>
          <a:p>
            <a:r>
              <a:rPr lang="en-US" sz="1000">
                <a:solidFill>
                  <a:srgbClr val="292929"/>
                </a:solidFill>
              </a:rPr>
              <a:t>Because the colors are not flashy</a:t>
            </a:r>
            <a:endParaRPr lang="en-GB" sz="1000">
              <a:solidFill>
                <a:srgbClr val="292929"/>
              </a:solidFill>
            </a:endParaRPr>
          </a:p>
        </p:txBody>
      </p:sp>
      <p:sp>
        <p:nvSpPr>
          <p:cNvPr id="26" name="Speech Bubble: Sadness">
            <a:extLst>
              <a:ext uri="{FF2B5EF4-FFF2-40B4-BE49-F238E27FC236}">
                <a16:creationId xmlns:a16="http://schemas.microsoft.com/office/drawing/2014/main" id="{94A886B2-0307-441F-8ACD-CE05536BE63B}"/>
              </a:ext>
            </a:extLst>
          </p:cNvPr>
          <p:cNvSpPr>
            <a:spLocks/>
          </p:cNvSpPr>
          <p:nvPr/>
        </p:nvSpPr>
        <p:spPr bwMode="gray">
          <a:xfrm>
            <a:off x="6026499" y="1813704"/>
            <a:ext cx="3158484" cy="170259"/>
          </a:xfrm>
          <a:prstGeom prst="wedgeRoundRectCallout">
            <a:avLst>
              <a:gd name="adj1" fmla="val -51933"/>
              <a:gd name="adj2" fmla="val -39515"/>
              <a:gd name="adj3" fmla="val 16667"/>
            </a:avLst>
          </a:prstGeom>
          <a:solidFill>
            <a:srgbClr val="99C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Why is a brand for children not successful if it is spicy?</a:t>
            </a:r>
            <a:endParaRPr lang="en-GB" sz="1000">
              <a:solidFill>
                <a:srgbClr val="292929"/>
              </a:solidFill>
            </a:endParaRPr>
          </a:p>
        </p:txBody>
      </p:sp>
      <p:sp>
        <p:nvSpPr>
          <p:cNvPr id="25" name="Speech Bubble: Fear">
            <a:extLst>
              <a:ext uri="{FF2B5EF4-FFF2-40B4-BE49-F238E27FC236}">
                <a16:creationId xmlns:a16="http://schemas.microsoft.com/office/drawing/2014/main" id="{C5EE1054-7615-437D-BDE3-84E06A5354AE}"/>
              </a:ext>
            </a:extLst>
          </p:cNvPr>
          <p:cNvSpPr>
            <a:spLocks/>
          </p:cNvSpPr>
          <p:nvPr/>
        </p:nvSpPr>
        <p:spPr bwMode="gray">
          <a:xfrm>
            <a:off x="6026499" y="1355930"/>
            <a:ext cx="4051356" cy="170259"/>
          </a:xfrm>
          <a:prstGeom prst="wedgeRoundRectCallout">
            <a:avLst>
              <a:gd name="adj1" fmla="val -51933"/>
              <a:gd name="adj2" fmla="val -39515"/>
              <a:gd name="adj3" fmla="val 16667"/>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292929"/>
                </a:solidFill>
              </a:rPr>
              <a:t>I tried Mac and cheese and hated it; a Cheetos version could be worse</a:t>
            </a:r>
            <a:endParaRPr lang="en-GB" sz="1000">
              <a:solidFill>
                <a:srgbClr val="292929"/>
              </a:solidFill>
            </a:endParaRPr>
          </a:p>
        </p:txBody>
      </p:sp>
      <p:sp>
        <p:nvSpPr>
          <p:cNvPr id="5" name="Speech Bubble: Disgust">
            <a:extLst>
              <a:ext uri="{FF2B5EF4-FFF2-40B4-BE49-F238E27FC236}">
                <a16:creationId xmlns:a16="http://schemas.microsoft.com/office/drawing/2014/main" id="{EFCD3669-A02B-4E18-B192-B110A396C0A1}"/>
              </a:ext>
            </a:extLst>
          </p:cNvPr>
          <p:cNvSpPr>
            <a:spLocks/>
          </p:cNvSpPr>
          <p:nvPr/>
        </p:nvSpPr>
        <p:spPr bwMode="gray">
          <a:xfrm>
            <a:off x="6026499" y="898156"/>
            <a:ext cx="2669568" cy="170259"/>
          </a:xfrm>
          <a:prstGeom prst="wedgeRoundRectCallout">
            <a:avLst>
              <a:gd name="adj1" fmla="val -51933"/>
              <a:gd name="adj2" fmla="val -39515"/>
              <a:gd name="adj3" fmla="val 16667"/>
            </a:avLst>
          </a:prstGeom>
          <a:solidFill>
            <a:srgbClr val="FF33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r>
              <a:rPr lang="en-US" sz="1000">
                <a:solidFill>
                  <a:srgbClr val="FFFFFF"/>
                </a:solidFill>
              </a:rPr>
              <a:t>In my opinion, Cheetos don't go well with chili.</a:t>
            </a:r>
            <a:endParaRPr lang="en-GB" sz="1000">
              <a:solidFill>
                <a:srgbClr val="FFFFFF"/>
              </a:solidFill>
            </a:endParaRPr>
          </a:p>
        </p:txBody>
      </p:sp>
      <p:sp>
        <p:nvSpPr>
          <p:cNvPr id="2" name="BackToIdeaRanking">
            <a:hlinkClick r:id="rId9" action="ppaction://hlinksldjump"/>
            <a:extLst>
              <a:ext uri="{FF2B5EF4-FFF2-40B4-BE49-F238E27FC236}">
                <a16:creationId xmlns:a16="http://schemas.microsoft.com/office/drawing/2014/main" id="{0ABB214D-5A82-045A-DF10-42164E29423C}"/>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sp>
        <p:nvSpPr>
          <p:cNvPr id="4" name="ProjectDate">
            <a:extLst>
              <a:ext uri="{FF2B5EF4-FFF2-40B4-BE49-F238E27FC236}">
                <a16:creationId xmlns:a16="http://schemas.microsoft.com/office/drawing/2014/main" id="{C1FB229D-4D64-D535-9CD2-024118A5D312}"/>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6" name="IdeaName">
            <a:extLst>
              <a:ext uri="{FF2B5EF4-FFF2-40B4-BE49-F238E27FC236}">
                <a16:creationId xmlns:a16="http://schemas.microsoft.com/office/drawing/2014/main" id="{596C9B97-2306-5BBE-3918-033E636EEED9}"/>
              </a:ext>
            </a:extLst>
          </p:cNvPr>
          <p:cNvSpPr txBox="1">
            <a:spLocks noGrp="1" noRot="1" noMove="1" noResize="1" noEditPoints="1" noAdjustHandles="1" noChangeArrowheads="1" noChangeShapeType="1"/>
          </p:cNvSpPr>
          <p:nvPr/>
        </p:nvSpPr>
        <p:spPr>
          <a:xfrm>
            <a:off x="1188319" y="6400439"/>
            <a:ext cx="155279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Cheetos Mac 'N Cheese</a:t>
            </a:r>
          </a:p>
        </p:txBody>
      </p:sp>
      <p:sp>
        <p:nvSpPr>
          <p:cNvPr id="7" name="IdeaType">
            <a:extLst>
              <a:ext uri="{FF2B5EF4-FFF2-40B4-BE49-F238E27FC236}">
                <a16:creationId xmlns:a16="http://schemas.microsoft.com/office/drawing/2014/main" id="{C97363A5-5783-036A-F90B-A16A8B503842}"/>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30" name="MktFlag">
            <a:extLst>
              <a:ext uri="{FF2B5EF4-FFF2-40B4-BE49-F238E27FC236}">
                <a16:creationId xmlns:a16="http://schemas.microsoft.com/office/drawing/2014/main" id="{34680F73-2106-AF3A-F488-9C4364AAAD9B}"/>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4" name="StarScore">
            <a:extLst>
              <a:ext uri="{FF2B5EF4-FFF2-40B4-BE49-F238E27FC236}">
                <a16:creationId xmlns:a16="http://schemas.microsoft.com/office/drawing/2014/main" id="{F0FB1A84-ED5F-DE39-2392-DEB3FFB18E9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2.3</a:t>
            </a:r>
          </a:p>
        </p:txBody>
      </p:sp>
      <p:graphicFrame>
        <p:nvGraphicFramePr>
          <p:cNvPr id="29" name="NatRepTable">
            <a:extLst>
              <a:ext uri="{FF2B5EF4-FFF2-40B4-BE49-F238E27FC236}">
                <a16:creationId xmlns:a16="http://schemas.microsoft.com/office/drawing/2014/main" id="{A62537F4-6218-7625-A31D-8A5EF4CFA606}"/>
              </a:ext>
            </a:extLst>
          </p:cNvPr>
          <p:cNvGraphicFramePr>
            <a:graphicFrameLocks/>
          </p:cNvGraphicFramePr>
          <p:nvPr>
            <p:extLst>
              <p:ext uri="{D42A27DB-BD31-4B8C-83A1-F6EECF244321}">
                <p14:modId xmlns:p14="http://schemas.microsoft.com/office/powerpoint/2010/main" val="4273703299"/>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11">
                        <a:extLst>
                          <a:ext uri="{96DAC541-7B7A-43D3-8B79-37D633B846F1}">
                            <asvg:svgBlip xmlns:asvg="http://schemas.microsoft.com/office/drawing/2016/SVG/main" r:embed="rId12"/>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sp>
        <p:nvSpPr>
          <p:cNvPr id="15" name="Title 14">
            <a:extLst>
              <a:ext uri="{FF2B5EF4-FFF2-40B4-BE49-F238E27FC236}">
                <a16:creationId xmlns:a16="http://schemas.microsoft.com/office/drawing/2014/main" id="{22A46AB7-48A7-82BB-56B6-C88FD5767855}"/>
              </a:ext>
            </a:extLst>
          </p:cNvPr>
          <p:cNvSpPr>
            <a:spLocks noGrp="1"/>
          </p:cNvSpPr>
          <p:nvPr>
            <p:ph type="title"/>
          </p:nvPr>
        </p:nvSpPr>
        <p:spPr/>
        <p:txBody>
          <a:bodyPr/>
          <a:lstStyle/>
          <a:p>
            <a:r>
              <a:rPr lang="en-CA" noProof="0">
                <a:latin typeface="+mn-lt"/>
              </a:rPr>
              <a:t>Reasons for </a:t>
            </a:r>
            <a:r>
              <a:rPr lang="en-CA" noProof="0"/>
              <a:t>Emotion</a:t>
            </a:r>
            <a:endParaRPr lang="en-GB"/>
          </a:p>
        </p:txBody>
      </p:sp>
      <p:pic>
        <p:nvPicPr>
          <p:cNvPr id="11" name="PROLabel">
            <a:extLst>
              <a:ext uri="{FF2B5EF4-FFF2-40B4-BE49-F238E27FC236}">
                <a16:creationId xmlns:a16="http://schemas.microsoft.com/office/drawing/2014/main" id="{625F1D18-42BA-FFE4-79D6-DCDE906FEC54}"/>
              </a:ext>
            </a:extLst>
          </p:cNvPr>
          <p:cNvPicPr>
            <a:picLocks noGrp="1" noRo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356233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2"/>
                                        </p:tgtEl>
                                        <p:attrNameLst>
                                          <p:attrName>fillcolor</p:attrName>
                                        </p:attrNameLst>
                                      </p:cBhvr>
                                      <p:to>
                                        <p:clrVal>
                                          <a:schemeClr val="bg2"/>
                                        </p:clrVal>
                                      </p:to>
                                    </p:set>
                                    <p:set>
                                      <p:cBhvr>
                                        <p:cTn id="7" dur="2000"/>
                                        <p:tgtEl>
                                          <p:spTgt spid="2"/>
                                        </p:tgtEl>
                                        <p:attrNameLst>
                                          <p:attrName>fill.type</p:attrName>
                                        </p:attrNameLst>
                                      </p:cBhvr>
                                      <p:to>
                                        <p:strVal val="solid"/>
                                      </p:to>
                                    </p:set>
                                    <p:set>
                                      <p:cBhvr>
                                        <p:cTn id="8" dur="2000"/>
                                        <p:tgtEl>
                                          <p:spTgt spid="2"/>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2"/>
                                        </p:tgtEl>
                                        <p:attrNameLst>
                                          <p:attrName>style.color</p:attrName>
                                        </p:attrNameLst>
                                      </p:cBhvr>
                                      <p:to>
                                        <p:clrVal>
                                          <a:schemeClr val="hlink"/>
                                        </p:clrVal>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Thumbnail">
            <a:extLst>
              <a:ext uri="{FF2B5EF4-FFF2-40B4-BE49-F238E27FC236}">
                <a16:creationId xmlns:a16="http://schemas.microsoft.com/office/drawing/2014/main" id="{6C6A1F2D-DA10-0541-0508-02223BF4887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87833" y="6278913"/>
            <a:ext cx="844629" cy="475104"/>
          </a:xfrm>
          <a:prstGeom prst="rect">
            <a:avLst/>
          </a:prstGeom>
        </p:spPr>
      </p:pic>
      <p:sp>
        <p:nvSpPr>
          <p:cNvPr id="2" name="Title 1">
            <a:extLst>
              <a:ext uri="{FF2B5EF4-FFF2-40B4-BE49-F238E27FC236}">
                <a16:creationId xmlns:a16="http://schemas.microsoft.com/office/drawing/2014/main" id="{67B12EF2-46CC-4BD9-AC90-D43B477A694A}"/>
              </a:ext>
            </a:extLst>
          </p:cNvPr>
          <p:cNvSpPr>
            <a:spLocks noGrp="1"/>
          </p:cNvSpPr>
          <p:nvPr>
            <p:ph type="title"/>
          </p:nvPr>
        </p:nvSpPr>
        <p:spPr>
          <a:xfrm>
            <a:off x="2017995" y="270850"/>
            <a:ext cx="8533448" cy="313350"/>
          </a:xfrm>
        </p:spPr>
        <p:txBody>
          <a:bodyPr/>
          <a:lstStyle/>
          <a:p>
            <a:r>
              <a:rPr lang="en-US"/>
              <a:t>Advantages &amp; Improvements</a:t>
            </a:r>
          </a:p>
        </p:txBody>
      </p:sp>
      <p:sp>
        <p:nvSpPr>
          <p:cNvPr id="5" name="TextBox 4">
            <a:extLst>
              <a:ext uri="{FF2B5EF4-FFF2-40B4-BE49-F238E27FC236}">
                <a16:creationId xmlns:a16="http://schemas.microsoft.com/office/drawing/2014/main" id="{3D0FDDA9-3F23-4671-A2F4-D04A34EB7120}"/>
              </a:ext>
            </a:extLst>
          </p:cNvPr>
          <p:cNvSpPr txBox="1"/>
          <p:nvPr/>
        </p:nvSpPr>
        <p:spPr>
          <a:xfrm>
            <a:off x="1373474" y="873751"/>
            <a:ext cx="4052044" cy="323165"/>
          </a:xfrm>
          <a:prstGeom prst="rect">
            <a:avLst/>
          </a:prstGeom>
          <a:noFill/>
          <a:ln w="3175">
            <a:noFill/>
            <a:prstDash val="solid"/>
            <a:miter lim="800000"/>
          </a:ln>
        </p:spPr>
        <p:txBody>
          <a:bodyPr wrap="square">
            <a:spAutoFit/>
          </a:bodyPr>
          <a:lstStyle/>
          <a:p>
            <a:pPr algn="ctr"/>
            <a:r>
              <a:rPr lang="en-GB" sz="1500" b="1"/>
              <a:t>Main Advantages </a:t>
            </a:r>
            <a:r>
              <a:rPr lang="en-GB" sz="1500"/>
              <a:t>of the idea</a:t>
            </a:r>
            <a:endParaRPr lang="en-US" sz="1500"/>
          </a:p>
        </p:txBody>
      </p:sp>
      <p:sp>
        <p:nvSpPr>
          <p:cNvPr id="8" name="TextBox 7">
            <a:extLst>
              <a:ext uri="{FF2B5EF4-FFF2-40B4-BE49-F238E27FC236}">
                <a16:creationId xmlns:a16="http://schemas.microsoft.com/office/drawing/2014/main" id="{4BAC00DD-02EE-40D1-BFE0-E710153F6887}"/>
              </a:ext>
            </a:extLst>
          </p:cNvPr>
          <p:cNvSpPr txBox="1"/>
          <p:nvPr/>
        </p:nvSpPr>
        <p:spPr>
          <a:xfrm>
            <a:off x="6816726" y="873751"/>
            <a:ext cx="4039580" cy="323165"/>
          </a:xfrm>
          <a:prstGeom prst="rect">
            <a:avLst/>
          </a:prstGeom>
          <a:noFill/>
          <a:ln w="3175">
            <a:noFill/>
            <a:prstDash val="solid"/>
            <a:miter lim="800000"/>
          </a:ln>
        </p:spPr>
        <p:txBody>
          <a:bodyPr wrap="square">
            <a:spAutoFit/>
          </a:bodyPr>
          <a:lstStyle/>
          <a:p>
            <a:pPr algn="ctr"/>
            <a:r>
              <a:rPr lang="en-GB" sz="1500" b="1"/>
              <a:t>How to improve </a:t>
            </a:r>
            <a:r>
              <a:rPr lang="en-GB" sz="1500"/>
              <a:t>the idea</a:t>
            </a:r>
            <a:endParaRPr lang="en-US" sz="1500"/>
          </a:p>
        </p:txBody>
      </p:sp>
      <p:sp>
        <p:nvSpPr>
          <p:cNvPr id="3" name="BackToIdeaRanking">
            <a:hlinkClick r:id="rId4" action="ppaction://hlinksldjump"/>
            <a:extLst>
              <a:ext uri="{FF2B5EF4-FFF2-40B4-BE49-F238E27FC236}">
                <a16:creationId xmlns:a16="http://schemas.microsoft.com/office/drawing/2014/main" id="{B10344F9-CDB8-DE7A-AC96-C2E3D8D50F4A}"/>
              </a:ext>
            </a:extLst>
          </p:cNvPr>
          <p:cNvSpPr/>
          <p:nvPr>
            <p:custDataLst>
              <p:tags r:id="rId1"/>
            </p:custDataLst>
          </p:nvPr>
        </p:nvSpPr>
        <p:spPr bwMode="ltGray">
          <a:xfrm>
            <a:off x="5246130" y="6263150"/>
            <a:ext cx="1699740" cy="324000"/>
          </a:xfrm>
          <a:prstGeom prst="roundRect">
            <a:avLst>
              <a:gd name="adj" fmla="val 50000"/>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100" b="1">
                <a:solidFill>
                  <a:schemeClr val="tx1"/>
                </a:solidFill>
              </a:rPr>
              <a:t>Back To Idea Ranking</a:t>
            </a:r>
          </a:p>
        </p:txBody>
      </p:sp>
      <p:graphicFrame>
        <p:nvGraphicFramePr>
          <p:cNvPr id="4" name="ChartImprove">
            <a:extLst>
              <a:ext uri="{FF2B5EF4-FFF2-40B4-BE49-F238E27FC236}">
                <a16:creationId xmlns:a16="http://schemas.microsoft.com/office/drawing/2014/main" id="{BFD3D403-8F2A-CDD1-EFC3-C893C587C45B}"/>
              </a:ext>
            </a:extLst>
          </p:cNvPr>
          <p:cNvGraphicFramePr/>
          <p:nvPr>
            <p:extLst>
              <p:ext uri="{D42A27DB-BD31-4B8C-83A1-F6EECF244321}">
                <p14:modId xmlns:p14="http://schemas.microsoft.com/office/powerpoint/2010/main" val="2367775145"/>
              </p:ext>
            </p:extLst>
          </p:nvPr>
        </p:nvGraphicFramePr>
        <p:xfrm>
          <a:off x="6445409" y="1035334"/>
          <a:ext cx="5071935" cy="4914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MainAdv">
            <a:extLst>
              <a:ext uri="{FF2B5EF4-FFF2-40B4-BE49-F238E27FC236}">
                <a16:creationId xmlns:a16="http://schemas.microsoft.com/office/drawing/2014/main" id="{D4A4D04A-5268-3880-9F2F-6997D7AE9438}"/>
              </a:ext>
            </a:extLst>
          </p:cNvPr>
          <p:cNvGraphicFramePr/>
          <p:nvPr>
            <p:extLst>
              <p:ext uri="{D42A27DB-BD31-4B8C-83A1-F6EECF244321}">
                <p14:modId xmlns:p14="http://schemas.microsoft.com/office/powerpoint/2010/main" val="691612265"/>
              </p:ext>
            </p:extLst>
          </p:nvPr>
        </p:nvGraphicFramePr>
        <p:xfrm>
          <a:off x="1015556" y="1035334"/>
          <a:ext cx="5071935" cy="4914616"/>
        </p:xfrm>
        <a:graphic>
          <a:graphicData uri="http://schemas.openxmlformats.org/drawingml/2006/chart">
            <c:chart xmlns:c="http://schemas.openxmlformats.org/drawingml/2006/chart" xmlns:r="http://schemas.openxmlformats.org/officeDocument/2006/relationships" r:id="rId6"/>
          </a:graphicData>
        </a:graphic>
      </p:graphicFrame>
      <p:sp>
        <p:nvSpPr>
          <p:cNvPr id="6" name="ProjectDate">
            <a:extLst>
              <a:ext uri="{FF2B5EF4-FFF2-40B4-BE49-F238E27FC236}">
                <a16:creationId xmlns:a16="http://schemas.microsoft.com/office/drawing/2014/main" id="{A0D7EFA6-ECD7-9823-6C8E-3C4AEB54FAF7}"/>
              </a:ext>
            </a:extLst>
          </p:cNvPr>
          <p:cNvSpPr txBox="1">
            <a:spLocks noGrp="1" noRot="1" noMove="1" noResize="1" noEditPoints="1" noAdjustHandles="1" noChangeArrowheads="1" noChangeShapeType="1"/>
          </p:cNvSpPr>
          <p:nvPr/>
        </p:nvSpPr>
        <p:spPr>
          <a:xfrm>
            <a:off x="1188318" y="6594534"/>
            <a:ext cx="634272" cy="123111"/>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800" b="0">
                <a:solidFill>
                  <a:srgbClr val="C696AE"/>
                </a:solidFill>
              </a:rPr>
              <a:t>20 May 2025</a:t>
            </a:r>
          </a:p>
        </p:txBody>
      </p:sp>
      <p:sp>
        <p:nvSpPr>
          <p:cNvPr id="7" name="IdeaName">
            <a:extLst>
              <a:ext uri="{FF2B5EF4-FFF2-40B4-BE49-F238E27FC236}">
                <a16:creationId xmlns:a16="http://schemas.microsoft.com/office/drawing/2014/main" id="{8191832B-6F9E-55D4-A455-CB093CA13323}"/>
              </a:ext>
            </a:extLst>
          </p:cNvPr>
          <p:cNvSpPr txBox="1">
            <a:spLocks noGrp="1" noRot="1" noMove="1" noResize="1" noEditPoints="1" noAdjustHandles="1" noChangeArrowheads="1" noChangeShapeType="1"/>
          </p:cNvSpPr>
          <p:nvPr/>
        </p:nvSpPr>
        <p:spPr>
          <a:xfrm>
            <a:off x="1188319" y="6400439"/>
            <a:ext cx="1552792" cy="161583"/>
          </a:xfrm>
          <a:prstGeom prst="rect">
            <a:avLst/>
          </a:prstGeom>
          <a:noFill/>
          <a:ln w="3175">
            <a:noFill/>
            <a:prstDash val="solid"/>
            <a:miter lim="800000"/>
          </a:ln>
        </p:spPr>
        <p:txBody>
          <a:bodyPr vert="horz" wrap="none" lIns="36000" tIns="0" rIns="0" bIns="0" rtlCol="0">
            <a:spAutoFit/>
          </a:bodyPr>
          <a:lstStyle/>
          <a:p>
            <a:pPr>
              <a:spcBef>
                <a:spcPts val="1200"/>
              </a:spcBef>
              <a:buClr>
                <a:schemeClr val="tx2"/>
              </a:buClr>
            </a:pPr>
            <a:r>
              <a:rPr lang="en-GB" sz="1050" b="1">
                <a:solidFill>
                  <a:schemeClr val="tx1"/>
                </a:solidFill>
              </a:rPr>
              <a:t>Cheetos Mac 'N Cheese</a:t>
            </a:r>
          </a:p>
        </p:txBody>
      </p:sp>
      <p:sp>
        <p:nvSpPr>
          <p:cNvPr id="9" name="IdeaType">
            <a:extLst>
              <a:ext uri="{FF2B5EF4-FFF2-40B4-BE49-F238E27FC236}">
                <a16:creationId xmlns:a16="http://schemas.microsoft.com/office/drawing/2014/main" id="{152B57D7-958E-8CEA-3410-919131D3ED0E}"/>
              </a:ext>
            </a:extLst>
          </p:cNvPr>
          <p:cNvSpPr>
            <a:spLocks noGrp="1" noRot="1" noMove="1" noResize="1" noEditPoints="1" noAdjustHandles="1" noChangeArrowheads="1" noChangeShapeType="1"/>
          </p:cNvSpPr>
          <p:nvPr/>
        </p:nvSpPr>
        <p:spPr bwMode="gray">
          <a:xfrm>
            <a:off x="1391867" y="6263150"/>
            <a:ext cx="272760" cy="129838"/>
          </a:xfrm>
          <a:prstGeom prst="roundRect">
            <a:avLst>
              <a:gd name="adj" fmla="val 50000"/>
            </a:avLst>
          </a:prstGeom>
          <a:solidFill>
            <a:srgbClr val="ED329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0" rIns="36000" bIns="0" numCol="1" spcCol="0" rtlCol="0" fromWordArt="0" anchor="ctr" anchorCtr="0" forceAA="0" compatLnSpc="1">
            <a:prstTxWarp prst="textNoShape">
              <a:avLst/>
            </a:prstTxWarp>
            <a:spAutoFit/>
          </a:bodyPr>
          <a:lstStyle/>
          <a:p>
            <a:pPr algn="l">
              <a:spcAft>
                <a:spcPts val="600"/>
              </a:spcAft>
            </a:pPr>
            <a:r>
              <a:rPr lang="en-GB" sz="600" b="1">
                <a:solidFill>
                  <a:srgbClr val="FFFFFF"/>
                </a:solidFill>
              </a:rPr>
              <a:t>NPD</a:t>
            </a:r>
            <a:endParaRPr lang="en-GB" sz="600" b="1">
              <a:solidFill>
                <a:srgbClr val="FFFFFF"/>
              </a:solidFill>
              <a:latin typeface="+mn-lt"/>
            </a:endParaRPr>
          </a:p>
        </p:txBody>
      </p:sp>
      <p:pic>
        <p:nvPicPr>
          <p:cNvPr id="19" name="MktFlag">
            <a:extLst>
              <a:ext uri="{FF2B5EF4-FFF2-40B4-BE49-F238E27FC236}">
                <a16:creationId xmlns:a16="http://schemas.microsoft.com/office/drawing/2014/main" id="{F8F7BA44-82A0-489C-8D16-785693444AA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1210518" y="6252017"/>
            <a:ext cx="144000" cy="144000"/>
          </a:xfrm>
          <a:prstGeom prst="rect">
            <a:avLst/>
          </a:prstGeom>
        </p:spPr>
      </p:pic>
      <p:sp>
        <p:nvSpPr>
          <p:cNvPr id="15" name="StarScore">
            <a:extLst>
              <a:ext uri="{FF2B5EF4-FFF2-40B4-BE49-F238E27FC236}">
                <a16:creationId xmlns:a16="http://schemas.microsoft.com/office/drawing/2014/main" id="{3A866A89-98B3-73A8-D9F2-E7E5EF46A41C}"/>
              </a:ext>
            </a:extLst>
          </p:cNvPr>
          <p:cNvSpPr>
            <a:spLocks noGrp="1" noRot="1" noMove="1" noResize="1" noEditPoints="1" noAdjustHandles="1" noChangeArrowheads="1" noChangeShapeType="1"/>
          </p:cNvSpPr>
          <p:nvPr/>
        </p:nvSpPr>
        <p:spPr bwMode="gray">
          <a:xfrm>
            <a:off x="143833" y="6134913"/>
            <a:ext cx="288000" cy="288000"/>
          </a:xfrm>
          <a:custGeom>
            <a:avLst/>
            <a:gdLst>
              <a:gd name="connsiteX0" fmla="*/ 660771 w 1334890"/>
              <a:gd name="connsiteY0" fmla="*/ 0 h 1348239"/>
              <a:gd name="connsiteX1" fmla="*/ 457200 w 1334890"/>
              <a:gd name="connsiteY1" fmla="*/ 463874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5099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7445 w 1334890"/>
              <a:gd name="connsiteY5" fmla="*/ 1094610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8239"/>
              <a:gd name="connsiteX1" fmla="*/ 466725 w 1334890"/>
              <a:gd name="connsiteY1" fmla="*/ 449586 h 1348239"/>
              <a:gd name="connsiteX2" fmla="*/ 0 w 1334890"/>
              <a:gd name="connsiteY2" fmla="*/ 513932 h 1348239"/>
              <a:gd name="connsiteX3" fmla="*/ 337060 w 1334890"/>
              <a:gd name="connsiteY3" fmla="*/ 850992 h 1348239"/>
              <a:gd name="connsiteX4" fmla="*/ 250292 w 1334890"/>
              <a:gd name="connsiteY4" fmla="*/ 1341565 h 1348239"/>
              <a:gd name="connsiteX5" fmla="*/ 660301 w 1334890"/>
              <a:gd name="connsiteY5" fmla="*/ 1101754 h 1348239"/>
              <a:gd name="connsiteX6" fmla="*/ 1084598 w 1334890"/>
              <a:gd name="connsiteY6" fmla="*/ 1348239 h 1348239"/>
              <a:gd name="connsiteX7" fmla="*/ 991156 w 1334890"/>
              <a:gd name="connsiteY7" fmla="*/ 850992 h 1348239"/>
              <a:gd name="connsiteX8" fmla="*/ 1334890 w 1334890"/>
              <a:gd name="connsiteY8" fmla="*/ 513932 h 1348239"/>
              <a:gd name="connsiteX9" fmla="*/ 870043 w 1334890"/>
              <a:gd name="connsiteY9" fmla="*/ 450525 h 1348239"/>
              <a:gd name="connsiteX10" fmla="*/ 660771 w 1334890"/>
              <a:gd name="connsiteY10" fmla="*/ 0 h 1348239"/>
              <a:gd name="connsiteX0" fmla="*/ 660771 w 1334890"/>
              <a:gd name="connsiteY0" fmla="*/ 0 h 1345858"/>
              <a:gd name="connsiteX1" fmla="*/ 466725 w 1334890"/>
              <a:gd name="connsiteY1" fmla="*/ 449586 h 1345858"/>
              <a:gd name="connsiteX2" fmla="*/ 0 w 1334890"/>
              <a:gd name="connsiteY2" fmla="*/ 513932 h 1345858"/>
              <a:gd name="connsiteX3" fmla="*/ 337060 w 1334890"/>
              <a:gd name="connsiteY3" fmla="*/ 850992 h 1345858"/>
              <a:gd name="connsiteX4" fmla="*/ 250292 w 1334890"/>
              <a:gd name="connsiteY4" fmla="*/ 1341565 h 1345858"/>
              <a:gd name="connsiteX5" fmla="*/ 660301 w 1334890"/>
              <a:gd name="connsiteY5" fmla="*/ 1101754 h 1345858"/>
              <a:gd name="connsiteX6" fmla="*/ 1084598 w 1334890"/>
              <a:gd name="connsiteY6" fmla="*/ 1345858 h 1345858"/>
              <a:gd name="connsiteX7" fmla="*/ 991156 w 1334890"/>
              <a:gd name="connsiteY7" fmla="*/ 850992 h 1345858"/>
              <a:gd name="connsiteX8" fmla="*/ 1334890 w 1334890"/>
              <a:gd name="connsiteY8" fmla="*/ 513932 h 1345858"/>
              <a:gd name="connsiteX9" fmla="*/ 870043 w 1334890"/>
              <a:gd name="connsiteY9" fmla="*/ 450525 h 1345858"/>
              <a:gd name="connsiteX10" fmla="*/ 660771 w 1334890"/>
              <a:gd name="connsiteY10" fmla="*/ 0 h 1345858"/>
              <a:gd name="connsiteX0" fmla="*/ 666391 w 1334890"/>
              <a:gd name="connsiteY0" fmla="*/ 0 h 1347747"/>
              <a:gd name="connsiteX1" fmla="*/ 466725 w 1334890"/>
              <a:gd name="connsiteY1" fmla="*/ 451475 h 1347747"/>
              <a:gd name="connsiteX2" fmla="*/ 0 w 1334890"/>
              <a:gd name="connsiteY2" fmla="*/ 515821 h 1347747"/>
              <a:gd name="connsiteX3" fmla="*/ 337060 w 1334890"/>
              <a:gd name="connsiteY3" fmla="*/ 852881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66725 w 1334890"/>
              <a:gd name="connsiteY1" fmla="*/ 451475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0043 w 1334890"/>
              <a:gd name="connsiteY9" fmla="*/ 452414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25029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7747"/>
              <a:gd name="connsiteX1" fmla="*/ 472346 w 1334890"/>
              <a:gd name="connsiteY1" fmla="*/ 455253 h 1347747"/>
              <a:gd name="connsiteX2" fmla="*/ 0 w 1334890"/>
              <a:gd name="connsiteY2" fmla="*/ 515821 h 1347747"/>
              <a:gd name="connsiteX3" fmla="*/ 348301 w 1334890"/>
              <a:gd name="connsiteY3" fmla="*/ 856659 h 1347747"/>
              <a:gd name="connsiteX4" fmla="*/ 413282 w 1334890"/>
              <a:gd name="connsiteY4" fmla="*/ 1343454 h 1347747"/>
              <a:gd name="connsiteX5" fmla="*/ 660301 w 1334890"/>
              <a:gd name="connsiteY5" fmla="*/ 1103643 h 1347747"/>
              <a:gd name="connsiteX6" fmla="*/ 1084598 w 1334890"/>
              <a:gd name="connsiteY6" fmla="*/ 1347747 h 1347747"/>
              <a:gd name="connsiteX7" fmla="*/ 991156 w 1334890"/>
              <a:gd name="connsiteY7" fmla="*/ 852881 h 1347747"/>
              <a:gd name="connsiteX8" fmla="*/ 1334890 w 1334890"/>
              <a:gd name="connsiteY8" fmla="*/ 515821 h 1347747"/>
              <a:gd name="connsiteX9" fmla="*/ 871917 w 1334890"/>
              <a:gd name="connsiteY9" fmla="*/ 458080 h 1347747"/>
              <a:gd name="connsiteX10" fmla="*/ 666391 w 1334890"/>
              <a:gd name="connsiteY10" fmla="*/ 0 h 1347747"/>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1084598 w 1334890"/>
              <a:gd name="connsiteY6" fmla="*/ 1347747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60301 w 1334890"/>
              <a:gd name="connsiteY5" fmla="*/ 1103643 h 1349120"/>
              <a:gd name="connsiteX6" fmla="*/ 985305 w 1334890"/>
              <a:gd name="connsiteY6" fmla="*/ 1181529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60301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57766 w 1334890"/>
              <a:gd name="connsiteY5" fmla="*/ 1162412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51524"/>
              <a:gd name="connsiteX1" fmla="*/ 472346 w 1334890"/>
              <a:gd name="connsiteY1" fmla="*/ 455253 h 1351524"/>
              <a:gd name="connsiteX2" fmla="*/ 0 w 1334890"/>
              <a:gd name="connsiteY2" fmla="*/ 515821 h 1351524"/>
              <a:gd name="connsiteX3" fmla="*/ 348301 w 1334890"/>
              <a:gd name="connsiteY3" fmla="*/ 856659 h 1351524"/>
              <a:gd name="connsiteX4" fmla="*/ 255912 w 1334890"/>
              <a:gd name="connsiteY4" fmla="*/ 1349120 h 1351524"/>
              <a:gd name="connsiteX5" fmla="*/ 671705 w 1334890"/>
              <a:gd name="connsiteY5" fmla="*/ 1103643 h 1351524"/>
              <a:gd name="connsiteX6" fmla="*/ 1084597 w 1334890"/>
              <a:gd name="connsiteY6" fmla="*/ 1351524 h 1351524"/>
              <a:gd name="connsiteX7" fmla="*/ 991156 w 1334890"/>
              <a:gd name="connsiteY7" fmla="*/ 852881 h 1351524"/>
              <a:gd name="connsiteX8" fmla="*/ 1334890 w 1334890"/>
              <a:gd name="connsiteY8" fmla="*/ 515821 h 1351524"/>
              <a:gd name="connsiteX9" fmla="*/ 871917 w 1334890"/>
              <a:gd name="connsiteY9" fmla="*/ 458080 h 1351524"/>
              <a:gd name="connsiteX10" fmla="*/ 666391 w 1334890"/>
              <a:gd name="connsiteY10" fmla="*/ 0 h 1351524"/>
              <a:gd name="connsiteX0" fmla="*/ 666391 w 1334890"/>
              <a:gd name="connsiteY0" fmla="*/ 0 h 1349120"/>
              <a:gd name="connsiteX1" fmla="*/ 472346 w 1334890"/>
              <a:gd name="connsiteY1" fmla="*/ 455253 h 1349120"/>
              <a:gd name="connsiteX2" fmla="*/ 0 w 1334890"/>
              <a:gd name="connsiteY2" fmla="*/ 515821 h 1349120"/>
              <a:gd name="connsiteX3" fmla="*/ 348301 w 1334890"/>
              <a:gd name="connsiteY3" fmla="*/ 856659 h 1349120"/>
              <a:gd name="connsiteX4" fmla="*/ 255912 w 1334890"/>
              <a:gd name="connsiteY4" fmla="*/ 1349120 h 1349120"/>
              <a:gd name="connsiteX5" fmla="*/ 671705 w 1334890"/>
              <a:gd name="connsiteY5" fmla="*/ 1103643 h 1349120"/>
              <a:gd name="connsiteX6" fmla="*/ 1047849 w 1334890"/>
              <a:gd name="connsiteY6" fmla="*/ 1306808 h 1349120"/>
              <a:gd name="connsiteX7" fmla="*/ 991156 w 1334890"/>
              <a:gd name="connsiteY7" fmla="*/ 852881 h 1349120"/>
              <a:gd name="connsiteX8" fmla="*/ 1334890 w 1334890"/>
              <a:gd name="connsiteY8" fmla="*/ 515821 h 1349120"/>
              <a:gd name="connsiteX9" fmla="*/ 871917 w 1334890"/>
              <a:gd name="connsiteY9" fmla="*/ 458080 h 1349120"/>
              <a:gd name="connsiteX10" fmla="*/ 666391 w 1334890"/>
              <a:gd name="connsiteY10" fmla="*/ 0 h 1349120"/>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71917 w 1334890"/>
              <a:gd name="connsiteY9" fmla="*/ 458080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28833 w 1334890"/>
              <a:gd name="connsiteY9" fmla="*/ 491297 h 1350246"/>
              <a:gd name="connsiteX10" fmla="*/ 666391 w 1334890"/>
              <a:gd name="connsiteY10" fmla="*/ 0 h 1350246"/>
              <a:gd name="connsiteX0" fmla="*/ 666391 w 1334890"/>
              <a:gd name="connsiteY0" fmla="*/ 0 h 1350246"/>
              <a:gd name="connsiteX1" fmla="*/ 472346 w 1334890"/>
              <a:gd name="connsiteY1" fmla="*/ 455253 h 1350246"/>
              <a:gd name="connsiteX2" fmla="*/ 0 w 1334890"/>
              <a:gd name="connsiteY2" fmla="*/ 515821 h 1350246"/>
              <a:gd name="connsiteX3" fmla="*/ 348301 w 1334890"/>
              <a:gd name="connsiteY3" fmla="*/ 856659 h 1350246"/>
              <a:gd name="connsiteX4" fmla="*/ 255912 w 1334890"/>
              <a:gd name="connsiteY4" fmla="*/ 1349120 h 1350246"/>
              <a:gd name="connsiteX5" fmla="*/ 671705 w 1334890"/>
              <a:gd name="connsiteY5" fmla="*/ 1103643 h 1350246"/>
              <a:gd name="connsiteX6" fmla="*/ 1083330 w 1334890"/>
              <a:gd name="connsiteY6" fmla="*/ 1350246 h 1350246"/>
              <a:gd name="connsiteX7" fmla="*/ 991156 w 1334890"/>
              <a:gd name="connsiteY7" fmla="*/ 852881 h 1350246"/>
              <a:gd name="connsiteX8" fmla="*/ 1334890 w 1334890"/>
              <a:gd name="connsiteY8" fmla="*/ 515821 h 1350246"/>
              <a:gd name="connsiteX9" fmla="*/ 869383 w 1334890"/>
              <a:gd name="connsiteY9" fmla="*/ 459357 h 1350246"/>
              <a:gd name="connsiteX10" fmla="*/ 666391 w 1334890"/>
              <a:gd name="connsiteY10" fmla="*/ 0 h 1350246"/>
              <a:gd name="connsiteX0" fmla="*/ 667658 w 1334890"/>
              <a:gd name="connsiteY0" fmla="*/ 0 h 1262093"/>
              <a:gd name="connsiteX1" fmla="*/ 472346 w 1334890"/>
              <a:gd name="connsiteY1" fmla="*/ 367100 h 1262093"/>
              <a:gd name="connsiteX2" fmla="*/ 0 w 1334890"/>
              <a:gd name="connsiteY2" fmla="*/ 427668 h 1262093"/>
              <a:gd name="connsiteX3" fmla="*/ 348301 w 1334890"/>
              <a:gd name="connsiteY3" fmla="*/ 768506 h 1262093"/>
              <a:gd name="connsiteX4" fmla="*/ 255912 w 1334890"/>
              <a:gd name="connsiteY4" fmla="*/ 1260967 h 1262093"/>
              <a:gd name="connsiteX5" fmla="*/ 671705 w 1334890"/>
              <a:gd name="connsiteY5" fmla="*/ 1015490 h 1262093"/>
              <a:gd name="connsiteX6" fmla="*/ 1083330 w 1334890"/>
              <a:gd name="connsiteY6" fmla="*/ 1262093 h 1262093"/>
              <a:gd name="connsiteX7" fmla="*/ 991156 w 1334890"/>
              <a:gd name="connsiteY7" fmla="*/ 764728 h 1262093"/>
              <a:gd name="connsiteX8" fmla="*/ 1334890 w 1334890"/>
              <a:gd name="connsiteY8" fmla="*/ 427668 h 1262093"/>
              <a:gd name="connsiteX9" fmla="*/ 869383 w 1334890"/>
              <a:gd name="connsiteY9" fmla="*/ 371204 h 1262093"/>
              <a:gd name="connsiteX10" fmla="*/ 667658 w 1334890"/>
              <a:gd name="connsiteY10" fmla="*/ 0 h 1262093"/>
              <a:gd name="connsiteX0" fmla="*/ 670192 w 1334890"/>
              <a:gd name="connsiteY0" fmla="*/ 0 h 1348968"/>
              <a:gd name="connsiteX1" fmla="*/ 472346 w 1334890"/>
              <a:gd name="connsiteY1" fmla="*/ 453975 h 1348968"/>
              <a:gd name="connsiteX2" fmla="*/ 0 w 1334890"/>
              <a:gd name="connsiteY2" fmla="*/ 514543 h 1348968"/>
              <a:gd name="connsiteX3" fmla="*/ 348301 w 1334890"/>
              <a:gd name="connsiteY3" fmla="*/ 855381 h 1348968"/>
              <a:gd name="connsiteX4" fmla="*/ 255912 w 1334890"/>
              <a:gd name="connsiteY4" fmla="*/ 1347842 h 1348968"/>
              <a:gd name="connsiteX5" fmla="*/ 671705 w 1334890"/>
              <a:gd name="connsiteY5" fmla="*/ 1102365 h 1348968"/>
              <a:gd name="connsiteX6" fmla="*/ 1083330 w 1334890"/>
              <a:gd name="connsiteY6" fmla="*/ 1348968 h 1348968"/>
              <a:gd name="connsiteX7" fmla="*/ 991156 w 1334890"/>
              <a:gd name="connsiteY7" fmla="*/ 851603 h 1348968"/>
              <a:gd name="connsiteX8" fmla="*/ 1334890 w 1334890"/>
              <a:gd name="connsiteY8" fmla="*/ 514543 h 1348968"/>
              <a:gd name="connsiteX9" fmla="*/ 869383 w 1334890"/>
              <a:gd name="connsiteY9" fmla="*/ 458079 h 1348968"/>
              <a:gd name="connsiteX10" fmla="*/ 670192 w 1334890"/>
              <a:gd name="connsiteY10" fmla="*/ 0 h 1348968"/>
              <a:gd name="connsiteX0" fmla="*/ 670192 w 1214509"/>
              <a:gd name="connsiteY0" fmla="*/ 0 h 1348968"/>
              <a:gd name="connsiteX1" fmla="*/ 472346 w 1214509"/>
              <a:gd name="connsiteY1" fmla="*/ 453975 h 1348968"/>
              <a:gd name="connsiteX2" fmla="*/ 0 w 1214509"/>
              <a:gd name="connsiteY2" fmla="*/ 514543 h 1348968"/>
              <a:gd name="connsiteX3" fmla="*/ 348301 w 1214509"/>
              <a:gd name="connsiteY3" fmla="*/ 855381 h 1348968"/>
              <a:gd name="connsiteX4" fmla="*/ 255912 w 1214509"/>
              <a:gd name="connsiteY4" fmla="*/ 1347842 h 1348968"/>
              <a:gd name="connsiteX5" fmla="*/ 671705 w 1214509"/>
              <a:gd name="connsiteY5" fmla="*/ 1102365 h 1348968"/>
              <a:gd name="connsiteX6" fmla="*/ 1083330 w 1214509"/>
              <a:gd name="connsiteY6" fmla="*/ 1348968 h 1348968"/>
              <a:gd name="connsiteX7" fmla="*/ 991156 w 1214509"/>
              <a:gd name="connsiteY7" fmla="*/ 851603 h 1348968"/>
              <a:gd name="connsiteX8" fmla="*/ 1214509 w 1214509"/>
              <a:gd name="connsiteY8" fmla="*/ 547760 h 1348968"/>
              <a:gd name="connsiteX9" fmla="*/ 869383 w 1214509"/>
              <a:gd name="connsiteY9" fmla="*/ 458079 h 1348968"/>
              <a:gd name="connsiteX10" fmla="*/ 670192 w 1214509"/>
              <a:gd name="connsiteY10" fmla="*/ 0 h 1348968"/>
              <a:gd name="connsiteX0" fmla="*/ 670192 w 1341226"/>
              <a:gd name="connsiteY0" fmla="*/ 0 h 1348968"/>
              <a:gd name="connsiteX1" fmla="*/ 472346 w 1341226"/>
              <a:gd name="connsiteY1" fmla="*/ 453975 h 1348968"/>
              <a:gd name="connsiteX2" fmla="*/ 0 w 1341226"/>
              <a:gd name="connsiteY2" fmla="*/ 514543 h 1348968"/>
              <a:gd name="connsiteX3" fmla="*/ 348301 w 1341226"/>
              <a:gd name="connsiteY3" fmla="*/ 855381 h 1348968"/>
              <a:gd name="connsiteX4" fmla="*/ 255912 w 1341226"/>
              <a:gd name="connsiteY4" fmla="*/ 1347842 h 1348968"/>
              <a:gd name="connsiteX5" fmla="*/ 671705 w 1341226"/>
              <a:gd name="connsiteY5" fmla="*/ 1102365 h 1348968"/>
              <a:gd name="connsiteX6" fmla="*/ 1083330 w 1341226"/>
              <a:gd name="connsiteY6" fmla="*/ 1348968 h 1348968"/>
              <a:gd name="connsiteX7" fmla="*/ 991156 w 1341226"/>
              <a:gd name="connsiteY7" fmla="*/ 851603 h 1348968"/>
              <a:gd name="connsiteX8" fmla="*/ 1341226 w 1341226"/>
              <a:gd name="connsiteY8" fmla="*/ 514543 h 1348968"/>
              <a:gd name="connsiteX9" fmla="*/ 869383 w 1341226"/>
              <a:gd name="connsiteY9" fmla="*/ 458079 h 1348968"/>
              <a:gd name="connsiteX10" fmla="*/ 670192 w 1341226"/>
              <a:gd name="connsiteY10" fmla="*/ 0 h 13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1226" h="1348968">
                <a:moveTo>
                  <a:pt x="670192" y="0"/>
                </a:moveTo>
                <a:lnTo>
                  <a:pt x="472346" y="453975"/>
                </a:lnTo>
                <a:lnTo>
                  <a:pt x="0" y="514543"/>
                </a:lnTo>
                <a:lnTo>
                  <a:pt x="348301" y="855381"/>
                </a:lnTo>
                <a:lnTo>
                  <a:pt x="255912" y="1347842"/>
                </a:lnTo>
                <a:lnTo>
                  <a:pt x="671705" y="1102365"/>
                </a:lnTo>
                <a:lnTo>
                  <a:pt x="1083330" y="1348968"/>
                </a:lnTo>
                <a:lnTo>
                  <a:pt x="991156" y="851603"/>
                </a:lnTo>
                <a:lnTo>
                  <a:pt x="1341226" y="514543"/>
                </a:lnTo>
                <a:lnTo>
                  <a:pt x="869383" y="458079"/>
                </a:lnTo>
                <a:lnTo>
                  <a:pt x="670192" y="0"/>
                </a:lnTo>
                <a:close/>
              </a:path>
            </a:pathLst>
          </a:custGeom>
          <a:solidFill>
            <a:srgbClr val="FF99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 bIns="0" numCol="1" spcCol="0" rtlCol="0" fromWordArt="0" anchor="ctr" anchorCtr="0" forceAA="0" compatLnSpc="1">
            <a:prstTxWarp prst="textNoShape">
              <a:avLst/>
            </a:prstTxWarp>
            <a:noAutofit/>
          </a:bodyPr>
          <a:lstStyle/>
          <a:p>
            <a:pPr algn="ctr">
              <a:spcAft>
                <a:spcPts val="600"/>
              </a:spcAft>
            </a:pPr>
            <a:r>
              <a:rPr lang="en-GB" sz="800" spc="-90">
                <a:solidFill>
                  <a:srgbClr val="FFFFFF"/>
                </a:solidFill>
                <a:latin typeface="Arial Black" panose="020B0A04020102020204" pitchFamily="34" charset="0"/>
              </a:rPr>
              <a:t>2.3</a:t>
            </a:r>
          </a:p>
        </p:txBody>
      </p:sp>
      <p:graphicFrame>
        <p:nvGraphicFramePr>
          <p:cNvPr id="23" name="NatRepTable">
            <a:extLst>
              <a:ext uri="{FF2B5EF4-FFF2-40B4-BE49-F238E27FC236}">
                <a16:creationId xmlns:a16="http://schemas.microsoft.com/office/drawing/2014/main" id="{B9B58CFB-6019-7530-DE2C-642B43D822F1}"/>
              </a:ext>
            </a:extLst>
          </p:cNvPr>
          <p:cNvGraphicFramePr>
            <a:graphicFrameLocks/>
          </p:cNvGraphicFramePr>
          <p:nvPr>
            <p:extLst>
              <p:ext uri="{D42A27DB-BD31-4B8C-83A1-F6EECF244321}">
                <p14:modId xmlns:p14="http://schemas.microsoft.com/office/powerpoint/2010/main" val="2834080458"/>
              </p:ext>
            </p:extLst>
          </p:nvPr>
        </p:nvGraphicFramePr>
        <p:xfrm>
          <a:off x="232050" y="236422"/>
          <a:ext cx="1728000" cy="180000"/>
        </p:xfrm>
        <a:graphic>
          <a:graphicData uri="http://schemas.openxmlformats.org/drawingml/2006/table">
            <a:tbl>
              <a:tblPr>
                <a:tableStyleId>{2D5ABB26-0587-4C30-8999-92F81FD0307C}</a:tableStyleId>
              </a:tblPr>
              <a:tblGrid>
                <a:gridCol w="504000">
                  <a:extLst>
                    <a:ext uri="{9D8B030D-6E8A-4147-A177-3AD203B41FA5}">
                      <a16:colId xmlns:a16="http://schemas.microsoft.com/office/drawing/2014/main" val="3222218144"/>
                    </a:ext>
                  </a:extLst>
                </a:gridCol>
                <a:gridCol w="540000">
                  <a:extLst>
                    <a:ext uri="{9D8B030D-6E8A-4147-A177-3AD203B41FA5}">
                      <a16:colId xmlns:a16="http://schemas.microsoft.com/office/drawing/2014/main" val="1243088001"/>
                    </a:ext>
                  </a:extLst>
                </a:gridCol>
                <a:gridCol w="684000">
                  <a:extLst>
                    <a:ext uri="{9D8B030D-6E8A-4147-A177-3AD203B41FA5}">
                      <a16:colId xmlns:a16="http://schemas.microsoft.com/office/drawing/2014/main" val="234916676"/>
                    </a:ext>
                  </a:extLst>
                </a:gridCol>
              </a:tblGrid>
              <a:tr h="180000">
                <a:tc>
                  <a:txBody>
                    <a:bodyPr/>
                    <a:lstStyle/>
                    <a:p>
                      <a:pPr algn="ctr"/>
                      <a:r>
                        <a:rPr lang="en-GB" sz="800" b="1">
                          <a:solidFill>
                            <a:srgbClr val="ED3293"/>
                          </a:solidFill>
                        </a:rPr>
                        <a:t>Nat Rep</a:t>
                      </a:r>
                      <a:endParaRPr lang="en-US" sz="800" b="1">
                        <a:solidFill>
                          <a:srgbClr val="ED3293"/>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a:txBody>
                    <a:bodyPr/>
                    <a:lstStyle/>
                    <a:p>
                      <a:pPr algn="l"/>
                      <a:r>
                        <a:rPr lang="en-US" sz="800" b="0">
                          <a:solidFill>
                            <a:srgbClr val="ED3293"/>
                          </a:solidFill>
                        </a:rPr>
                        <a:t>Base size:</a:t>
                      </a:r>
                    </a:p>
                  </a:txBody>
                  <a:tcPr marL="36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a:solidFill>
                            <a:srgbClr val="ED3293"/>
                          </a:solidFill>
                        </a:rPr>
                        <a:t>400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929654"/>
                  </a:ext>
                </a:extLst>
              </a:tr>
            </a:tbl>
          </a:graphicData>
        </a:graphic>
      </p:graphicFrame>
      <p:pic>
        <p:nvPicPr>
          <p:cNvPr id="13" name="PROLabel">
            <a:extLst>
              <a:ext uri="{FF2B5EF4-FFF2-40B4-BE49-F238E27FC236}">
                <a16:creationId xmlns:a16="http://schemas.microsoft.com/office/drawing/2014/main" id="{15AD09D5-EF39-5D9B-504D-AA6F81FEBD5F}"/>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462" y="6204052"/>
            <a:ext cx="288000" cy="326770"/>
          </a:xfrm>
          <a:prstGeom prst="rect">
            <a:avLst/>
          </a:prstGeom>
        </p:spPr>
      </p:pic>
    </p:spTree>
    <p:extLst>
      <p:ext uri="{BB962C8B-B14F-4D97-AF65-F5344CB8AC3E}">
        <p14:creationId xmlns:p14="http://schemas.microsoft.com/office/powerpoint/2010/main" val="4429079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2000"/>
                                        <p:tgtEl>
                                          <p:spTgt spid="3"/>
                                        </p:tgtEl>
                                        <p:attrNameLst>
                                          <p:attrName>fillcolor</p:attrName>
                                        </p:attrNameLst>
                                      </p:cBhvr>
                                      <p:to>
                                        <p:clrVal>
                                          <a:schemeClr val="bg2"/>
                                        </p:clrVal>
                                      </p:to>
                                    </p:set>
                                    <p:set>
                                      <p:cBhvr>
                                        <p:cTn id="7" dur="2000"/>
                                        <p:tgtEl>
                                          <p:spTgt spid="3"/>
                                        </p:tgtEl>
                                        <p:attrNameLst>
                                          <p:attrName>fill.type</p:attrName>
                                        </p:attrNameLst>
                                      </p:cBhvr>
                                      <p:to>
                                        <p:strVal val="solid"/>
                                      </p:to>
                                    </p:set>
                                    <p:set>
                                      <p:cBhvr>
                                        <p:cTn id="8" dur="2000"/>
                                        <p:tgtEl>
                                          <p:spTgt spid="3"/>
                                        </p:tgtEl>
                                        <p:attrNameLst>
                                          <p:attrName>fill.on</p:attrName>
                                        </p:attrNameLst>
                                      </p:cBhvr>
                                      <p:to>
                                        <p:strVal val="true"/>
                                      </p:to>
                                    </p:set>
                                  </p:childTnLst>
                                </p:cTn>
                              </p:par>
                              <p:par>
                                <p:cTn id="9" presetID="3" presetClass="emph" presetSubtype="1" grpId="0" nodeType="withEffect">
                                  <p:stCondLst>
                                    <p:cond delay="0"/>
                                  </p:stCondLst>
                                  <p:childTnLst>
                                    <p:set>
                                      <p:cBhvr override="childStyle">
                                        <p:cTn id="10" dur="2000"/>
                                        <p:tgtEl>
                                          <p:spTgt spid="3"/>
                                        </p:tgtEl>
                                        <p:attrNameLst>
                                          <p:attrName>style.color</p:attrName>
                                        </p:attrNameLst>
                                      </p:cBhvr>
                                      <p:to>
                                        <p:clrVal>
                                          <a:schemeClr val="hlink"/>
                                        </p:clrVal>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10.xml><?xml version="1.0" encoding="utf-8"?>
<p:tagLst xmlns:a="http://schemas.openxmlformats.org/drawingml/2006/main" xmlns:r="http://schemas.openxmlformats.org/officeDocument/2006/relationships" xmlns:p="http://schemas.openxmlformats.org/presentationml/2006/main">
  <p:tag name="BS_SHAPE_LOCK" val="TRUE"/>
</p:tagLst>
</file>

<file path=ppt/tags/tag11.xml><?xml version="1.0" encoding="utf-8"?>
<p:tagLst xmlns:a="http://schemas.openxmlformats.org/drawingml/2006/main" xmlns:r="http://schemas.openxmlformats.org/officeDocument/2006/relationships" xmlns:p="http://schemas.openxmlformats.org/presentationml/2006/main">
  <p:tag name="BS_SHAPE_LOCK" val="TRUE"/>
</p:tagLst>
</file>

<file path=ppt/tags/tag12.xml><?xml version="1.0" encoding="utf-8"?>
<p:tagLst xmlns:a="http://schemas.openxmlformats.org/drawingml/2006/main" xmlns:r="http://schemas.openxmlformats.org/officeDocument/2006/relationships" xmlns:p="http://schemas.openxmlformats.org/presentationml/2006/main">
  <p:tag name="BS_SHAPE_LOCK" val="TRUE"/>
</p:tagLst>
</file>

<file path=ppt/tags/tag13.xml><?xml version="1.0" encoding="utf-8"?>
<p:tagLst xmlns:a="http://schemas.openxmlformats.org/drawingml/2006/main" xmlns:r="http://schemas.openxmlformats.org/officeDocument/2006/relationships" xmlns:p="http://schemas.openxmlformats.org/presentationml/2006/main">
  <p:tag name="BS_SHAPE_LOCK" val="TRUE"/>
</p:tagLst>
</file>

<file path=ppt/tags/tag14.xml><?xml version="1.0" encoding="utf-8"?>
<p:tagLst xmlns:a="http://schemas.openxmlformats.org/drawingml/2006/main" xmlns:r="http://schemas.openxmlformats.org/officeDocument/2006/relationships" xmlns:p="http://schemas.openxmlformats.org/presentationml/2006/main">
  <p:tag name="BS_SHAPE_LOCK" val="TRUE"/>
</p:tagLst>
</file>

<file path=ppt/tags/tag15.xml><?xml version="1.0" encoding="utf-8"?>
<p:tagLst xmlns:a="http://schemas.openxmlformats.org/drawingml/2006/main" xmlns:r="http://schemas.openxmlformats.org/officeDocument/2006/relationships" xmlns:p="http://schemas.openxmlformats.org/presentationml/2006/main">
  <p:tag name="BS_SHAPE_LOCK" val="TRUE"/>
</p:tagLst>
</file>

<file path=ppt/tags/tag16.xml><?xml version="1.0" encoding="utf-8"?>
<p:tagLst xmlns:a="http://schemas.openxmlformats.org/drawingml/2006/main" xmlns:r="http://schemas.openxmlformats.org/officeDocument/2006/relationships" xmlns:p="http://schemas.openxmlformats.org/presentationml/2006/main">
  <p:tag name="BS_SHAPE_LOCK" val="TRUE"/>
</p:tagLst>
</file>

<file path=ppt/tags/tag17.xml><?xml version="1.0" encoding="utf-8"?>
<p:tagLst xmlns:a="http://schemas.openxmlformats.org/drawingml/2006/main" xmlns:r="http://schemas.openxmlformats.org/officeDocument/2006/relationships" xmlns:p="http://schemas.openxmlformats.org/presentationml/2006/main">
  <p:tag name="BS_SHAPE_LOCK" val="TRUE"/>
</p:tagLst>
</file>

<file path=ppt/tags/tag18.xml><?xml version="1.0" encoding="utf-8"?>
<p:tagLst xmlns:a="http://schemas.openxmlformats.org/drawingml/2006/main" xmlns:r="http://schemas.openxmlformats.org/officeDocument/2006/relationships" xmlns:p="http://schemas.openxmlformats.org/presentationml/2006/main">
  <p:tag name="BS_SHAPE_LOCK" val="TRUE"/>
</p:tagLst>
</file>

<file path=ppt/tags/tag19.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ags/tag20.xml><?xml version="1.0" encoding="utf-8"?>
<p:tagLst xmlns:a="http://schemas.openxmlformats.org/drawingml/2006/main" xmlns:r="http://schemas.openxmlformats.org/officeDocument/2006/relationships" xmlns:p="http://schemas.openxmlformats.org/presentationml/2006/main">
  <p:tag name="BS_SHAPE_LOCK" val="TRUE"/>
</p:tagLst>
</file>

<file path=ppt/tags/tag21.xml><?xml version="1.0" encoding="utf-8"?>
<p:tagLst xmlns:a="http://schemas.openxmlformats.org/drawingml/2006/main" xmlns:r="http://schemas.openxmlformats.org/officeDocument/2006/relationships" xmlns:p="http://schemas.openxmlformats.org/presentationml/2006/main">
  <p:tag name="BS_SHAPE_LOCK" val="TRUE"/>
</p:tagLst>
</file>

<file path=ppt/tags/tag22.xml><?xml version="1.0" encoding="utf-8"?>
<p:tagLst xmlns:a="http://schemas.openxmlformats.org/drawingml/2006/main" xmlns:r="http://schemas.openxmlformats.org/officeDocument/2006/relationships" xmlns:p="http://schemas.openxmlformats.org/presentationml/2006/main">
  <p:tag name="BS_SHAPE_LOCK" val="TRUE"/>
</p:tagLst>
</file>

<file path=ppt/tags/tag23.xml><?xml version="1.0" encoding="utf-8"?>
<p:tagLst xmlns:a="http://schemas.openxmlformats.org/drawingml/2006/main" xmlns:r="http://schemas.openxmlformats.org/officeDocument/2006/relationships" xmlns:p="http://schemas.openxmlformats.org/presentationml/2006/main">
  <p:tag name="BS_SHAPE_LOCK" val="TRUE"/>
</p:tagLst>
</file>

<file path=ppt/tags/tag24.xml><?xml version="1.0" encoding="utf-8"?>
<p:tagLst xmlns:a="http://schemas.openxmlformats.org/drawingml/2006/main" xmlns:r="http://schemas.openxmlformats.org/officeDocument/2006/relationships" xmlns:p="http://schemas.openxmlformats.org/presentationml/2006/main">
  <p:tag name="BS_SHAPE_LOCK" val="TRUE"/>
</p:tagLst>
</file>

<file path=ppt/tags/tag25.xml><?xml version="1.0" encoding="utf-8"?>
<p:tagLst xmlns:a="http://schemas.openxmlformats.org/drawingml/2006/main" xmlns:r="http://schemas.openxmlformats.org/officeDocument/2006/relationships" xmlns:p="http://schemas.openxmlformats.org/presentationml/2006/main">
  <p:tag name="BS_SHAPE_LOCK" val="TRUE"/>
</p:tagLst>
</file>

<file path=ppt/tags/tag26.xml><?xml version="1.0" encoding="utf-8"?>
<p:tagLst xmlns:a="http://schemas.openxmlformats.org/drawingml/2006/main" xmlns:r="http://schemas.openxmlformats.org/officeDocument/2006/relationships" xmlns:p="http://schemas.openxmlformats.org/presentationml/2006/main">
  <p:tag name="BS_SHAPE_LOCK" val="TRUE"/>
</p:tagLst>
</file>

<file path=ppt/tags/tag27.xml><?xml version="1.0" encoding="utf-8"?>
<p:tagLst xmlns:a="http://schemas.openxmlformats.org/drawingml/2006/main" xmlns:r="http://schemas.openxmlformats.org/officeDocument/2006/relationships" xmlns:p="http://schemas.openxmlformats.org/presentationml/2006/main">
  <p:tag name="BS_SHAPE_LOCK" val="TRUE"/>
</p:tagLst>
</file>

<file path=ppt/tags/tag28.xml><?xml version="1.0" encoding="utf-8"?>
<p:tagLst xmlns:a="http://schemas.openxmlformats.org/drawingml/2006/main" xmlns:r="http://schemas.openxmlformats.org/officeDocument/2006/relationships" xmlns:p="http://schemas.openxmlformats.org/presentationml/2006/main">
  <p:tag name="BS_SHAPE_LOCK" val="TRUE"/>
</p:tagLst>
</file>

<file path=ppt/tags/tag29.xml><?xml version="1.0" encoding="utf-8"?>
<p:tagLst xmlns:a="http://schemas.openxmlformats.org/drawingml/2006/main" xmlns:r="http://schemas.openxmlformats.org/officeDocument/2006/relationships" xmlns:p="http://schemas.openxmlformats.org/presentationml/2006/main">
  <p:tag name="BS_SHAPE_LOCK" val="TRUE"/>
</p:tagLst>
</file>

<file path=ppt/tags/tag3.xml><?xml version="1.0" encoding="utf-8"?>
<p:tagLst xmlns:a="http://schemas.openxmlformats.org/drawingml/2006/main" xmlns:r="http://schemas.openxmlformats.org/officeDocument/2006/relationships" xmlns:p="http://schemas.openxmlformats.org/presentationml/2006/main">
  <p:tag name="BS_SHAPE_LOCK" val="TRUE"/>
</p:tagLst>
</file>

<file path=ppt/tags/tag30.xml><?xml version="1.0" encoding="utf-8"?>
<p:tagLst xmlns:a="http://schemas.openxmlformats.org/drawingml/2006/main" xmlns:r="http://schemas.openxmlformats.org/officeDocument/2006/relationships" xmlns:p="http://schemas.openxmlformats.org/presentationml/2006/main">
  <p:tag name="BS_SHAPE_LOCK" val="TRUE"/>
</p:tagLst>
</file>

<file path=ppt/tags/tag31.xml><?xml version="1.0" encoding="utf-8"?>
<p:tagLst xmlns:a="http://schemas.openxmlformats.org/drawingml/2006/main" xmlns:r="http://schemas.openxmlformats.org/officeDocument/2006/relationships" xmlns:p="http://schemas.openxmlformats.org/presentationml/2006/main">
  <p:tag name="BS_SHAPE_LOCK" val="TRUE"/>
</p:tagLst>
</file>

<file path=ppt/tags/tag32.xml><?xml version="1.0" encoding="utf-8"?>
<p:tagLst xmlns:a="http://schemas.openxmlformats.org/drawingml/2006/main" xmlns:r="http://schemas.openxmlformats.org/officeDocument/2006/relationships" xmlns:p="http://schemas.openxmlformats.org/presentationml/2006/main">
  <p:tag name="BS_SHAPE_LOCK" val="TRUE"/>
</p:tagLst>
</file>

<file path=ppt/tags/tag33.xml><?xml version="1.0" encoding="utf-8"?>
<p:tagLst xmlns:a="http://schemas.openxmlformats.org/drawingml/2006/main" xmlns:r="http://schemas.openxmlformats.org/officeDocument/2006/relationships" xmlns:p="http://schemas.openxmlformats.org/presentationml/2006/main">
  <p:tag name="BS_SHAPE_LOCK" val="TRUE"/>
</p:tagLst>
</file>

<file path=ppt/tags/tag34.xml><?xml version="1.0" encoding="utf-8"?>
<p:tagLst xmlns:a="http://schemas.openxmlformats.org/drawingml/2006/main" xmlns:r="http://schemas.openxmlformats.org/officeDocument/2006/relationships" xmlns:p="http://schemas.openxmlformats.org/presentationml/2006/main">
  <p:tag name="BS_SHAPE_LOCK" val="TRUE"/>
</p:tagLst>
</file>

<file path=ppt/tags/tag35.xml><?xml version="1.0" encoding="utf-8"?>
<p:tagLst xmlns:a="http://schemas.openxmlformats.org/drawingml/2006/main" xmlns:r="http://schemas.openxmlformats.org/officeDocument/2006/relationships" xmlns:p="http://schemas.openxmlformats.org/presentationml/2006/main">
  <p:tag name="BS_SHAPE_LOCK" val="TRUE"/>
</p:tagLst>
</file>

<file path=ppt/tags/tag36.xml><?xml version="1.0" encoding="utf-8"?>
<p:tagLst xmlns:a="http://schemas.openxmlformats.org/drawingml/2006/main" xmlns:r="http://schemas.openxmlformats.org/officeDocument/2006/relationships" xmlns:p="http://schemas.openxmlformats.org/presentationml/2006/main">
  <p:tag name="BS_SHAPE_LOCK" val="TRUE"/>
</p:tagLst>
</file>

<file path=ppt/tags/tag37.xml><?xml version="1.0" encoding="utf-8"?>
<p:tagLst xmlns:a="http://schemas.openxmlformats.org/drawingml/2006/main" xmlns:r="http://schemas.openxmlformats.org/officeDocument/2006/relationships" xmlns:p="http://schemas.openxmlformats.org/presentationml/2006/main">
  <p:tag name="BS_SHAPE_LOCK" val="TRUE"/>
</p:tagLst>
</file>

<file path=ppt/tags/tag38.xml><?xml version="1.0" encoding="utf-8"?>
<p:tagLst xmlns:a="http://schemas.openxmlformats.org/drawingml/2006/main" xmlns:r="http://schemas.openxmlformats.org/officeDocument/2006/relationships" xmlns:p="http://schemas.openxmlformats.org/presentationml/2006/main">
  <p:tag name="BS_SHAPE_LOCK" val="TRUE"/>
</p:tagLst>
</file>

<file path=ppt/tags/tag39.xml><?xml version="1.0" encoding="utf-8"?>
<p:tagLst xmlns:a="http://schemas.openxmlformats.org/drawingml/2006/main" xmlns:r="http://schemas.openxmlformats.org/officeDocument/2006/relationships" xmlns:p="http://schemas.openxmlformats.org/presentationml/2006/main">
  <p:tag name="BS_SHAPE_LOCK" val="TRUE"/>
</p:tagLst>
</file>

<file path=ppt/tags/tag4.xml><?xml version="1.0" encoding="utf-8"?>
<p:tagLst xmlns:a="http://schemas.openxmlformats.org/drawingml/2006/main" xmlns:r="http://schemas.openxmlformats.org/officeDocument/2006/relationships" xmlns:p="http://schemas.openxmlformats.org/presentationml/2006/main">
  <p:tag name="BS_SHAPE_LOCK" val="TRUE"/>
</p:tagLst>
</file>

<file path=ppt/tags/tag40.xml><?xml version="1.0" encoding="utf-8"?>
<p:tagLst xmlns:a="http://schemas.openxmlformats.org/drawingml/2006/main" xmlns:r="http://schemas.openxmlformats.org/officeDocument/2006/relationships" xmlns:p="http://schemas.openxmlformats.org/presentationml/2006/main">
  <p:tag name="BS_SHAPE_LOCK" val="TRUE"/>
</p:tagLst>
</file>

<file path=ppt/tags/tag41.xml><?xml version="1.0" encoding="utf-8"?>
<p:tagLst xmlns:a="http://schemas.openxmlformats.org/drawingml/2006/main" xmlns:r="http://schemas.openxmlformats.org/officeDocument/2006/relationships" xmlns:p="http://schemas.openxmlformats.org/presentationml/2006/main">
  <p:tag name="BS_SHAPE_LOCK" val="TRUE"/>
</p:tagLst>
</file>

<file path=ppt/tags/tag42.xml><?xml version="1.0" encoding="utf-8"?>
<p:tagLst xmlns:a="http://schemas.openxmlformats.org/drawingml/2006/main" xmlns:r="http://schemas.openxmlformats.org/officeDocument/2006/relationships" xmlns:p="http://schemas.openxmlformats.org/presentationml/2006/main">
  <p:tag name="BS_SHAPE_LOCK" val="TRUE"/>
</p:tagLst>
</file>

<file path=ppt/tags/tag43.xml><?xml version="1.0" encoding="utf-8"?>
<p:tagLst xmlns:a="http://schemas.openxmlformats.org/drawingml/2006/main" xmlns:r="http://schemas.openxmlformats.org/officeDocument/2006/relationships" xmlns:p="http://schemas.openxmlformats.org/presentationml/2006/main">
  <p:tag name="BS_SHAPE_LOCK" val="TRUE"/>
</p:tagLst>
</file>

<file path=ppt/tags/tag5.xml><?xml version="1.0" encoding="utf-8"?>
<p:tagLst xmlns:a="http://schemas.openxmlformats.org/drawingml/2006/main" xmlns:r="http://schemas.openxmlformats.org/officeDocument/2006/relationships" xmlns:p="http://schemas.openxmlformats.org/presentationml/2006/main">
  <p:tag name="BS_SHAPE_LOCK" val="TRUE"/>
</p:tagLst>
</file>

<file path=ppt/tags/tag6.xml><?xml version="1.0" encoding="utf-8"?>
<p:tagLst xmlns:a="http://schemas.openxmlformats.org/drawingml/2006/main" xmlns:r="http://schemas.openxmlformats.org/officeDocument/2006/relationships" xmlns:p="http://schemas.openxmlformats.org/presentationml/2006/main">
  <p:tag name="BS_SHAPE_LOCK" val="TRUE"/>
</p:tagLst>
</file>

<file path=ppt/tags/tag7.xml><?xml version="1.0" encoding="utf-8"?>
<p:tagLst xmlns:a="http://schemas.openxmlformats.org/drawingml/2006/main" xmlns:r="http://schemas.openxmlformats.org/officeDocument/2006/relationships" xmlns:p="http://schemas.openxmlformats.org/presentationml/2006/main">
  <p:tag name="BS_SHAPE_LOCK" val="TRUE"/>
</p:tagLst>
</file>

<file path=ppt/tags/tag8.xml><?xml version="1.0" encoding="utf-8"?>
<p:tagLst xmlns:a="http://schemas.openxmlformats.org/drawingml/2006/main" xmlns:r="http://schemas.openxmlformats.org/officeDocument/2006/relationships" xmlns:p="http://schemas.openxmlformats.org/presentationml/2006/main">
  <p:tag name="BS_SHAPE_LOCK" val="TRUE"/>
</p:tagLst>
</file>

<file path=ppt/tags/tag9.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TYInnovation Report">
  <a:themeElements>
    <a:clrScheme name="TYI Hyperlink colours">
      <a:dk1>
        <a:srgbClr val="292929"/>
      </a:dk1>
      <a:lt1>
        <a:srgbClr val="FFFFFF"/>
      </a:lt1>
      <a:dk2>
        <a:srgbClr val="ED3293"/>
      </a:dk2>
      <a:lt2>
        <a:srgbClr val="FFFFFF"/>
      </a:lt2>
      <a:accent1>
        <a:srgbClr val="ED3293"/>
      </a:accent1>
      <a:accent2>
        <a:srgbClr val="FCC600"/>
      </a:accent2>
      <a:accent3>
        <a:srgbClr val="00A9E7"/>
      </a:accent3>
      <a:accent4>
        <a:srgbClr val="9673B1"/>
      </a:accent4>
      <a:accent5>
        <a:srgbClr val="FF822D"/>
      </a:accent5>
      <a:accent6>
        <a:srgbClr val="92D050"/>
      </a:accent6>
      <a:hlink>
        <a:srgbClr val="292929"/>
      </a:hlink>
      <a:folHlink>
        <a:srgbClr val="292929"/>
      </a:folHlink>
    </a:clrScheme>
    <a:fontScheme name="#S1GroupArial">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ED3293"/>
        </a:solidFill>
        <a:ln w="19050">
          <a:solidFill>
            <a:srgbClr val="ED3293"/>
          </a:solidFill>
          <a:miter lim="800000"/>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spcAft>
            <a:spcPts val="600"/>
          </a:spcAft>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tx2"/>
          </a:solidFill>
          <a:roun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3175">
          <a:noFill/>
          <a:prstDash val="solid"/>
          <a:miter lim="800000"/>
        </a:ln>
      </a:spPr>
      <a:bodyPr vert="horz" wrap="square" lIns="72000" tIns="72000" rIns="72000" bIns="72000" rtlCol="0">
        <a:spAutoFit/>
      </a:bodyPr>
      <a:lstStyle>
        <a:defPPr>
          <a:spcBef>
            <a:spcPts val="1200"/>
          </a:spcBef>
          <a:buClr>
            <a:schemeClr val="tx2"/>
          </a:buClr>
          <a:defRPr dirty="0" smtClean="0"/>
        </a:defPPr>
      </a:lstStyle>
    </a:txDef>
  </a:objectDefaults>
  <a:extraClrSchemeLst/>
  <a:custClrLst>
    <a:custClr name="S1 Primary Pink">
      <a:srgbClr val="ED3293"/>
    </a:custClr>
    <a:custClr name="S1 Secondary Yellow">
      <a:srgbClr val="FCC600"/>
    </a:custClr>
    <a:custClr name="S1 Blue">
      <a:srgbClr val="00A9E7"/>
    </a:custClr>
    <a:custClr name="S1 Teal">
      <a:srgbClr val="71B5B2"/>
    </a:custClr>
    <a:custClr name="S1 Grey">
      <a:srgbClr val="7F7F7F"/>
    </a:custClr>
    <a:custClr name="+5 Green">
      <a:srgbClr val="339966"/>
    </a:custClr>
    <a:custClr name="+4 Green">
      <a:srgbClr val="99CC00"/>
    </a:custClr>
    <a:custClr name="+3 Yellow">
      <a:srgbClr val="FCC600"/>
    </a:custClr>
    <a:custClr name="+2 Orange">
      <a:srgbClr val="FF8200"/>
    </a:custClr>
    <a:custClr name="+1 Red">
      <a:srgbClr val="FF5050"/>
    </a:custClr>
  </a:custClrLst>
  <a:extLst>
    <a:ext uri="{05A4C25C-085E-4340-85A3-A5531E510DB2}">
      <thm15:themeFamily xmlns:thm15="http://schemas.microsoft.com/office/thememl/2012/main" name="S1 Creat1ve Pitch.v1.01.00.potx" id="{B96BEBAB-6186-46A8-8D7C-BA54637C9B8B}" vid="{9E896E70-33E2-4C3B-8033-B71692CF1C06}"/>
    </a:ext>
  </a:extLst>
</a:theme>
</file>

<file path=ppt/theme/theme2.xml><?xml version="1.0" encoding="utf-8"?>
<a:theme xmlns:a="http://schemas.openxmlformats.org/drawingml/2006/main" name="Office Theme">
  <a:themeElements>
    <a:clrScheme name="&amp;System1 GROUP">
      <a:dk1>
        <a:srgbClr val="424242"/>
      </a:dk1>
      <a:lt1>
        <a:srgbClr val="FFFFFF"/>
      </a:lt1>
      <a:dk2>
        <a:srgbClr val="ED3293"/>
      </a:dk2>
      <a:lt2>
        <a:srgbClr val="EAEAEA"/>
      </a:lt2>
      <a:accent1>
        <a:srgbClr val="ED3293"/>
      </a:accent1>
      <a:accent2>
        <a:srgbClr val="F58EC4"/>
      </a:accent2>
      <a:accent3>
        <a:srgbClr val="7B54C4"/>
      </a:accent3>
      <a:accent4>
        <a:srgbClr val="B098DC"/>
      </a:accent4>
      <a:accent5>
        <a:srgbClr val="458380"/>
      </a:accent5>
      <a:accent6>
        <a:srgbClr val="71B5B2"/>
      </a:accent6>
      <a:hlink>
        <a:srgbClr val="71B5B2"/>
      </a:hlink>
      <a:folHlink>
        <a:srgbClr val="FF5050"/>
      </a:folHlink>
    </a:clrScheme>
    <a:fontScheme name=".System 1 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mp;System1 GROUP">
      <a:dk1>
        <a:srgbClr val="424242"/>
      </a:dk1>
      <a:lt1>
        <a:srgbClr val="FFFFFF"/>
      </a:lt1>
      <a:dk2>
        <a:srgbClr val="ED3293"/>
      </a:dk2>
      <a:lt2>
        <a:srgbClr val="EAEAEA"/>
      </a:lt2>
      <a:accent1>
        <a:srgbClr val="ED3293"/>
      </a:accent1>
      <a:accent2>
        <a:srgbClr val="F58EC4"/>
      </a:accent2>
      <a:accent3>
        <a:srgbClr val="7B54C4"/>
      </a:accent3>
      <a:accent4>
        <a:srgbClr val="B098DC"/>
      </a:accent4>
      <a:accent5>
        <a:srgbClr val="458380"/>
      </a:accent5>
      <a:accent6>
        <a:srgbClr val="71B5B2"/>
      </a:accent6>
      <a:hlink>
        <a:srgbClr val="71B5B2"/>
      </a:hlink>
      <a:folHlink>
        <a:srgbClr val="FF5050"/>
      </a:folHlink>
    </a:clrScheme>
    <a:fontScheme name=".System 1 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6B790300E434F9753498406A09813" ma:contentTypeVersion="22" ma:contentTypeDescription="Create a new document." ma:contentTypeScope="" ma:versionID="0f856417be5424c1ee90fe64881b2fb2">
  <xsd:schema xmlns:xsd="http://www.w3.org/2001/XMLSchema" xmlns:xs="http://www.w3.org/2001/XMLSchema" xmlns:p="http://schemas.microsoft.com/office/2006/metadata/properties" xmlns:ns2="86b86128-5b0b-46fd-abf6-c8b7c2ba06ab" xmlns:ns3="7ae0ae45-f1e5-40ca-9d0f-8f6fe19d726b" targetNamespace="http://schemas.microsoft.com/office/2006/metadata/properties" ma:root="true" ma:fieldsID="6acc8bb894108eac1ad05ef4fd605185" ns2:_="" ns3:_="">
    <xsd:import namespace="86b86128-5b0b-46fd-abf6-c8b7c2ba06ab"/>
    <xsd:import namespace="7ae0ae45-f1e5-40ca-9d0f-8f6fe19d726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ServiceObjectDetectorVersions" minOccurs="0"/>
                <xsd:element ref="ns2:MediaServiceSearchProperties" minOccurs="0"/>
                <xsd:element ref="ns2:Holiday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86128-5b0b-46fd-abf6-c8b7c2ba0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251838-ecd0-4db9-ae66-54a965fd85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HolidayAD" ma:index="25" nillable="true" ma:displayName="Holiday AD" ma:default="0" ma:format="Dropdown" ma:internalName="HolidayA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e0ae45-f1e5-40ca-9d0f-8f6fe19d72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ac476df-8af5-485c-b445-a4d18e192ec8}" ma:internalName="TaxCatchAll" ma:showField="CatchAllData" ma:web="7ae0ae45-f1e5-40ca-9d0f-8f6fe19d7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b86128-5b0b-46fd-abf6-c8b7c2ba06ab">
      <Terms xmlns="http://schemas.microsoft.com/office/infopath/2007/PartnerControls"/>
    </lcf76f155ced4ddcb4097134ff3c332f>
    <TaxCatchAll xmlns="7ae0ae45-f1e5-40ca-9d0f-8f6fe19d726b" xsi:nil="true"/>
    <SharedWithUsers xmlns="7ae0ae45-f1e5-40ca-9d0f-8f6fe19d726b">
      <UserInfo>
        <DisplayName>Nina Holland</DisplayName>
        <AccountId>15</AccountId>
        <AccountType/>
      </UserInfo>
      <UserInfo>
        <DisplayName>Shravan Sampath Kumar</DisplayName>
        <AccountId>220</AccountId>
        <AccountType/>
      </UserInfo>
      <UserInfo>
        <DisplayName>Hannah Rodrigues</DisplayName>
        <AccountId>17</AccountId>
        <AccountType/>
      </UserInfo>
      <UserInfo>
        <DisplayName>Sophie Saunders</DisplayName>
        <AccountId>177</AccountId>
        <AccountType/>
      </UserInfo>
      <UserInfo>
        <DisplayName>Timothy Frewin</DisplayName>
        <AccountId>226</AccountId>
        <AccountType/>
      </UserInfo>
      <UserInfo>
        <DisplayName>Marcus Rose</DisplayName>
        <AccountId>221</AccountId>
        <AccountType/>
      </UserInfo>
      <UserInfo>
        <DisplayName>Sooraj Selvan</DisplayName>
        <AccountId>1085</AccountId>
        <AccountType/>
      </UserInfo>
    </SharedWithUsers>
    <HolidayAD xmlns="86b86128-5b0b-46fd-abf6-c8b7c2ba06ab">false</HolidayA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ED493-AC2E-46EA-AC09-CBEA2A93A9B8}">
  <ds:schemaRefs>
    <ds:schemaRef ds:uri="7ae0ae45-f1e5-40ca-9d0f-8f6fe19d726b"/>
    <ds:schemaRef ds:uri="86b86128-5b0b-46fd-abf6-c8b7c2ba06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3B16D7-8350-4EC3-8BBD-777A67FBA735}">
  <ds:schemaRefs>
    <ds:schemaRef ds:uri="7ae0ae45-f1e5-40ca-9d0f-8f6fe19d726b"/>
    <ds:schemaRef ds:uri="86b86128-5b0b-46fd-abf6-c8b7c2ba06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9D0CEDD-F622-4A8A-862F-42C68B254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47</Slides>
  <Notes>20</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TYInnovation Report</vt:lpstr>
      <vt:lpstr>PowerPoint Presentation</vt:lpstr>
      <vt:lpstr>Idea Ranking</vt:lpstr>
      <vt:lpstr>Star Rating</vt:lpstr>
      <vt:lpstr>Emotional Response</vt:lpstr>
      <vt:lpstr>Share Trading</vt:lpstr>
      <vt:lpstr>Speed of Trading</vt:lpstr>
      <vt:lpstr>Cheetos Mac 'N Cheese</vt:lpstr>
      <vt:lpstr>Reasons for Emotion</vt:lpstr>
      <vt:lpstr>Advantages &amp; Improvements</vt:lpstr>
      <vt:lpstr>Implicit Attributes</vt:lpstr>
      <vt:lpstr>Target Appeal</vt:lpstr>
      <vt:lpstr>Quest S'mores Protein Bar</vt:lpstr>
      <vt:lpstr>Reasons for Emotion</vt:lpstr>
      <vt:lpstr>Advantages &amp; Improvements</vt:lpstr>
      <vt:lpstr>Implicit Attributes</vt:lpstr>
      <vt:lpstr>Target Appeal</vt:lpstr>
      <vt:lpstr>Principe Lime Cookies</vt:lpstr>
      <vt:lpstr>Reasons for Emotion</vt:lpstr>
      <vt:lpstr>Advantages &amp; Improvements</vt:lpstr>
      <vt:lpstr>Implicit Attributes</vt:lpstr>
      <vt:lpstr>Target Appeal</vt:lpstr>
      <vt:lpstr>Sour Punch Grape Straws</vt:lpstr>
      <vt:lpstr>Reasons for Emotion</vt:lpstr>
      <vt:lpstr>Advantages &amp; Improvements</vt:lpstr>
      <vt:lpstr>Implicit Attributes</vt:lpstr>
      <vt:lpstr>Target Appeal</vt:lpstr>
      <vt:lpstr>Takis Blue Heat</vt:lpstr>
      <vt:lpstr>Reasons for Emotion</vt:lpstr>
      <vt:lpstr>Advantages &amp; Improvements</vt:lpstr>
      <vt:lpstr>Implicit Attributes</vt:lpstr>
      <vt:lpstr>Target Appeal</vt:lpstr>
      <vt:lpstr>Duke's Smoked Sausages</vt:lpstr>
      <vt:lpstr>Reasons for Emotion</vt:lpstr>
      <vt:lpstr>Advantages &amp; Improvements</vt:lpstr>
      <vt:lpstr>Implicit Attributes</vt:lpstr>
      <vt:lpstr>Target Appeal</vt:lpstr>
      <vt:lpstr>Fritz Salsa Sabor a Maiz</vt:lpstr>
      <vt:lpstr>Reasons for Emotion</vt:lpstr>
      <vt:lpstr>Advantages &amp; Improvements</vt:lpstr>
      <vt:lpstr>Implicit Attributes</vt:lpstr>
      <vt:lpstr>Target Appeal</vt:lpstr>
      <vt:lpstr>Vigo Cilantro Lime Rice</vt:lpstr>
      <vt:lpstr>Reasons for Emotion</vt:lpstr>
      <vt:lpstr>Advantages &amp; Improvements</vt:lpstr>
      <vt:lpstr>Implicit Attributes</vt:lpstr>
      <vt:lpstr>Target Appeal</vt:lpstr>
      <vt:lpstr>Improve</vt:lpstr>
    </vt:vector>
  </TitlesOfParts>
  <Company>System1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nina.holland@system1group.com;marcus.rose@system1group.com</dc:creator>
  <cp:revision>2</cp:revision>
  <dcterms:created xsi:type="dcterms:W3CDTF">2020-05-11T15:52:34Z</dcterms:created>
  <dcterms:modified xsi:type="dcterms:W3CDTF">2025-06-30T15:19:14Z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03.03</vt:lpwstr>
  </property>
  <property fmtid="{D5CDD505-2E9C-101B-9397-08002B2CF9AE}" pid="3" name="ContentTypeId">
    <vt:lpwstr>0x010100EE56B790300E434F9753498406A09813</vt:lpwstr>
  </property>
  <property fmtid="{D5CDD505-2E9C-101B-9397-08002B2CF9AE}" pid="4" name="MetaData hold">
    <vt:lpwstr/>
  </property>
  <property fmtid="{D5CDD505-2E9C-101B-9397-08002B2CF9AE}" pid="5" name="S1 Tag">
    <vt:lpwstr/>
  </property>
  <property fmtid="{D5CDD505-2E9C-101B-9397-08002B2CF9AE}" pid="6" name="MediaServiceImageTags">
    <vt:lpwstr/>
  </property>
  <property fmtid="{D5CDD505-2E9C-101B-9397-08002B2CF9AE}" pid="7" name="Product">
    <vt:lpwstr/>
  </property>
</Properties>
</file>